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84" r:id="rId2"/>
    <p:sldMasterId id="2147483685" r:id="rId3"/>
  </p:sldMasterIdLst>
  <p:notesMasterIdLst>
    <p:notesMasterId r:id="rId7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0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85" autoAdjust="0"/>
  </p:normalViewPr>
  <p:slideViewPr>
    <p:cSldViewPr snapToGrid="0">
      <p:cViewPr varScale="1">
        <p:scale>
          <a:sx n="60" d="100"/>
          <a:sy n="60" d="100"/>
        </p:scale>
        <p:origin x="146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emf"/><Relationship Id="rId4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B75EE-71B4-4B9F-9A65-92344EEF7274}" type="datetimeFigureOut">
              <a:rPr lang="zh-CN" altLang="en-US" smtClean="0"/>
              <a:pPr/>
              <a:t>2021/7/26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79124-E974-4903-83F7-5FAB5639EB1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zh-CN" smtClean="0"/>
              <a:t>*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B16EC2-28CA-492C-98EF-51C49EB9CC31}" type="slidenum">
              <a:rPr lang="ru-RU" altLang="zh-CN" smtClean="0"/>
              <a:pPr>
                <a:spcBef>
                  <a:spcPct val="0"/>
                </a:spcBef>
              </a:pPr>
              <a:t>38</a:t>
            </a:fld>
            <a:endParaRPr lang="ru-RU" altLang="zh-CN" smtClean="0"/>
          </a:p>
        </p:txBody>
      </p:sp>
      <p:sp>
        <p:nvSpPr>
          <p:cNvPr id="40964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93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BF0B52A9-DBB9-4F68-9F64-256D8B3B691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7355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AE253E4C-59AC-445F-A5B4-2F243139B5A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07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0188" y="14537"/>
            <a:ext cx="9154188" cy="685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838200" y="1235744"/>
            <a:ext cx="8305800" cy="51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42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FA47-AF26-4DDD-B190-012253D3D13F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FFF48-E6B6-4D09-A083-0394F02025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282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DFD06D23-6121-4B44-B18A-20FB3A768C83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444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0188" y="14537"/>
            <a:ext cx="9154188" cy="685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838200" y="1235744"/>
            <a:ext cx="8305800" cy="513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5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CF06FA15-D293-4F6D-905E-1F794D0D89E1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52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0" descr="wleh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-10188" y="801790"/>
            <a:ext cx="9154188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0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</p:pic>
      <p:sp>
        <p:nvSpPr>
          <p:cNvPr id="28" name="矩形 27"/>
          <p:cNvSpPr/>
          <p:nvPr userDrawn="1"/>
        </p:nvSpPr>
        <p:spPr>
          <a:xfrm>
            <a:off x="-3" y="788988"/>
            <a:ext cx="9144004" cy="58200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0" descr="wleh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-10188" y="801790"/>
            <a:ext cx="9237315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直接连接符 29"/>
          <p:cNvCxnSpPr/>
          <p:nvPr userDrawn="1"/>
        </p:nvCxnSpPr>
        <p:spPr>
          <a:xfrm>
            <a:off x="1" y="742376"/>
            <a:ext cx="9144000" cy="0"/>
          </a:xfrm>
          <a:prstGeom prst="line">
            <a:avLst/>
          </a:prstGeom>
          <a:ln w="57150" cmpd="sng">
            <a:solidFill>
              <a:srgbClr val="3536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7830997B-C783-4830-B19A-70E0ED0F77D7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3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0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wleh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774700"/>
            <a:ext cx="9237315" cy="763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-3" y="0"/>
            <a:ext cx="9144004" cy="68744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A24B72EC-386E-48FB-9AB7-0D585C642D7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25829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 descr="wleh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0188" y="801790"/>
            <a:ext cx="9154188" cy="580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0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99000"/>
              </a:schemeClr>
            </a:outerShdw>
          </a:effectLst>
        </p:spPr>
      </p:pic>
      <p:cxnSp>
        <p:nvCxnSpPr>
          <p:cNvPr id="13" name="直接连接符 12"/>
          <p:cNvCxnSpPr/>
          <p:nvPr userDrawn="1"/>
        </p:nvCxnSpPr>
        <p:spPr>
          <a:xfrm>
            <a:off x="1" y="825500"/>
            <a:ext cx="9144000" cy="0"/>
          </a:xfrm>
          <a:prstGeom prst="line">
            <a:avLst/>
          </a:prstGeom>
          <a:ln w="57150" cmpd="sng">
            <a:solidFill>
              <a:srgbClr val="3536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8990627E-4872-4234-8878-1835141214BE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5449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数据预处理</a:t>
            </a:r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5449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56BBEF4-C866-47E6-949C-7ADFB3A5A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7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4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microsoft.com/office/2007/relationships/hdphoto" Target="../media/hdphoto1.wdp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1.xml"/><Relationship Id="rId28" Type="http://schemas.openxmlformats.org/officeDocument/2006/relationships/image" Target="../media/image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2.xml"/><Relationship Id="rId27" Type="http://schemas.microsoft.com/office/2007/relationships/hdphoto" Target="../media/hdphoto2.wdp"/><Relationship Id="rId30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6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7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700" y="-916"/>
            <a:ext cx="9903451" cy="5143500"/>
          </a:xfrm>
          <a:prstGeom prst="rect">
            <a:avLst/>
          </a:prstGeom>
        </p:spPr>
      </p:pic>
      <p:pic>
        <p:nvPicPr>
          <p:cNvPr id="24" name="PA_图片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>
            <a:off x="219349" y="2679150"/>
            <a:ext cx="8945884" cy="268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A_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>
            <a:off x="0" y="2419171"/>
            <a:ext cx="8985229" cy="332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A_图片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2" r="6502" b="19233"/>
          <a:stretch/>
        </p:blipFill>
        <p:spPr bwMode="auto">
          <a:xfrm flipH="1">
            <a:off x="-13075" y="3943575"/>
            <a:ext cx="9157074" cy="290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A_图片 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13531" r="15718" b="15189"/>
          <a:stretch/>
        </p:blipFill>
        <p:spPr>
          <a:xfrm rot="21287991">
            <a:off x="144382" y="3116459"/>
            <a:ext cx="7382267" cy="1833236"/>
          </a:xfrm>
          <a:prstGeom prst="rect">
            <a:avLst/>
          </a:prstGeom>
        </p:spPr>
      </p:pic>
      <p:sp>
        <p:nvSpPr>
          <p:cNvPr id="52" name="PA_文本框 51"/>
          <p:cNvSpPr txBox="1"/>
          <p:nvPr>
            <p:custDataLst>
              <p:tags r:id="rId6"/>
            </p:custDataLst>
          </p:nvPr>
        </p:nvSpPr>
        <p:spPr>
          <a:xfrm>
            <a:off x="1224863" y="4647441"/>
            <a:ext cx="31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科学系</a:t>
            </a:r>
            <a:endParaRPr lang="en-US" altLang="zh-CN" b="1" dirty="0" smtClean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数字</a:t>
            </a:r>
            <a:r>
              <a:rPr lang="zh-CN" altLang="en-US" b="1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农业工程技术研究中心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6599" y="2711248"/>
            <a:ext cx="4825672" cy="72961"/>
            <a:chOff x="-1175327" y="3822509"/>
            <a:chExt cx="9546379" cy="206442"/>
          </a:xfrm>
        </p:grpSpPr>
        <p:sp>
          <p:nvSpPr>
            <p:cNvPr id="54" name="PA_矩形 53"/>
            <p:cNvSpPr/>
            <p:nvPr>
              <p:custDataLst>
                <p:tags r:id="rId19"/>
              </p:custDataLst>
            </p:nvPr>
          </p:nvSpPr>
          <p:spPr>
            <a:xfrm flipV="1">
              <a:off x="-1175327" y="3832283"/>
              <a:ext cx="3195731" cy="183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5" name="PA_矩形 54"/>
            <p:cNvSpPr/>
            <p:nvPr>
              <p:custDataLst>
                <p:tags r:id="rId20"/>
              </p:custDataLst>
            </p:nvPr>
          </p:nvSpPr>
          <p:spPr>
            <a:xfrm>
              <a:off x="2020404" y="3822509"/>
              <a:ext cx="3177078" cy="2064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6" name="PA_矩形 55"/>
            <p:cNvSpPr/>
            <p:nvPr>
              <p:custDataLst>
                <p:tags r:id="rId21"/>
              </p:custDataLst>
            </p:nvPr>
          </p:nvSpPr>
          <p:spPr>
            <a:xfrm flipV="1">
              <a:off x="5193974" y="3832283"/>
              <a:ext cx="3177078" cy="1835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8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57" name="PA_文本框 56"/>
          <p:cNvSpPr txBox="1"/>
          <p:nvPr>
            <p:custDataLst>
              <p:tags r:id="rId7"/>
            </p:custDataLst>
          </p:nvPr>
        </p:nvSpPr>
        <p:spPr>
          <a:xfrm>
            <a:off x="-109194" y="1877205"/>
            <a:ext cx="5619987" cy="694576"/>
          </a:xfrm>
          <a:prstGeom prst="rect">
            <a:avLst/>
          </a:prstGeom>
          <a:noFill/>
          <a:effectLst>
            <a:outerShdw blurRad="50800" dist="990600" dir="2820000" sx="60000" sy="60000" algn="l" rotWithShape="0">
              <a:srgbClr val="008A87">
                <a:alpha val="0"/>
              </a:srgbClr>
            </a:outerShdw>
          </a:effectLst>
        </p:spPr>
        <p:txBody>
          <a:bodyPr wrap="square" lIns="0" tIns="93499" rIns="116874" rtlCol="0" anchor="b" anchorCtr="1">
            <a:spAutoFit/>
          </a:bodyPr>
          <a:lstStyle/>
          <a:p>
            <a:pPr lvl="1"/>
            <a:r>
              <a:rPr lang="en-US" altLang="zh-CN" sz="3116" b="1" spc="-195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</a:t>
            </a:r>
            <a:r>
              <a:rPr lang="zh-CN" altLang="en-US" sz="3600" b="1" spc="-195" dirty="0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数据挖掘原理</a:t>
            </a:r>
            <a:endParaRPr lang="zh-CN" altLang="en-US" sz="2800" b="1" spc="-195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8" name="PA_圆角矩形 57"/>
          <p:cNvSpPr/>
          <p:nvPr>
            <p:custDataLst>
              <p:tags r:id="rId8"/>
            </p:custDataLst>
          </p:nvPr>
        </p:nvSpPr>
        <p:spPr>
          <a:xfrm>
            <a:off x="-70306" y="2925095"/>
            <a:ext cx="567332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116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主讲教师：李志</a:t>
            </a:r>
            <a:r>
              <a:rPr lang="zh-CN" altLang="en-US" sz="3116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Bebas" pitchFamily="2" charset="0"/>
              </a:rPr>
              <a:t>勇</a:t>
            </a:r>
            <a:endParaRPr lang="zh-CN" altLang="en-US" sz="1818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sym typeface="Bebas" pitchFamily="2" charset="0"/>
            </a:endParaRPr>
          </a:p>
        </p:txBody>
      </p:sp>
      <p:sp>
        <p:nvSpPr>
          <p:cNvPr id="13" name="PA_任意多边形 1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5922097" y="-3039"/>
            <a:ext cx="1745079" cy="1744049"/>
          </a:xfrm>
          <a:custGeom>
            <a:avLst/>
            <a:gdLst>
              <a:gd name="T0" fmla="*/ 0 w 5711"/>
              <a:gd name="T1" fmla="*/ 2855 h 5711"/>
              <a:gd name="T2" fmla="*/ 2855 w 5711"/>
              <a:gd name="T3" fmla="*/ 0 h 5711"/>
              <a:gd name="T4" fmla="*/ 5711 w 5711"/>
              <a:gd name="T5" fmla="*/ 2855 h 5711"/>
              <a:gd name="T6" fmla="*/ 2855 w 5711"/>
              <a:gd name="T7" fmla="*/ 5711 h 5711"/>
              <a:gd name="T8" fmla="*/ 0 w 5711"/>
              <a:gd name="T9" fmla="*/ 2855 h 5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1" h="5711">
                <a:moveTo>
                  <a:pt x="0" y="2855"/>
                </a:moveTo>
                <a:lnTo>
                  <a:pt x="2855" y="0"/>
                </a:lnTo>
                <a:lnTo>
                  <a:pt x="5711" y="2855"/>
                </a:lnTo>
                <a:lnTo>
                  <a:pt x="2855" y="5711"/>
                </a:lnTo>
                <a:lnTo>
                  <a:pt x="0" y="2855"/>
                </a:lnTo>
                <a:close/>
              </a:path>
            </a:pathLst>
          </a:custGeom>
          <a:solidFill>
            <a:srgbClr val="00B0F0">
              <a:alpha val="23000"/>
            </a:srgbClr>
          </a:solidFill>
          <a:ln w="9525" cap="flat">
            <a:solidFill>
              <a:schemeClr val="bg1">
                <a:alpha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59372" tIns="29686" rIns="59372" bIns="29686" numCol="1" anchor="t" anchorCtr="0" compatLnSpc="1">
            <a:prstTxWarp prst="textNoShape">
              <a:avLst/>
            </a:prstTxWarp>
          </a:bodyPr>
          <a:lstStyle/>
          <a:p>
            <a:endParaRPr lang="zh-CN" altLang="en-US" sz="1169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14" name="PA_图片 15" descr="C:\Users\Administrator\Desktop\图片113413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6321" r="26486" b="8083"/>
          <a:stretch/>
        </p:blipFill>
        <p:spPr bwMode="auto">
          <a:xfrm>
            <a:off x="5878999" y="1026203"/>
            <a:ext cx="2976856" cy="30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PA_组合 14"/>
          <p:cNvGrpSpPr/>
          <p:nvPr>
            <p:custDataLst>
              <p:tags r:id="rId11"/>
            </p:custDataLst>
          </p:nvPr>
        </p:nvGrpSpPr>
        <p:grpSpPr>
          <a:xfrm>
            <a:off x="5670591" y="3234584"/>
            <a:ext cx="1745079" cy="1744049"/>
            <a:chOff x="8916682" y="3879850"/>
            <a:chExt cx="2687637" cy="2686050"/>
          </a:xfrm>
          <a:solidFill>
            <a:srgbClr val="0172EF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8916682" y="3879850"/>
              <a:ext cx="2687637" cy="2686050"/>
            </a:xfrm>
            <a:custGeom>
              <a:avLst/>
              <a:gdLst>
                <a:gd name="T0" fmla="*/ 0 w 5711"/>
                <a:gd name="T1" fmla="*/ 2856 h 5712"/>
                <a:gd name="T2" fmla="*/ 2856 w 5711"/>
                <a:gd name="T3" fmla="*/ 0 h 5712"/>
                <a:gd name="T4" fmla="*/ 5711 w 5711"/>
                <a:gd name="T5" fmla="*/ 2856 h 5712"/>
                <a:gd name="T6" fmla="*/ 2856 w 5711"/>
                <a:gd name="T7" fmla="*/ 5712 h 5712"/>
                <a:gd name="T8" fmla="*/ 0 w 5711"/>
                <a:gd name="T9" fmla="*/ 2856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2">
                  <a:moveTo>
                    <a:pt x="0" y="2856"/>
                  </a:moveTo>
                  <a:lnTo>
                    <a:pt x="2856" y="0"/>
                  </a:lnTo>
                  <a:lnTo>
                    <a:pt x="5711" y="2856"/>
                  </a:lnTo>
                  <a:lnTo>
                    <a:pt x="2856" y="5712"/>
                  </a:lnTo>
                  <a:lnTo>
                    <a:pt x="0" y="2856"/>
                  </a:lnTo>
                  <a:close/>
                </a:path>
              </a:pathLst>
            </a:custGeom>
            <a:solidFill>
              <a:srgbClr val="0172EF">
                <a:alpha val="62000"/>
              </a:srgbClr>
            </a:solidFill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36881" y="5052463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团队</a:t>
              </a:r>
            </a:p>
          </p:txBody>
        </p:sp>
      </p:grpSp>
      <p:grpSp>
        <p:nvGrpSpPr>
          <p:cNvPr id="18" name="PA_组合 17"/>
          <p:cNvGrpSpPr/>
          <p:nvPr>
            <p:custDataLst>
              <p:tags r:id="rId12"/>
            </p:custDataLst>
          </p:nvPr>
        </p:nvGrpSpPr>
        <p:grpSpPr>
          <a:xfrm>
            <a:off x="6543646" y="4107638"/>
            <a:ext cx="1745079" cy="1744049"/>
            <a:chOff x="10261294" y="5224463"/>
            <a:chExt cx="2687637" cy="2686050"/>
          </a:xfrm>
          <a:solidFill>
            <a:srgbClr val="00B0F0"/>
          </a:solidFill>
        </p:grpSpPr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0261294" y="5224463"/>
              <a:ext cx="2687637" cy="2686050"/>
            </a:xfrm>
            <a:custGeom>
              <a:avLst/>
              <a:gdLst>
                <a:gd name="T0" fmla="*/ 2855 w 5711"/>
                <a:gd name="T1" fmla="*/ 0 h 5711"/>
                <a:gd name="T2" fmla="*/ 5711 w 5711"/>
                <a:gd name="T3" fmla="*/ 2856 h 5711"/>
                <a:gd name="T4" fmla="*/ 2855 w 5711"/>
                <a:gd name="T5" fmla="*/ 5711 h 5711"/>
                <a:gd name="T6" fmla="*/ 0 w 5711"/>
                <a:gd name="T7" fmla="*/ 2856 h 5711"/>
                <a:gd name="T8" fmla="*/ 2855 w 5711"/>
                <a:gd name="T9" fmla="*/ 0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2855" y="0"/>
                  </a:moveTo>
                  <a:lnTo>
                    <a:pt x="5711" y="2856"/>
                  </a:lnTo>
                  <a:lnTo>
                    <a:pt x="2855" y="5711"/>
                  </a:lnTo>
                  <a:lnTo>
                    <a:pt x="0" y="2856"/>
                  </a:lnTo>
                  <a:lnTo>
                    <a:pt x="2855" y="0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15222" y="631183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合作</a:t>
              </a:r>
            </a:p>
          </p:txBody>
        </p:sp>
      </p:grpSp>
      <p:grpSp>
        <p:nvGrpSpPr>
          <p:cNvPr id="26" name="PA_组合 25"/>
          <p:cNvGrpSpPr/>
          <p:nvPr>
            <p:custDataLst>
              <p:tags r:id="rId13"/>
            </p:custDataLst>
          </p:nvPr>
        </p:nvGrpSpPr>
        <p:grpSpPr>
          <a:xfrm>
            <a:off x="5670591" y="4978632"/>
            <a:ext cx="1745079" cy="1744049"/>
            <a:chOff x="8916682" y="6565900"/>
            <a:chExt cx="2687637" cy="2686050"/>
          </a:xfrm>
          <a:solidFill>
            <a:srgbClr val="1574FF">
              <a:alpha val="55000"/>
            </a:srgbClr>
          </a:solidFill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8916682" y="6565900"/>
              <a:ext cx="2687637" cy="2686050"/>
            </a:xfrm>
            <a:custGeom>
              <a:avLst/>
              <a:gdLst>
                <a:gd name="T0" fmla="*/ 0 w 5711"/>
                <a:gd name="T1" fmla="*/ 2856 h 5711"/>
                <a:gd name="T2" fmla="*/ 2856 w 5711"/>
                <a:gd name="T3" fmla="*/ 0 h 5711"/>
                <a:gd name="T4" fmla="*/ 5711 w 5711"/>
                <a:gd name="T5" fmla="*/ 2856 h 5711"/>
                <a:gd name="T6" fmla="*/ 2856 w 5711"/>
                <a:gd name="T7" fmla="*/ 5711 h 5711"/>
                <a:gd name="T8" fmla="*/ 0 w 5711"/>
                <a:gd name="T9" fmla="*/ 2856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0" y="2856"/>
                  </a:moveTo>
                  <a:lnTo>
                    <a:pt x="2856" y="0"/>
                  </a:lnTo>
                  <a:lnTo>
                    <a:pt x="5711" y="2856"/>
                  </a:lnTo>
                  <a:lnTo>
                    <a:pt x="2856" y="5711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19735" y="712916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14"/>
            </p:custDataLst>
          </p:nvPr>
        </p:nvGrpSpPr>
        <p:grpSpPr>
          <a:xfrm>
            <a:off x="7405747" y="4978632"/>
            <a:ext cx="1745079" cy="1744049"/>
            <a:chOff x="11605907" y="6565900"/>
            <a:chExt cx="2687637" cy="2686050"/>
          </a:xfrm>
          <a:solidFill>
            <a:srgbClr val="1574FF">
              <a:alpha val="60000"/>
            </a:srgbClr>
          </a:solidFill>
        </p:grpSpPr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1605907" y="6565900"/>
              <a:ext cx="2687637" cy="2686050"/>
            </a:xfrm>
            <a:custGeom>
              <a:avLst/>
              <a:gdLst>
                <a:gd name="T0" fmla="*/ 0 w 5712"/>
                <a:gd name="T1" fmla="*/ 2856 h 5711"/>
                <a:gd name="T2" fmla="*/ 2856 w 5712"/>
                <a:gd name="T3" fmla="*/ 0 h 5711"/>
                <a:gd name="T4" fmla="*/ 5712 w 5712"/>
                <a:gd name="T5" fmla="*/ 2856 h 5711"/>
                <a:gd name="T6" fmla="*/ 2856 w 5712"/>
                <a:gd name="T7" fmla="*/ 5711 h 5711"/>
                <a:gd name="T8" fmla="*/ 0 w 5712"/>
                <a:gd name="T9" fmla="*/ 2856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2" h="5711">
                  <a:moveTo>
                    <a:pt x="0" y="2856"/>
                  </a:moveTo>
                  <a:lnTo>
                    <a:pt x="2856" y="0"/>
                  </a:lnTo>
                  <a:lnTo>
                    <a:pt x="5712" y="2856"/>
                  </a:lnTo>
                  <a:lnTo>
                    <a:pt x="2856" y="5711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52216" y="7129165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34" name="PA_组合 33"/>
          <p:cNvGrpSpPr/>
          <p:nvPr>
            <p:custDataLst>
              <p:tags r:id="rId15"/>
            </p:custDataLst>
          </p:nvPr>
        </p:nvGrpSpPr>
        <p:grpSpPr>
          <a:xfrm>
            <a:off x="7416702" y="3234584"/>
            <a:ext cx="1745079" cy="1744049"/>
            <a:chOff x="11605907" y="3879850"/>
            <a:chExt cx="2687637" cy="2686050"/>
          </a:xfrm>
          <a:solidFill>
            <a:srgbClr val="FFB329"/>
          </a:solidFill>
        </p:grpSpPr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11605907" y="3879850"/>
              <a:ext cx="2687637" cy="2686050"/>
            </a:xfrm>
            <a:custGeom>
              <a:avLst/>
              <a:gdLst>
                <a:gd name="T0" fmla="*/ 0 w 5712"/>
                <a:gd name="T1" fmla="*/ 2856 h 5712"/>
                <a:gd name="T2" fmla="*/ 2856 w 5712"/>
                <a:gd name="T3" fmla="*/ 0 h 5712"/>
                <a:gd name="T4" fmla="*/ 5712 w 5712"/>
                <a:gd name="T5" fmla="*/ 2856 h 5712"/>
                <a:gd name="T6" fmla="*/ 2856 w 5712"/>
                <a:gd name="T7" fmla="*/ 5712 h 5712"/>
                <a:gd name="T8" fmla="*/ 0 w 5712"/>
                <a:gd name="T9" fmla="*/ 2856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2" h="5712">
                  <a:moveTo>
                    <a:pt x="0" y="2856"/>
                  </a:moveTo>
                  <a:lnTo>
                    <a:pt x="2856" y="0"/>
                  </a:lnTo>
                  <a:lnTo>
                    <a:pt x="5712" y="2856"/>
                  </a:lnTo>
                  <a:lnTo>
                    <a:pt x="2856" y="5712"/>
                  </a:lnTo>
                  <a:lnTo>
                    <a:pt x="0" y="2856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66289" y="5052463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责任</a:t>
              </a:r>
            </a:p>
          </p:txBody>
        </p:sp>
      </p:grpSp>
      <p:grpSp>
        <p:nvGrpSpPr>
          <p:cNvPr id="37" name="PA_组合 36"/>
          <p:cNvGrpSpPr/>
          <p:nvPr>
            <p:custDataLst>
              <p:tags r:id="rId16"/>
            </p:custDataLst>
          </p:nvPr>
        </p:nvGrpSpPr>
        <p:grpSpPr>
          <a:xfrm>
            <a:off x="5051103" y="868986"/>
            <a:ext cx="1745079" cy="1744049"/>
            <a:chOff x="7962594" y="236538"/>
            <a:chExt cx="2687637" cy="2686050"/>
          </a:xfrm>
        </p:grpSpPr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7962594" y="236538"/>
              <a:ext cx="2687637" cy="2686050"/>
            </a:xfrm>
            <a:custGeom>
              <a:avLst/>
              <a:gdLst>
                <a:gd name="T0" fmla="*/ 0 w 5711"/>
                <a:gd name="T1" fmla="*/ 2855 h 5711"/>
                <a:gd name="T2" fmla="*/ 2856 w 5711"/>
                <a:gd name="T3" fmla="*/ 0 h 5711"/>
                <a:gd name="T4" fmla="*/ 5711 w 5711"/>
                <a:gd name="T5" fmla="*/ 2855 h 5711"/>
                <a:gd name="T6" fmla="*/ 2856 w 5711"/>
                <a:gd name="T7" fmla="*/ 5711 h 5711"/>
                <a:gd name="T8" fmla="*/ 0 w 5711"/>
                <a:gd name="T9" fmla="*/ 2855 h 5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1" h="5711">
                  <a:moveTo>
                    <a:pt x="0" y="2855"/>
                  </a:moveTo>
                  <a:lnTo>
                    <a:pt x="2856" y="0"/>
                  </a:lnTo>
                  <a:lnTo>
                    <a:pt x="5711" y="2855"/>
                  </a:lnTo>
                  <a:lnTo>
                    <a:pt x="2856" y="5711"/>
                  </a:lnTo>
                  <a:lnTo>
                    <a:pt x="0" y="2855"/>
                  </a:lnTo>
                  <a:close/>
                </a:path>
              </a:pathLst>
            </a:custGeom>
            <a:solidFill>
              <a:srgbClr val="1574FF">
                <a:alpha val="71000"/>
              </a:srgbClr>
            </a:solidFill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9372" tIns="29686" rIns="59372" bIns="29686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69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16682" y="1322774"/>
              <a:ext cx="993427" cy="41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9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市场</a:t>
              </a:r>
            </a:p>
          </p:txBody>
        </p:sp>
      </p:grpSp>
      <p:sp>
        <p:nvSpPr>
          <p:cNvPr id="12" name="PA_任意多边形 12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4175987" y="-6131"/>
            <a:ext cx="1745079" cy="1744049"/>
          </a:xfrm>
          <a:custGeom>
            <a:avLst/>
            <a:gdLst>
              <a:gd name="T0" fmla="*/ 0 w 5712"/>
              <a:gd name="T1" fmla="*/ 2856 h 5712"/>
              <a:gd name="T2" fmla="*/ 2856 w 5712"/>
              <a:gd name="T3" fmla="*/ 0 h 5712"/>
              <a:gd name="T4" fmla="*/ 5712 w 5712"/>
              <a:gd name="T5" fmla="*/ 2856 h 5712"/>
              <a:gd name="T6" fmla="*/ 2856 w 5712"/>
              <a:gd name="T7" fmla="*/ 5712 h 5712"/>
              <a:gd name="T8" fmla="*/ 0 w 5712"/>
              <a:gd name="T9" fmla="*/ 2856 h 5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12" h="5712">
                <a:moveTo>
                  <a:pt x="0" y="2856"/>
                </a:moveTo>
                <a:lnTo>
                  <a:pt x="2856" y="0"/>
                </a:lnTo>
                <a:lnTo>
                  <a:pt x="5712" y="2856"/>
                </a:lnTo>
                <a:lnTo>
                  <a:pt x="2856" y="5712"/>
                </a:lnTo>
                <a:lnTo>
                  <a:pt x="0" y="2856"/>
                </a:lnTo>
                <a:close/>
              </a:path>
            </a:pathLst>
          </a:custGeom>
          <a:solidFill>
            <a:srgbClr val="1574FF">
              <a:alpha val="55000"/>
            </a:srgbClr>
          </a:solidFill>
          <a:ln w="9525" cap="flat">
            <a:solidFill>
              <a:schemeClr val="bg1">
                <a:alpha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59372" tIns="29686" rIns="59372" bIns="29686" numCol="1" anchor="t" anchorCtr="0" compatLnSpc="1">
            <a:prstTxWarp prst="textNoShape">
              <a:avLst/>
            </a:prstTxWarp>
          </a:bodyPr>
          <a:lstStyle/>
          <a:p>
            <a:endParaRPr lang="zh-CN" altLang="en-US" sz="1169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0" name="TextBox 38"/>
          <p:cNvSpPr txBox="1"/>
          <p:nvPr/>
        </p:nvSpPr>
        <p:spPr>
          <a:xfrm>
            <a:off x="4802357" y="777658"/>
            <a:ext cx="645031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战略</a:t>
            </a:r>
          </a:p>
        </p:txBody>
      </p:sp>
      <p:sp>
        <p:nvSpPr>
          <p:cNvPr id="41" name="TextBox 38"/>
          <p:cNvSpPr txBox="1"/>
          <p:nvPr/>
        </p:nvSpPr>
        <p:spPr>
          <a:xfrm>
            <a:off x="6578041" y="781826"/>
            <a:ext cx="645031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69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研发</a:t>
            </a:r>
          </a:p>
        </p:txBody>
      </p:sp>
      <p:sp>
        <p:nvSpPr>
          <p:cNvPr id="43" name="PA_圆角矩形 57"/>
          <p:cNvSpPr/>
          <p:nvPr>
            <p:custDataLst>
              <p:tags r:id="rId18"/>
            </p:custDataLst>
          </p:nvPr>
        </p:nvSpPr>
        <p:spPr>
          <a:xfrm>
            <a:off x="597799" y="5003856"/>
            <a:ext cx="601026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移动：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13882213811  </a:t>
            </a:r>
            <a:r>
              <a:rPr lang="zh-CN" altLang="en-US" sz="1818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电</a:t>
            </a:r>
            <a:r>
              <a:rPr lang="zh-CN" altLang="en-US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邮</a:t>
            </a:r>
            <a:r>
              <a:rPr lang="en-US" altLang="zh-CN" sz="1818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Bebas" pitchFamily="2" charset="0"/>
              </a:rPr>
              <a:t>: lzy@sicau.edu.cn</a:t>
            </a:r>
            <a:endParaRPr lang="zh-CN" altLang="en-US" sz="1818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4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07951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5226 -0.0372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06319 0.0692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34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0.04531 -0.05533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27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06319 0.06922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34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  <p:bldP spid="13" grpId="0" animBg="1"/>
      <p:bldP spid="12" grpId="0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0630A4-C171-4746-8A15-6FCC89603E7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1266" name="Rectangle 7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9608" y="44450"/>
            <a:ext cx="7203079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分析处理的需求</a:t>
            </a:r>
          </a:p>
        </p:txBody>
      </p:sp>
      <p:sp>
        <p:nvSpPr>
          <p:cNvPr id="11267" name="Rectangle 8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6566" y="836613"/>
            <a:ext cx="8250867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：今年销售量下降的因素（时间、地区、商品、销售部门）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时间：销售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地区：销售*顾客（顾客地址所在的地区）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商品：销售*订单细则  （商品类别）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销售部门：销售*员工*部门（部门名称）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：某种商品今年的销售情况与以往相比，有怎样的变化？每年的第一季度商品销售在各类商品上的分布情况怎样？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要求：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多个子系统中的数据（数据集成）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历史数据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汇总、综合的数据</a:t>
            </a:r>
          </a:p>
          <a:p>
            <a:pPr marL="742950" lvl="1" indent="-285750" eaLnBrk="1" hangingPunct="1">
              <a:lnSpc>
                <a:spcPct val="130000"/>
              </a:lnSpc>
            </a:pPr>
            <a:endParaRPr lang="ru-RU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6771187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D2D3F0-6495-41A1-914F-714BF029321C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2290" name="Rectangle 8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9609" y="-26988"/>
            <a:ext cx="8452884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现有数据库系统处理分析型应用存在的问题</a:t>
            </a:r>
          </a:p>
        </p:txBody>
      </p:sp>
      <p:sp>
        <p:nvSpPr>
          <p:cNvPr id="12291" name="Rectangle 8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31629" y="914400"/>
            <a:ext cx="861237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数据可靠性（可信度）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生产率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不可能把数据转换成信息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数据动态集成问题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历史数据问题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数据的综合问题：非细节数据，多种程度的综合</a:t>
            </a:r>
          </a:p>
        </p:txBody>
      </p:sp>
    </p:spTree>
    <p:extLst>
      <p:ext uri="{BB962C8B-B14F-4D97-AF65-F5344CB8AC3E}">
        <p14:creationId xmlns:p14="http://schemas.microsoft.com/office/powerpoint/2010/main" val="89745863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EE21EA-C96F-44B1-A974-F238871EE462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3314" name="Rectangle 8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72140" y="52388"/>
            <a:ext cx="7160548" cy="7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数据可靠性</a:t>
            </a:r>
          </a:p>
        </p:txBody>
      </p:sp>
      <p:sp>
        <p:nvSpPr>
          <p:cNvPr id="2136" name="Rectangle 88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8050"/>
            <a:ext cx="8272130" cy="5903913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数据没有同一时间基准</a:t>
            </a:r>
          </a:p>
          <a:p>
            <a:pPr marL="742950" lvl="1" indent="-285750" algn="just" eaLnBrk="1" hangingPunct="1">
              <a:lnSpc>
                <a:spcPct val="130000"/>
              </a:lnSpc>
              <a:defRPr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例如：一个银行的两个部门对同一业务提交报告</a:t>
            </a:r>
          </a:p>
          <a:p>
            <a:pPr marL="1143000" lvl="2" indent="-228600" algn="just" eaLnBrk="1" hangingPunct="1">
              <a:lnSpc>
                <a:spcPct val="130000"/>
              </a:lnSpc>
              <a:defRPr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部门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，于星期天傍晚提交，业务增长了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</a:p>
          <a:p>
            <a:pPr marL="1143000" lvl="2" indent="-228600" algn="just" eaLnBrk="1" hangingPunct="1">
              <a:lnSpc>
                <a:spcPct val="130000"/>
              </a:lnSpc>
              <a:defRPr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部门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，于星期三下午提交，业务增长了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15%</a:t>
            </a:r>
          </a:p>
          <a:p>
            <a:pPr algn="just" eaLnBrk="1" hangingPunct="1">
              <a:lnSpc>
                <a:spcPct val="130000"/>
              </a:lnSpc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算法不同</a:t>
            </a:r>
          </a:p>
          <a:p>
            <a:pPr marL="720000" lvl="1" indent="-285750" algn="just" eaLnBrk="1" hangingPunct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部门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使用的是所有类别的帐户，</a:t>
            </a:r>
          </a:p>
          <a:p>
            <a:pPr marL="720000" lvl="1" indent="-285750" algn="just" eaLnBrk="1" hangingPunct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部门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使用的是所有大帐户</a:t>
            </a:r>
          </a:p>
          <a:p>
            <a:pPr algn="just" eaLnBrk="1" hangingPunct="1">
              <a:lnSpc>
                <a:spcPct val="130000"/>
              </a:lnSpc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多次抽取，扩大了上述两个问题</a:t>
            </a:r>
            <a:endParaRPr lang="zh-CN" altLang="ru-RU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20000" lvl="1" indent="-285750" algn="just" eaLnBrk="1" hangingPunct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用抽取程序从数据库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文件中抽取数据，并存放起来，然后又从此再次进行抽取，从数据进入系统到提供分析往往经过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次的抽取。</a:t>
            </a:r>
          </a:p>
        </p:txBody>
      </p:sp>
    </p:spTree>
    <p:extLst>
      <p:ext uri="{BB962C8B-B14F-4D97-AF65-F5344CB8AC3E}">
        <p14:creationId xmlns:p14="http://schemas.microsoft.com/office/powerpoint/2010/main" val="264653698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D8509C-DD2C-4515-B615-7219A26C2AE1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4338" name="Rectangle 9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9608" y="61913"/>
            <a:ext cx="7203079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数据可靠性（续）</a:t>
            </a:r>
          </a:p>
        </p:txBody>
      </p:sp>
      <p:sp>
        <p:nvSpPr>
          <p:cNvPr id="14339" name="Rectangle 9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936625"/>
            <a:ext cx="830402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外部数据问题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一位分析员把华尔街杂志上的数据带进系统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另一位将商业周刊的数据进入系统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数据一旦进入系统，往往已失去“身份”，并且一位分析员也不知道另一位分析员所输入的数据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开始时就不是同一个公共的数据源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部门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最初来源于文件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XYZ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部门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最初来源于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DB   ABC</a:t>
            </a:r>
          </a:p>
        </p:txBody>
      </p:sp>
    </p:spTree>
    <p:extLst>
      <p:ext uri="{BB962C8B-B14F-4D97-AF65-F5344CB8AC3E}">
        <p14:creationId xmlns:p14="http://schemas.microsoft.com/office/powerpoint/2010/main" val="21188168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1A2102-77C0-4354-B967-80D1B6F9497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5362" name="Rectangle 9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61506" y="53975"/>
            <a:ext cx="7171181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生产率</a:t>
            </a:r>
          </a:p>
        </p:txBody>
      </p:sp>
      <p:sp>
        <p:nvSpPr>
          <p:cNvPr id="15363" name="Rectangle 9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908050"/>
            <a:ext cx="8229599" cy="57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为了生成一个报告，必须经过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获得源数据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定位和分析数据：由于同名不同义、同义不同名，很难准确定位和分析，可能造成进一步的混乱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把数据加工成报告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要写许多程序，每个程序必须客户化（与客户环境有关）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程序会涉及公司具有的各种技术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由于定位数据困难，检索所要的数据是一件很麻烦的事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完成任务需要很长时间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定位数据 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获得数据 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集成报告，完成任务所需时间较长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每份报告各自需求不同，因此每份报告所需要的时间都很长。</a:t>
            </a:r>
          </a:p>
        </p:txBody>
      </p:sp>
    </p:spTree>
    <p:extLst>
      <p:ext uri="{BB962C8B-B14F-4D97-AF65-F5344CB8AC3E}">
        <p14:creationId xmlns:p14="http://schemas.microsoft.com/office/powerpoint/2010/main" val="21676857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8CE220-4A45-4D88-9B89-09D6415CC34F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6386" name="Rectangle 9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72138" y="39688"/>
            <a:ext cx="7160549" cy="72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从数据到信息</a:t>
            </a:r>
          </a:p>
        </p:txBody>
      </p:sp>
      <p:sp>
        <p:nvSpPr>
          <p:cNvPr id="16387" name="Rectangle 10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72139" y="939948"/>
            <a:ext cx="8442252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1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例如：“今年的帐户情况与前五年比较”</a:t>
            </a:r>
          </a:p>
          <a:p>
            <a:pPr marL="742950" lvl="1" indent="-285750" algn="just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涉及大量应用：储蓄应用、贷款、即期汇票管理、信托，而这些应用并未集成。</a:t>
            </a:r>
          </a:p>
          <a:p>
            <a:pPr marL="742950" lvl="1" indent="-285750" algn="just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没有足够的历史数据：</a:t>
            </a:r>
          </a:p>
          <a:p>
            <a:pPr marL="1143000" lvl="2" indent="-228600" algn="just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贷款部门，拥有二年的数据</a:t>
            </a:r>
          </a:p>
          <a:p>
            <a:pPr marL="1143000" lvl="2" indent="-228600" algn="just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银行存折处理，拥有一年的数据</a:t>
            </a:r>
          </a:p>
          <a:p>
            <a:pPr marL="1143000" lvl="2" indent="-228600" algn="just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即期汇票管理只有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天的数据</a:t>
            </a:r>
          </a:p>
          <a:p>
            <a:pPr marL="1143000" lvl="2" indent="-228600" algn="just" eaLnBrk="1" hangingPunct="1">
              <a:lnSpc>
                <a:spcPct val="11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现金交易处理具有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个月的数据。</a:t>
            </a:r>
          </a:p>
          <a:p>
            <a:pPr marL="742950" lvl="1" indent="-285750" algn="just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数据不一致问题：同名不同义、同义不同名，例如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M/F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Male/Female</a:t>
            </a:r>
          </a:p>
          <a:p>
            <a:pPr marL="742950" lvl="1" indent="-285750" algn="just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外部数据和非结构化数据</a:t>
            </a:r>
          </a:p>
        </p:txBody>
      </p:sp>
    </p:spTree>
    <p:extLst>
      <p:ext uri="{BB962C8B-B14F-4D97-AF65-F5344CB8AC3E}">
        <p14:creationId xmlns:p14="http://schemas.microsoft.com/office/powerpoint/2010/main" val="226157276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7164E-902A-41DA-AADD-67C975438BAF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7410" name="Rectangle 10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0242" y="-26988"/>
            <a:ext cx="7192446" cy="7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操作型环境和分析型环境</a:t>
            </a:r>
          </a:p>
        </p:txBody>
      </p:sp>
      <p:sp>
        <p:nvSpPr>
          <p:cNvPr id="17411" name="Rectangle 10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39750" y="1014376"/>
            <a:ext cx="806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不同的需求，要求将操作型环境和分析型环境相分离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在操作型环境中支持分析应用太复杂、太困难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操作性环境不支持域（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Domain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）之间的联系，仅仅支持表之间的连接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不同的数据环境要求从数据组织（结构）和管理上进行工作</a:t>
            </a:r>
          </a:p>
        </p:txBody>
      </p:sp>
    </p:spTree>
    <p:extLst>
      <p:ext uri="{BB962C8B-B14F-4D97-AF65-F5344CB8AC3E}">
        <p14:creationId xmlns:p14="http://schemas.microsoft.com/office/powerpoint/2010/main" val="292528700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582BE6-A2A8-4606-81E8-73794286E7B6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8434" name="Rectangle 10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7079" y="21117"/>
            <a:ext cx="7532688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两种数据的区别</a:t>
            </a:r>
          </a:p>
        </p:txBody>
      </p:sp>
      <p:grpSp>
        <p:nvGrpSpPr>
          <p:cNvPr id="18435" name="Group 108"/>
          <p:cNvGrpSpPr>
            <a:grpSpLocks/>
          </p:cNvGrpSpPr>
          <p:nvPr/>
        </p:nvGrpSpPr>
        <p:grpSpPr bwMode="auto">
          <a:xfrm>
            <a:off x="539552" y="908720"/>
            <a:ext cx="8064500" cy="5040312"/>
            <a:chOff x="-3" y="-3"/>
            <a:chExt cx="2394" cy="4614"/>
          </a:xfrm>
        </p:grpSpPr>
        <p:grpSp>
          <p:nvGrpSpPr>
            <p:cNvPr id="18436" name="Group 109"/>
            <p:cNvGrpSpPr>
              <a:grpSpLocks/>
            </p:cNvGrpSpPr>
            <p:nvPr/>
          </p:nvGrpSpPr>
          <p:grpSpPr bwMode="auto">
            <a:xfrm>
              <a:off x="0" y="0"/>
              <a:ext cx="2388" cy="4608"/>
              <a:chOff x="0" y="0"/>
              <a:chExt cx="2388" cy="4608"/>
            </a:xfrm>
          </p:grpSpPr>
          <p:grpSp>
            <p:nvGrpSpPr>
              <p:cNvPr id="18438" name="Group 110"/>
              <p:cNvGrpSpPr>
                <a:grpSpLocks/>
              </p:cNvGrpSpPr>
              <p:nvPr/>
            </p:nvGrpSpPr>
            <p:grpSpPr bwMode="auto">
              <a:xfrm>
                <a:off x="0" y="0"/>
                <a:ext cx="1198" cy="384"/>
                <a:chOff x="0" y="0"/>
                <a:chExt cx="1198" cy="384"/>
              </a:xfrm>
            </p:grpSpPr>
            <p:sp>
              <p:nvSpPr>
                <p:cNvPr id="18508" name="Rectangle 111"/>
                <p:cNvSpPr>
                  <a:spLocks noChangeArrowheads="1"/>
                </p:cNvSpPr>
                <p:nvPr/>
              </p:nvSpPr>
              <p:spPr bwMode="auto">
                <a:xfrm>
                  <a:off x="11" y="0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  <a:ea typeface="黑体" panose="02010609060101010101" pitchFamily="49" charset="-122"/>
                    </a:rPr>
                    <a:t>       </a:t>
                  </a:r>
                  <a:r>
                    <a:rPr kumimoji="1" lang="zh-CN" altLang="ru-RU" b="1">
                      <a:latin typeface="宋体" panose="02010600030101010101" pitchFamily="2" charset="-122"/>
                      <a:ea typeface="黑体" panose="02010609060101010101" pitchFamily="49" charset="-122"/>
                    </a:rPr>
                    <a:t>操作型数据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509" name="Rectangle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39" name="Group 113"/>
              <p:cNvGrpSpPr>
                <a:grpSpLocks/>
              </p:cNvGrpSpPr>
              <p:nvPr/>
            </p:nvGrpSpPr>
            <p:grpSpPr bwMode="auto">
              <a:xfrm>
                <a:off x="1198" y="0"/>
                <a:ext cx="1190" cy="384"/>
                <a:chOff x="1198" y="0"/>
                <a:chExt cx="1190" cy="384"/>
              </a:xfrm>
            </p:grpSpPr>
            <p:sp>
              <p:nvSpPr>
                <p:cNvPr id="18506" name="Rectangle 114"/>
                <p:cNvSpPr>
                  <a:spLocks noChangeArrowheads="1"/>
                </p:cNvSpPr>
                <p:nvPr/>
              </p:nvSpPr>
              <p:spPr bwMode="auto">
                <a:xfrm>
                  <a:off x="1209" y="0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  <a:ea typeface="黑体" panose="02010609060101010101" pitchFamily="49" charset="-122"/>
                    </a:rPr>
                    <a:t>      </a:t>
                  </a:r>
                  <a:r>
                    <a:rPr kumimoji="1" lang="zh-CN" altLang="ru-RU" b="1">
                      <a:latin typeface="宋体" panose="02010600030101010101" pitchFamily="2" charset="-122"/>
                      <a:ea typeface="黑体" panose="02010609060101010101" pitchFamily="49" charset="-122"/>
                    </a:rPr>
                    <a:t>分析型数据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507" name="Rectangle 115"/>
                <p:cNvSpPr>
                  <a:spLocks noChangeArrowheads="1"/>
                </p:cNvSpPr>
                <p:nvPr/>
              </p:nvSpPr>
              <p:spPr bwMode="auto">
                <a:xfrm>
                  <a:off x="1198" y="0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0" name="Group 116"/>
              <p:cNvGrpSpPr>
                <a:grpSpLocks/>
              </p:cNvGrpSpPr>
              <p:nvPr/>
            </p:nvGrpSpPr>
            <p:grpSpPr bwMode="auto">
              <a:xfrm>
                <a:off x="0" y="384"/>
                <a:ext cx="1198" cy="384"/>
                <a:chOff x="0" y="384"/>
                <a:chExt cx="1198" cy="384"/>
              </a:xfrm>
            </p:grpSpPr>
            <p:sp>
              <p:nvSpPr>
                <p:cNvPr id="18504" name="Rectangle 117"/>
                <p:cNvSpPr>
                  <a:spLocks noChangeArrowheads="1"/>
                </p:cNvSpPr>
                <p:nvPr/>
              </p:nvSpPr>
              <p:spPr bwMode="auto">
                <a:xfrm>
                  <a:off x="11" y="384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细节的      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505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1" name="Group 119"/>
              <p:cNvGrpSpPr>
                <a:grpSpLocks/>
              </p:cNvGrpSpPr>
              <p:nvPr/>
            </p:nvGrpSpPr>
            <p:grpSpPr bwMode="auto">
              <a:xfrm>
                <a:off x="1198" y="384"/>
                <a:ext cx="1190" cy="384"/>
                <a:chOff x="1198" y="384"/>
                <a:chExt cx="1190" cy="384"/>
              </a:xfrm>
            </p:grpSpPr>
            <p:sp>
              <p:nvSpPr>
                <p:cNvPr id="18502" name="Rectangle 120"/>
                <p:cNvSpPr>
                  <a:spLocks noChangeArrowheads="1"/>
                </p:cNvSpPr>
                <p:nvPr/>
              </p:nvSpPr>
              <p:spPr bwMode="auto">
                <a:xfrm>
                  <a:off x="1209" y="384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综合的，或提炼的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503" name="Rectangle 121"/>
                <p:cNvSpPr>
                  <a:spLocks noChangeArrowheads="1"/>
                </p:cNvSpPr>
                <p:nvPr/>
              </p:nvSpPr>
              <p:spPr bwMode="auto">
                <a:xfrm>
                  <a:off x="1198" y="384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2" name="Group 122"/>
              <p:cNvGrpSpPr>
                <a:grpSpLocks/>
              </p:cNvGrpSpPr>
              <p:nvPr/>
            </p:nvGrpSpPr>
            <p:grpSpPr bwMode="auto">
              <a:xfrm>
                <a:off x="0" y="768"/>
                <a:ext cx="1198" cy="384"/>
                <a:chOff x="0" y="768"/>
                <a:chExt cx="1198" cy="384"/>
              </a:xfrm>
            </p:grpSpPr>
            <p:sp>
              <p:nvSpPr>
                <p:cNvPr id="18500" name="Rectangle 123"/>
                <p:cNvSpPr>
                  <a:spLocks noChangeArrowheads="1"/>
                </p:cNvSpPr>
                <p:nvPr/>
              </p:nvSpPr>
              <p:spPr bwMode="auto">
                <a:xfrm>
                  <a:off x="11" y="768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在存取瞬间是准确的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5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3" name="Group 125"/>
              <p:cNvGrpSpPr>
                <a:grpSpLocks/>
              </p:cNvGrpSpPr>
              <p:nvPr/>
            </p:nvGrpSpPr>
            <p:grpSpPr bwMode="auto">
              <a:xfrm>
                <a:off x="1198" y="768"/>
                <a:ext cx="1190" cy="384"/>
                <a:chOff x="1198" y="768"/>
                <a:chExt cx="1190" cy="384"/>
              </a:xfrm>
            </p:grpSpPr>
            <p:sp>
              <p:nvSpPr>
                <p:cNvPr id="18498" name="Rectangle 126"/>
                <p:cNvSpPr>
                  <a:spLocks noChangeArrowheads="1"/>
                </p:cNvSpPr>
                <p:nvPr/>
              </p:nvSpPr>
              <p:spPr bwMode="auto">
                <a:xfrm>
                  <a:off x="1209" y="768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代表过去的数据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99" name="Rectangle 127"/>
                <p:cNvSpPr>
                  <a:spLocks noChangeArrowheads="1"/>
                </p:cNvSpPr>
                <p:nvPr/>
              </p:nvSpPr>
              <p:spPr bwMode="auto">
                <a:xfrm>
                  <a:off x="1198" y="768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4" name="Group 128"/>
              <p:cNvGrpSpPr>
                <a:grpSpLocks/>
              </p:cNvGrpSpPr>
              <p:nvPr/>
            </p:nvGrpSpPr>
            <p:grpSpPr bwMode="auto">
              <a:xfrm>
                <a:off x="0" y="1152"/>
                <a:ext cx="1198" cy="384"/>
                <a:chOff x="0" y="1152"/>
                <a:chExt cx="1198" cy="384"/>
              </a:xfrm>
            </p:grpSpPr>
            <p:sp>
              <p:nvSpPr>
                <p:cNvPr id="18496" name="Rectangle 129"/>
                <p:cNvSpPr>
                  <a:spLocks noChangeArrowheads="1"/>
                </p:cNvSpPr>
                <p:nvPr/>
              </p:nvSpPr>
              <p:spPr bwMode="auto">
                <a:xfrm>
                  <a:off x="11" y="1152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可更新      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97" name="Rectangle 1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5" name="Group 131"/>
              <p:cNvGrpSpPr>
                <a:grpSpLocks/>
              </p:cNvGrpSpPr>
              <p:nvPr/>
            </p:nvGrpSpPr>
            <p:grpSpPr bwMode="auto">
              <a:xfrm>
                <a:off x="1198" y="1152"/>
                <a:ext cx="1190" cy="384"/>
                <a:chOff x="1198" y="1152"/>
                <a:chExt cx="1190" cy="384"/>
              </a:xfrm>
            </p:grpSpPr>
            <p:sp>
              <p:nvSpPr>
                <p:cNvPr id="18494" name="Rectangle 132"/>
                <p:cNvSpPr>
                  <a:spLocks noChangeArrowheads="1"/>
                </p:cNvSpPr>
                <p:nvPr/>
              </p:nvSpPr>
              <p:spPr bwMode="auto">
                <a:xfrm>
                  <a:off x="1209" y="1152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不更新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95" name="Rectangle 133"/>
                <p:cNvSpPr>
                  <a:spLocks noChangeArrowheads="1"/>
                </p:cNvSpPr>
                <p:nvPr/>
              </p:nvSpPr>
              <p:spPr bwMode="auto">
                <a:xfrm>
                  <a:off x="1198" y="1152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6" name="Group 134"/>
              <p:cNvGrpSpPr>
                <a:grpSpLocks/>
              </p:cNvGrpSpPr>
              <p:nvPr/>
            </p:nvGrpSpPr>
            <p:grpSpPr bwMode="auto">
              <a:xfrm>
                <a:off x="0" y="1536"/>
                <a:ext cx="1198" cy="384"/>
                <a:chOff x="0" y="1536"/>
                <a:chExt cx="1198" cy="384"/>
              </a:xfrm>
            </p:grpSpPr>
            <p:sp>
              <p:nvSpPr>
                <p:cNvPr id="18492" name="Rectangle 135"/>
                <p:cNvSpPr>
                  <a:spLocks noChangeArrowheads="1"/>
                </p:cNvSpPr>
                <p:nvPr/>
              </p:nvSpPr>
              <p:spPr bwMode="auto">
                <a:xfrm>
                  <a:off x="11" y="1536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操作需求事先可知道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93" name="Rectangle 1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7" name="Group 137"/>
              <p:cNvGrpSpPr>
                <a:grpSpLocks/>
              </p:cNvGrpSpPr>
              <p:nvPr/>
            </p:nvGrpSpPr>
            <p:grpSpPr bwMode="auto">
              <a:xfrm>
                <a:off x="1198" y="1536"/>
                <a:ext cx="1190" cy="384"/>
                <a:chOff x="1198" y="1536"/>
                <a:chExt cx="1190" cy="384"/>
              </a:xfrm>
            </p:grpSpPr>
            <p:sp>
              <p:nvSpPr>
                <p:cNvPr id="18490" name="Rectangle 138"/>
                <p:cNvSpPr>
                  <a:spLocks noChangeArrowheads="1"/>
                </p:cNvSpPr>
                <p:nvPr/>
              </p:nvSpPr>
              <p:spPr bwMode="auto">
                <a:xfrm>
                  <a:off x="1209" y="1536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操作需求事先不知道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91" name="Rectangle 139"/>
                <p:cNvSpPr>
                  <a:spLocks noChangeArrowheads="1"/>
                </p:cNvSpPr>
                <p:nvPr/>
              </p:nvSpPr>
              <p:spPr bwMode="auto">
                <a:xfrm>
                  <a:off x="1198" y="1536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8" name="Group 140"/>
              <p:cNvGrpSpPr>
                <a:grpSpLocks/>
              </p:cNvGrpSpPr>
              <p:nvPr/>
            </p:nvGrpSpPr>
            <p:grpSpPr bwMode="auto">
              <a:xfrm>
                <a:off x="0" y="1920"/>
                <a:ext cx="1198" cy="384"/>
                <a:chOff x="0" y="1920"/>
                <a:chExt cx="1198" cy="384"/>
              </a:xfrm>
            </p:grpSpPr>
            <p:sp>
              <p:nvSpPr>
                <p:cNvPr id="18488" name="Rectangle 141"/>
                <p:cNvSpPr>
                  <a:spLocks noChangeArrowheads="1"/>
                </p:cNvSpPr>
                <p:nvPr/>
              </p:nvSpPr>
              <p:spPr bwMode="auto">
                <a:xfrm>
                  <a:off x="11" y="1920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生命周期符合</a:t>
                  </a:r>
                  <a:r>
                    <a:rPr kumimoji="1" lang="ru-RU" altLang="zh-CN" b="1">
                      <a:latin typeface="宋体" panose="02010600030101010101" pitchFamily="2" charset="-122"/>
                    </a:rPr>
                    <a:t>SDLC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89" name="Rectangle 142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49" name="Group 143"/>
              <p:cNvGrpSpPr>
                <a:grpSpLocks/>
              </p:cNvGrpSpPr>
              <p:nvPr/>
            </p:nvGrpSpPr>
            <p:grpSpPr bwMode="auto">
              <a:xfrm>
                <a:off x="1198" y="1920"/>
                <a:ext cx="1190" cy="384"/>
                <a:chOff x="1198" y="1920"/>
                <a:chExt cx="1190" cy="384"/>
              </a:xfrm>
            </p:grpSpPr>
            <p:sp>
              <p:nvSpPr>
                <p:cNvPr id="18486" name="Rectangle 144"/>
                <p:cNvSpPr>
                  <a:spLocks noChangeArrowheads="1"/>
                </p:cNvSpPr>
                <p:nvPr/>
              </p:nvSpPr>
              <p:spPr bwMode="auto">
                <a:xfrm>
                  <a:off x="1209" y="1920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完全不同的生命周期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87" name="Rectangle 145"/>
                <p:cNvSpPr>
                  <a:spLocks noChangeArrowheads="1"/>
                </p:cNvSpPr>
                <p:nvPr/>
              </p:nvSpPr>
              <p:spPr bwMode="auto">
                <a:xfrm>
                  <a:off x="1198" y="1920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0" name="Group 146"/>
              <p:cNvGrpSpPr>
                <a:grpSpLocks/>
              </p:cNvGrpSpPr>
              <p:nvPr/>
            </p:nvGrpSpPr>
            <p:grpSpPr bwMode="auto">
              <a:xfrm>
                <a:off x="0" y="2304"/>
                <a:ext cx="1198" cy="384"/>
                <a:chOff x="0" y="2304"/>
                <a:chExt cx="1198" cy="384"/>
              </a:xfrm>
            </p:grpSpPr>
            <p:sp>
              <p:nvSpPr>
                <p:cNvPr id="18484" name="Rectangle 147"/>
                <p:cNvSpPr>
                  <a:spLocks noChangeArrowheads="1"/>
                </p:cNvSpPr>
                <p:nvPr/>
              </p:nvSpPr>
              <p:spPr bwMode="auto">
                <a:xfrm>
                  <a:off x="11" y="2304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对性能要求高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85" name="Rectangle 148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1" name="Group 149"/>
              <p:cNvGrpSpPr>
                <a:grpSpLocks/>
              </p:cNvGrpSpPr>
              <p:nvPr/>
            </p:nvGrpSpPr>
            <p:grpSpPr bwMode="auto">
              <a:xfrm>
                <a:off x="1198" y="2304"/>
                <a:ext cx="1190" cy="384"/>
                <a:chOff x="1198" y="2304"/>
                <a:chExt cx="1190" cy="384"/>
              </a:xfrm>
            </p:grpSpPr>
            <p:sp>
              <p:nvSpPr>
                <p:cNvPr id="18482" name="Rectangle 150"/>
                <p:cNvSpPr>
                  <a:spLocks noChangeArrowheads="1"/>
                </p:cNvSpPr>
                <p:nvPr/>
              </p:nvSpPr>
              <p:spPr bwMode="auto">
                <a:xfrm>
                  <a:off x="1209" y="2304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对性能要求宽松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83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98" y="2304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2" name="Group 152"/>
              <p:cNvGrpSpPr>
                <a:grpSpLocks/>
              </p:cNvGrpSpPr>
              <p:nvPr/>
            </p:nvGrpSpPr>
            <p:grpSpPr bwMode="auto">
              <a:xfrm>
                <a:off x="0" y="2688"/>
                <a:ext cx="1198" cy="384"/>
                <a:chOff x="0" y="2688"/>
                <a:chExt cx="1198" cy="384"/>
              </a:xfrm>
            </p:grpSpPr>
            <p:sp>
              <p:nvSpPr>
                <p:cNvPr id="18480" name="Rectangle 153"/>
                <p:cNvSpPr>
                  <a:spLocks noChangeArrowheads="1"/>
                </p:cNvSpPr>
                <p:nvPr/>
              </p:nvSpPr>
              <p:spPr bwMode="auto">
                <a:xfrm>
                  <a:off x="11" y="2688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一个时刻操作一单元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81" name="Rectangle 154"/>
                <p:cNvSpPr>
                  <a:spLocks noChangeArrowheads="1"/>
                </p:cNvSpPr>
                <p:nvPr/>
              </p:nvSpPr>
              <p:spPr bwMode="auto">
                <a:xfrm>
                  <a:off x="0" y="2688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3" name="Group 155"/>
              <p:cNvGrpSpPr>
                <a:grpSpLocks/>
              </p:cNvGrpSpPr>
              <p:nvPr/>
            </p:nvGrpSpPr>
            <p:grpSpPr bwMode="auto">
              <a:xfrm>
                <a:off x="1198" y="2688"/>
                <a:ext cx="1190" cy="384"/>
                <a:chOff x="1198" y="2688"/>
                <a:chExt cx="1190" cy="384"/>
              </a:xfrm>
            </p:grpSpPr>
            <p:sp>
              <p:nvSpPr>
                <p:cNvPr id="18478" name="Rectangle 156"/>
                <p:cNvSpPr>
                  <a:spLocks noChangeArrowheads="1"/>
                </p:cNvSpPr>
                <p:nvPr/>
              </p:nvSpPr>
              <p:spPr bwMode="auto">
                <a:xfrm>
                  <a:off x="1209" y="2688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一个时刻操作一集合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79" name="Rectangle 157"/>
                <p:cNvSpPr>
                  <a:spLocks noChangeArrowheads="1"/>
                </p:cNvSpPr>
                <p:nvPr/>
              </p:nvSpPr>
              <p:spPr bwMode="auto">
                <a:xfrm>
                  <a:off x="1198" y="2688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4" name="Group 158"/>
              <p:cNvGrpSpPr>
                <a:grpSpLocks/>
              </p:cNvGrpSpPr>
              <p:nvPr/>
            </p:nvGrpSpPr>
            <p:grpSpPr bwMode="auto">
              <a:xfrm>
                <a:off x="0" y="3072"/>
                <a:ext cx="1198" cy="384"/>
                <a:chOff x="0" y="3072"/>
                <a:chExt cx="1198" cy="384"/>
              </a:xfrm>
            </p:grpSpPr>
            <p:sp>
              <p:nvSpPr>
                <p:cNvPr id="18476" name="Rectangle 159"/>
                <p:cNvSpPr>
                  <a:spLocks noChangeArrowheads="1"/>
                </p:cNvSpPr>
                <p:nvPr/>
              </p:nvSpPr>
              <p:spPr bwMode="auto">
                <a:xfrm>
                  <a:off x="11" y="3072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事务驱动    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77" name="Rectangle 160"/>
                <p:cNvSpPr>
                  <a:spLocks noChangeArrowheads="1"/>
                </p:cNvSpPr>
                <p:nvPr/>
              </p:nvSpPr>
              <p:spPr bwMode="auto">
                <a:xfrm>
                  <a:off x="0" y="3072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5" name="Group 161"/>
              <p:cNvGrpSpPr>
                <a:grpSpLocks/>
              </p:cNvGrpSpPr>
              <p:nvPr/>
            </p:nvGrpSpPr>
            <p:grpSpPr bwMode="auto">
              <a:xfrm>
                <a:off x="1198" y="3072"/>
                <a:ext cx="1190" cy="384"/>
                <a:chOff x="1198" y="3072"/>
                <a:chExt cx="1190" cy="384"/>
              </a:xfrm>
            </p:grpSpPr>
            <p:sp>
              <p:nvSpPr>
                <p:cNvPr id="18474" name="Rectangle 162"/>
                <p:cNvSpPr>
                  <a:spLocks noChangeArrowheads="1"/>
                </p:cNvSpPr>
                <p:nvPr/>
              </p:nvSpPr>
              <p:spPr bwMode="auto">
                <a:xfrm>
                  <a:off x="1209" y="3072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分析驱动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75" name="Rectangle 163"/>
                <p:cNvSpPr>
                  <a:spLocks noChangeArrowheads="1"/>
                </p:cNvSpPr>
                <p:nvPr/>
              </p:nvSpPr>
              <p:spPr bwMode="auto">
                <a:xfrm>
                  <a:off x="1198" y="3072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6" name="Group 164"/>
              <p:cNvGrpSpPr>
                <a:grpSpLocks/>
              </p:cNvGrpSpPr>
              <p:nvPr/>
            </p:nvGrpSpPr>
            <p:grpSpPr bwMode="auto">
              <a:xfrm>
                <a:off x="0" y="3456"/>
                <a:ext cx="1198" cy="384"/>
                <a:chOff x="0" y="3456"/>
                <a:chExt cx="1198" cy="384"/>
              </a:xfrm>
            </p:grpSpPr>
            <p:sp>
              <p:nvSpPr>
                <p:cNvPr id="18472" name="Rectangle 165"/>
                <p:cNvSpPr>
                  <a:spLocks noChangeArrowheads="1"/>
                </p:cNvSpPr>
                <p:nvPr/>
              </p:nvSpPr>
              <p:spPr bwMode="auto">
                <a:xfrm>
                  <a:off x="11" y="3456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面向应用    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73" name="Rectangle 166"/>
                <p:cNvSpPr>
                  <a:spLocks noChangeArrowheads="1"/>
                </p:cNvSpPr>
                <p:nvPr/>
              </p:nvSpPr>
              <p:spPr bwMode="auto">
                <a:xfrm>
                  <a:off x="0" y="3456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7" name="Group 167"/>
              <p:cNvGrpSpPr>
                <a:grpSpLocks/>
              </p:cNvGrpSpPr>
              <p:nvPr/>
            </p:nvGrpSpPr>
            <p:grpSpPr bwMode="auto">
              <a:xfrm>
                <a:off x="1198" y="3456"/>
                <a:ext cx="1190" cy="384"/>
                <a:chOff x="1198" y="3456"/>
                <a:chExt cx="1190" cy="384"/>
              </a:xfrm>
            </p:grpSpPr>
            <p:sp>
              <p:nvSpPr>
                <p:cNvPr id="18470" name="Rectangle 168"/>
                <p:cNvSpPr>
                  <a:spLocks noChangeArrowheads="1"/>
                </p:cNvSpPr>
                <p:nvPr/>
              </p:nvSpPr>
              <p:spPr bwMode="auto">
                <a:xfrm>
                  <a:off x="1209" y="3456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面向分析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71" name="Rectangle 169"/>
                <p:cNvSpPr>
                  <a:spLocks noChangeArrowheads="1"/>
                </p:cNvSpPr>
                <p:nvPr/>
              </p:nvSpPr>
              <p:spPr bwMode="auto">
                <a:xfrm>
                  <a:off x="1198" y="3456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8" name="Group 170"/>
              <p:cNvGrpSpPr>
                <a:grpSpLocks/>
              </p:cNvGrpSpPr>
              <p:nvPr/>
            </p:nvGrpSpPr>
            <p:grpSpPr bwMode="auto">
              <a:xfrm>
                <a:off x="0" y="3840"/>
                <a:ext cx="1198" cy="384"/>
                <a:chOff x="0" y="3840"/>
                <a:chExt cx="1198" cy="384"/>
              </a:xfrm>
            </p:grpSpPr>
            <p:sp>
              <p:nvSpPr>
                <p:cNvPr id="18468" name="Rectangle 171"/>
                <p:cNvSpPr>
                  <a:spLocks noChangeArrowheads="1"/>
                </p:cNvSpPr>
                <p:nvPr/>
              </p:nvSpPr>
              <p:spPr bwMode="auto">
                <a:xfrm>
                  <a:off x="11" y="3840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一次操作数据量小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69" name="Rectangle 172"/>
                <p:cNvSpPr>
                  <a:spLocks noChangeArrowheads="1"/>
                </p:cNvSpPr>
                <p:nvPr/>
              </p:nvSpPr>
              <p:spPr bwMode="auto">
                <a:xfrm>
                  <a:off x="0" y="3840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59" name="Group 173"/>
              <p:cNvGrpSpPr>
                <a:grpSpLocks/>
              </p:cNvGrpSpPr>
              <p:nvPr/>
            </p:nvGrpSpPr>
            <p:grpSpPr bwMode="auto">
              <a:xfrm>
                <a:off x="1198" y="3840"/>
                <a:ext cx="1190" cy="384"/>
                <a:chOff x="1198" y="3840"/>
                <a:chExt cx="1190" cy="384"/>
              </a:xfrm>
            </p:grpSpPr>
            <p:sp>
              <p:nvSpPr>
                <p:cNvPr id="18466" name="Rectangle 174"/>
                <p:cNvSpPr>
                  <a:spLocks noChangeArrowheads="1"/>
                </p:cNvSpPr>
                <p:nvPr/>
              </p:nvSpPr>
              <p:spPr bwMode="auto">
                <a:xfrm>
                  <a:off x="1209" y="3840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一次操作数据量大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67" name="Rectangle 175"/>
                <p:cNvSpPr>
                  <a:spLocks noChangeArrowheads="1"/>
                </p:cNvSpPr>
                <p:nvPr/>
              </p:nvSpPr>
              <p:spPr bwMode="auto">
                <a:xfrm>
                  <a:off x="1198" y="3840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60" name="Group 176"/>
              <p:cNvGrpSpPr>
                <a:grpSpLocks/>
              </p:cNvGrpSpPr>
              <p:nvPr/>
            </p:nvGrpSpPr>
            <p:grpSpPr bwMode="auto">
              <a:xfrm>
                <a:off x="0" y="4224"/>
                <a:ext cx="1198" cy="384"/>
                <a:chOff x="0" y="4224"/>
                <a:chExt cx="1198" cy="384"/>
              </a:xfrm>
            </p:grpSpPr>
            <p:sp>
              <p:nvSpPr>
                <p:cNvPr id="18464" name="Rectangle 177"/>
                <p:cNvSpPr>
                  <a:spLocks noChangeArrowheads="1"/>
                </p:cNvSpPr>
                <p:nvPr/>
              </p:nvSpPr>
              <p:spPr bwMode="auto">
                <a:xfrm>
                  <a:off x="11" y="4224"/>
                  <a:ext cx="11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支持日常操作                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65" name="Rectangle 178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1198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  <p:grpSp>
            <p:nvGrpSpPr>
              <p:cNvPr id="18461" name="Group 179"/>
              <p:cNvGrpSpPr>
                <a:grpSpLocks/>
              </p:cNvGrpSpPr>
              <p:nvPr/>
            </p:nvGrpSpPr>
            <p:grpSpPr bwMode="auto">
              <a:xfrm>
                <a:off x="1198" y="4224"/>
                <a:ext cx="1190" cy="384"/>
                <a:chOff x="1198" y="4224"/>
                <a:chExt cx="1190" cy="384"/>
              </a:xfrm>
            </p:grpSpPr>
            <p:sp>
              <p:nvSpPr>
                <p:cNvPr id="18462" name="Rectangle 180"/>
                <p:cNvSpPr>
                  <a:spLocks noChangeArrowheads="1"/>
                </p:cNvSpPr>
                <p:nvPr/>
              </p:nvSpPr>
              <p:spPr bwMode="auto">
                <a:xfrm>
                  <a:off x="1209" y="4224"/>
                  <a:ext cx="116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buSzPct val="100000"/>
                  </a:pPr>
                  <a:r>
                    <a:rPr kumimoji="1" lang="ru-RU" altLang="zh-CN" b="1">
                      <a:latin typeface="宋体" panose="02010600030101010101" pitchFamily="2" charset="-122"/>
                    </a:rPr>
                    <a:t>    </a:t>
                  </a:r>
                  <a:r>
                    <a:rPr kumimoji="1" lang="zh-CN" altLang="ru-RU" b="1">
                      <a:latin typeface="宋体" panose="02010600030101010101" pitchFamily="2" charset="-122"/>
                    </a:rPr>
                    <a:t>支持管理需求</a:t>
                  </a:r>
                </a:p>
                <a:p>
                  <a:pPr algn="just">
                    <a:buSzPct val="100000"/>
                  </a:pPr>
                  <a:endParaRPr kumimoji="1" lang="ru-RU" altLang="zh-CN" sz="4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63" name="Rectangle 181"/>
                <p:cNvSpPr>
                  <a:spLocks noChangeArrowheads="1"/>
                </p:cNvSpPr>
                <p:nvPr/>
              </p:nvSpPr>
              <p:spPr bwMode="auto">
                <a:xfrm>
                  <a:off x="1198" y="4224"/>
                  <a:ext cx="1190" cy="384"/>
                </a:xfrm>
                <a:prstGeom prst="rect">
                  <a:avLst/>
                </a:prstGeom>
                <a:noFill/>
                <a:ln w="9525" algn="ctr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SzPct val="100000"/>
                  </a:pPr>
                  <a:endParaRPr lang="zh-CN" altLang="en-US"/>
                </a:p>
              </p:txBody>
            </p:sp>
          </p:grpSp>
        </p:grpSp>
        <p:sp>
          <p:nvSpPr>
            <p:cNvPr id="18437" name="Rectangle 182"/>
            <p:cNvSpPr>
              <a:spLocks noChangeArrowheads="1"/>
            </p:cNvSpPr>
            <p:nvPr/>
          </p:nvSpPr>
          <p:spPr bwMode="auto">
            <a:xfrm>
              <a:off x="-3" y="-3"/>
              <a:ext cx="2394" cy="4614"/>
            </a:xfrm>
            <a:prstGeom prst="rect">
              <a:avLst/>
            </a:prstGeom>
            <a:noFill/>
            <a:ln w="9525" algn="ctr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82407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7AB17F-E4C6-4EFD-9CE7-B235BCA8060C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9458" name="Rectangle 18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710" y="42532"/>
            <a:ext cx="7532688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介绍内容</a:t>
            </a:r>
          </a:p>
        </p:txBody>
      </p:sp>
      <p:sp>
        <p:nvSpPr>
          <p:cNvPr id="19459" name="Rectangle 18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35038" y="908050"/>
            <a:ext cx="8208962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为什么需要数据仓库技术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ru-RU" sz="28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什么是数据仓库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数据仓库的概念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数据仓库的特点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什么是联机分析处理技术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联机分析处理技术实现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数据仓库系统的体系结构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256142278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218D3D-F1D2-418F-A295-3F66114556F8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0482" name="Rectangle 18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906" y="63798"/>
            <a:ext cx="7532688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数据仓库的概念</a:t>
            </a:r>
          </a:p>
        </p:txBody>
      </p:sp>
      <p:sp>
        <p:nvSpPr>
          <p:cNvPr id="20483" name="Rectangle 19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0850" y="935832"/>
            <a:ext cx="8321010" cy="55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数据仓库（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Data Warehouse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）是一个</a:t>
            </a:r>
            <a:r>
              <a:rPr lang="zh-CN" altLang="ru-RU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面向主题的（</a:t>
            </a:r>
            <a:r>
              <a:rPr lang="ru-RU" altLang="zh-CN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Subject Oriented </a:t>
            </a:r>
            <a:r>
              <a:rPr lang="zh-CN" altLang="ru-RU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）、集成的（</a:t>
            </a:r>
            <a:r>
              <a:rPr lang="ru-RU" altLang="zh-CN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Integrated</a:t>
            </a:r>
            <a:r>
              <a:rPr lang="zh-CN" altLang="ru-RU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）、相对稳定的（</a:t>
            </a:r>
            <a:r>
              <a:rPr lang="ru-RU" altLang="zh-CN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Non-Volatile</a:t>
            </a:r>
            <a:r>
              <a:rPr lang="zh-CN" altLang="ru-RU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）、反映历史变化（</a:t>
            </a:r>
            <a:r>
              <a:rPr lang="ru-RU" altLang="zh-CN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Time Variant</a:t>
            </a:r>
            <a:r>
              <a:rPr lang="zh-CN" altLang="ru-RU" sz="2400" u="sng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）的数据集合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，用于支持管理决策和信息的全局共享。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pPr algn="just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对数据仓库的理解</a:t>
            </a:r>
          </a:p>
          <a:p>
            <a:pPr marL="742950" lvl="1" indent="-285750" algn="just" eaLnBrk="1" hangingPunct="1">
              <a:lnSpc>
                <a:spcPct val="14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数据仓库用于支持管理和决策，面向分析型数据处理，它不同于企业现有的面向交易的操作型数据库；</a:t>
            </a:r>
          </a:p>
          <a:p>
            <a:pPr marL="742950" lvl="1" indent="-285750" algn="just" eaLnBrk="1" hangingPunct="1">
              <a:lnSpc>
                <a:spcPct val="14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数据仓库是对多个异构的数据源有效集成，集成后按照主题进行了重组，并包含历史数据。</a:t>
            </a:r>
          </a:p>
        </p:txBody>
      </p:sp>
    </p:spTree>
    <p:extLst>
      <p:ext uri="{BB962C8B-B14F-4D97-AF65-F5344CB8AC3E}">
        <p14:creationId xmlns:p14="http://schemas.microsoft.com/office/powerpoint/2010/main" val="389753172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/>
        </p:nvSpPr>
        <p:spPr>
          <a:xfrm>
            <a:off x="1" y="675768"/>
            <a:ext cx="9143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第二章：数据仓库和联机分析处理</a:t>
            </a: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海纳百川 有容乃大</a:t>
            </a:r>
          </a:p>
          <a:p>
            <a:pPr algn="ctr"/>
            <a:endParaRPr lang="en-US" altLang="zh-CN" sz="40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000" b="1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PA_圆角矩形 57"/>
          <p:cNvSpPr/>
          <p:nvPr>
            <p:custDataLst>
              <p:tags r:id="rId1"/>
            </p:custDataLst>
          </p:nvPr>
        </p:nvSpPr>
        <p:spPr>
          <a:xfrm>
            <a:off x="1735336" y="4584530"/>
            <a:ext cx="5673328" cy="7901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sym typeface="Bebas" pitchFamily="2" charset="0"/>
              </a:rPr>
              <a:t>主讲教师：李志勇</a:t>
            </a:r>
          </a:p>
        </p:txBody>
      </p:sp>
    </p:spTree>
    <p:extLst>
      <p:ext uri="{BB962C8B-B14F-4D97-AF65-F5344CB8AC3E}">
        <p14:creationId xmlns:p14="http://schemas.microsoft.com/office/powerpoint/2010/main" val="23795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74C41F-D888-40B7-BFAA-4181891722EE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1506" name="Rectangle 19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4548" y="0"/>
            <a:ext cx="7532688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数据仓库回答的问题</a:t>
            </a:r>
          </a:p>
        </p:txBody>
      </p:sp>
      <p:sp>
        <p:nvSpPr>
          <p:cNvPr id="21507" name="Rectangle 19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1800" y="955196"/>
            <a:ext cx="8280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170000"/>
              </a:lnSpc>
            </a:pPr>
            <a:r>
              <a:rPr lang="zh-CN" altLang="ru-RU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数据仓库技术将为高层管理人员的科学决策提供可靠依据</a:t>
            </a: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去年各个地区各个产品的销售量和销售额？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ru-RU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年以来，各个计算机厂商每个季度的销售额占有比例的变化情况？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如果某种产品的销售价格打</a:t>
            </a:r>
            <a:r>
              <a:rPr lang="ru-RU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折，利润将发生怎样的变化？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zh-CN" altLang="ru-RU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今年销售量下降的主要因素（时间、地区、商品、销售部门）是什么？</a:t>
            </a:r>
          </a:p>
        </p:txBody>
      </p:sp>
    </p:spTree>
    <p:extLst>
      <p:ext uri="{BB962C8B-B14F-4D97-AF65-F5344CB8AC3E}">
        <p14:creationId xmlns:p14="http://schemas.microsoft.com/office/powerpoint/2010/main" val="337958120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1E8D8B-A795-4C6E-A39B-554565DE2E92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2530" name="Rectangle 19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0242" y="38100"/>
            <a:ext cx="7532688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数据仓库的特点：面向主题</a:t>
            </a:r>
          </a:p>
        </p:txBody>
      </p:sp>
      <p:sp>
        <p:nvSpPr>
          <p:cNvPr id="22531" name="Rectangle 198"/>
          <p:cNvSpPr>
            <a:spLocks noChangeArrowheads="1"/>
          </p:cNvSpPr>
          <p:nvPr/>
        </p:nvSpPr>
        <p:spPr bwMode="auto">
          <a:xfrm>
            <a:off x="1343025" y="3892550"/>
            <a:ext cx="6191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SzPct val="100000"/>
            </a:pPr>
            <a:r>
              <a:rPr lang="zh-CN" altLang="ru-RU" sz="1700" b="1">
                <a:ea typeface="楷体_GB2312" pitchFamily="49" charset="-122"/>
              </a:rPr>
              <a:t>寿险</a:t>
            </a:r>
          </a:p>
        </p:txBody>
      </p:sp>
      <p:sp>
        <p:nvSpPr>
          <p:cNvPr id="22532" name="Freeform 199"/>
          <p:cNvSpPr>
            <a:spLocks/>
          </p:cNvSpPr>
          <p:nvPr/>
        </p:nvSpPr>
        <p:spPr bwMode="auto">
          <a:xfrm>
            <a:off x="2108200" y="2079625"/>
            <a:ext cx="550863" cy="536575"/>
          </a:xfrm>
          <a:custGeom>
            <a:avLst/>
            <a:gdLst>
              <a:gd name="T0" fmla="*/ 0 w 347"/>
              <a:gd name="T1" fmla="*/ 0 h 338"/>
              <a:gd name="T2" fmla="*/ 871974854 w 347"/>
              <a:gd name="T3" fmla="*/ 677922825 h 338"/>
              <a:gd name="T4" fmla="*/ 793849146 w 347"/>
              <a:gd name="T5" fmla="*/ 682963138 h 338"/>
              <a:gd name="T6" fmla="*/ 791329781 w 347"/>
              <a:gd name="T7" fmla="*/ 698084075 h 338"/>
              <a:gd name="T8" fmla="*/ 796370098 w 347"/>
              <a:gd name="T9" fmla="*/ 718245325 h 338"/>
              <a:gd name="T10" fmla="*/ 801410415 w 347"/>
              <a:gd name="T11" fmla="*/ 740925938 h 338"/>
              <a:gd name="T12" fmla="*/ 806450732 w 347"/>
              <a:gd name="T13" fmla="*/ 761087188 h 338"/>
              <a:gd name="T14" fmla="*/ 803929780 w 347"/>
              <a:gd name="T15" fmla="*/ 781248438 h 338"/>
              <a:gd name="T16" fmla="*/ 798889463 w 347"/>
              <a:gd name="T17" fmla="*/ 801409688 h 338"/>
              <a:gd name="T18" fmla="*/ 783768511 w 347"/>
              <a:gd name="T19" fmla="*/ 819051575 h 338"/>
              <a:gd name="T20" fmla="*/ 768647560 w 347"/>
              <a:gd name="T21" fmla="*/ 834172513 h 338"/>
              <a:gd name="T22" fmla="*/ 748486292 w 347"/>
              <a:gd name="T23" fmla="*/ 841732188 h 338"/>
              <a:gd name="T24" fmla="*/ 723284707 w 347"/>
              <a:gd name="T25" fmla="*/ 846772500 h 338"/>
              <a:gd name="T26" fmla="*/ 700604073 w 347"/>
              <a:gd name="T27" fmla="*/ 849293450 h 338"/>
              <a:gd name="T28" fmla="*/ 680442805 w 347"/>
              <a:gd name="T29" fmla="*/ 846772500 h 338"/>
              <a:gd name="T30" fmla="*/ 662800902 w 347"/>
              <a:gd name="T31" fmla="*/ 839212825 h 338"/>
              <a:gd name="T32" fmla="*/ 645160586 w 347"/>
              <a:gd name="T33" fmla="*/ 829132200 h 338"/>
              <a:gd name="T34" fmla="*/ 630039634 w 347"/>
              <a:gd name="T35" fmla="*/ 814011263 h 338"/>
              <a:gd name="T36" fmla="*/ 619959000 w 347"/>
              <a:gd name="T37" fmla="*/ 796369375 h 338"/>
              <a:gd name="T38" fmla="*/ 612397731 w 347"/>
              <a:gd name="T39" fmla="*/ 771167813 h 338"/>
              <a:gd name="T40" fmla="*/ 614918683 w 347"/>
              <a:gd name="T41" fmla="*/ 748487200 h 338"/>
              <a:gd name="T42" fmla="*/ 619959000 w 347"/>
              <a:gd name="T43" fmla="*/ 723285638 h 338"/>
              <a:gd name="T44" fmla="*/ 627518682 w 347"/>
              <a:gd name="T45" fmla="*/ 698084075 h 338"/>
              <a:gd name="T46" fmla="*/ 624999317 w 347"/>
              <a:gd name="T47" fmla="*/ 688003450 h 338"/>
              <a:gd name="T48" fmla="*/ 478830122 w 347"/>
              <a:gd name="T49" fmla="*/ 682963138 h 338"/>
              <a:gd name="T50" fmla="*/ 478830122 w 347"/>
              <a:gd name="T51" fmla="*/ 642640638 h 338"/>
              <a:gd name="T52" fmla="*/ 476309170 w 347"/>
              <a:gd name="T53" fmla="*/ 614918125 h 338"/>
              <a:gd name="T54" fmla="*/ 471268853 w 347"/>
              <a:gd name="T55" fmla="*/ 599797188 h 338"/>
              <a:gd name="T56" fmla="*/ 458668854 w 347"/>
              <a:gd name="T57" fmla="*/ 587197200 h 338"/>
              <a:gd name="T58" fmla="*/ 441026950 w 347"/>
              <a:gd name="T59" fmla="*/ 577116575 h 338"/>
              <a:gd name="T60" fmla="*/ 420865682 w 347"/>
              <a:gd name="T61" fmla="*/ 574595625 h 338"/>
              <a:gd name="T62" fmla="*/ 390623780 w 347"/>
              <a:gd name="T63" fmla="*/ 577116575 h 338"/>
              <a:gd name="T64" fmla="*/ 362902829 w 347"/>
              <a:gd name="T65" fmla="*/ 579635938 h 338"/>
              <a:gd name="T66" fmla="*/ 335180292 w 347"/>
              <a:gd name="T67" fmla="*/ 579635938 h 338"/>
              <a:gd name="T68" fmla="*/ 304938389 w 347"/>
              <a:gd name="T69" fmla="*/ 574595625 h 338"/>
              <a:gd name="T70" fmla="*/ 284777121 w 347"/>
              <a:gd name="T71" fmla="*/ 561995638 h 338"/>
              <a:gd name="T72" fmla="*/ 272177122 w 347"/>
              <a:gd name="T73" fmla="*/ 544353750 h 338"/>
              <a:gd name="T74" fmla="*/ 264615853 w 347"/>
              <a:gd name="T75" fmla="*/ 519152188 h 338"/>
              <a:gd name="T76" fmla="*/ 267136805 w 347"/>
              <a:gd name="T77" fmla="*/ 493950625 h 338"/>
              <a:gd name="T78" fmla="*/ 262096488 w 347"/>
              <a:gd name="T79" fmla="*/ 468749063 h 338"/>
              <a:gd name="T80" fmla="*/ 257056171 w 347"/>
              <a:gd name="T81" fmla="*/ 453628125 h 338"/>
              <a:gd name="T82" fmla="*/ 246975537 w 347"/>
              <a:gd name="T83" fmla="*/ 443547500 h 338"/>
              <a:gd name="T84" fmla="*/ 226814268 w 347"/>
              <a:gd name="T85" fmla="*/ 433466875 h 338"/>
              <a:gd name="T86" fmla="*/ 199091731 w 347"/>
              <a:gd name="T87" fmla="*/ 425907200 h 338"/>
              <a:gd name="T88" fmla="*/ 166330463 w 347"/>
              <a:gd name="T89" fmla="*/ 423386250 h 338"/>
              <a:gd name="T90" fmla="*/ 143648243 w 347"/>
              <a:gd name="T91" fmla="*/ 415826575 h 338"/>
              <a:gd name="T92" fmla="*/ 123486975 w 347"/>
              <a:gd name="T93" fmla="*/ 405745950 h 338"/>
              <a:gd name="T94" fmla="*/ 105846659 w 347"/>
              <a:gd name="T95" fmla="*/ 390625013 h 338"/>
              <a:gd name="T96" fmla="*/ 95766024 w 347"/>
              <a:gd name="T97" fmla="*/ 370463763 h 338"/>
              <a:gd name="T98" fmla="*/ 93245072 w 347"/>
              <a:gd name="T99" fmla="*/ 347781563 h 338"/>
              <a:gd name="T100" fmla="*/ 100806341 w 347"/>
              <a:gd name="T101" fmla="*/ 322580000 h 338"/>
              <a:gd name="T102" fmla="*/ 105846659 w 347"/>
              <a:gd name="T103" fmla="*/ 294859075 h 338"/>
              <a:gd name="T104" fmla="*/ 110886976 w 347"/>
              <a:gd name="T105" fmla="*/ 269657513 h 338"/>
              <a:gd name="T106" fmla="*/ 105846659 w 347"/>
              <a:gd name="T107" fmla="*/ 244455950 h 338"/>
              <a:gd name="T108" fmla="*/ 95766024 w 347"/>
              <a:gd name="T109" fmla="*/ 221773750 h 338"/>
              <a:gd name="T110" fmla="*/ 83164438 w 347"/>
              <a:gd name="T111" fmla="*/ 206652813 h 338"/>
              <a:gd name="T112" fmla="*/ 70564439 w 347"/>
              <a:gd name="T113" fmla="*/ 194052825 h 338"/>
              <a:gd name="T114" fmla="*/ 55443488 w 347"/>
              <a:gd name="T115" fmla="*/ 183972200 h 338"/>
              <a:gd name="T116" fmla="*/ 35282220 w 347"/>
              <a:gd name="T117" fmla="*/ 178931888 h 338"/>
              <a:gd name="T118" fmla="*/ 10080634 w 347"/>
              <a:gd name="T119" fmla="*/ 178931888 h 3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47" h="338">
                <a:moveTo>
                  <a:pt x="0" y="71"/>
                </a:moveTo>
                <a:lnTo>
                  <a:pt x="0" y="0"/>
                </a:lnTo>
                <a:lnTo>
                  <a:pt x="346" y="0"/>
                </a:lnTo>
                <a:lnTo>
                  <a:pt x="346" y="269"/>
                </a:lnTo>
                <a:lnTo>
                  <a:pt x="316" y="269"/>
                </a:lnTo>
                <a:lnTo>
                  <a:pt x="315" y="271"/>
                </a:lnTo>
                <a:lnTo>
                  <a:pt x="314" y="274"/>
                </a:lnTo>
                <a:lnTo>
                  <a:pt x="314" y="277"/>
                </a:lnTo>
                <a:lnTo>
                  <a:pt x="315" y="280"/>
                </a:lnTo>
                <a:lnTo>
                  <a:pt x="316" y="285"/>
                </a:lnTo>
                <a:lnTo>
                  <a:pt x="317" y="290"/>
                </a:lnTo>
                <a:lnTo>
                  <a:pt x="318" y="294"/>
                </a:lnTo>
                <a:lnTo>
                  <a:pt x="319" y="298"/>
                </a:lnTo>
                <a:lnTo>
                  <a:pt x="320" y="302"/>
                </a:lnTo>
                <a:lnTo>
                  <a:pt x="320" y="306"/>
                </a:lnTo>
                <a:lnTo>
                  <a:pt x="319" y="310"/>
                </a:lnTo>
                <a:lnTo>
                  <a:pt x="318" y="315"/>
                </a:lnTo>
                <a:lnTo>
                  <a:pt x="317" y="318"/>
                </a:lnTo>
                <a:lnTo>
                  <a:pt x="314" y="322"/>
                </a:lnTo>
                <a:lnTo>
                  <a:pt x="311" y="325"/>
                </a:lnTo>
                <a:lnTo>
                  <a:pt x="308" y="328"/>
                </a:lnTo>
                <a:lnTo>
                  <a:pt x="305" y="331"/>
                </a:lnTo>
                <a:lnTo>
                  <a:pt x="301" y="333"/>
                </a:lnTo>
                <a:lnTo>
                  <a:pt x="297" y="334"/>
                </a:lnTo>
                <a:lnTo>
                  <a:pt x="292" y="336"/>
                </a:lnTo>
                <a:lnTo>
                  <a:pt x="287" y="336"/>
                </a:lnTo>
                <a:lnTo>
                  <a:pt x="282" y="337"/>
                </a:lnTo>
                <a:lnTo>
                  <a:pt x="278" y="337"/>
                </a:lnTo>
                <a:lnTo>
                  <a:pt x="274" y="336"/>
                </a:lnTo>
                <a:lnTo>
                  <a:pt x="270" y="336"/>
                </a:lnTo>
                <a:lnTo>
                  <a:pt x="267" y="335"/>
                </a:lnTo>
                <a:lnTo>
                  <a:pt x="263" y="333"/>
                </a:lnTo>
                <a:lnTo>
                  <a:pt x="260" y="332"/>
                </a:lnTo>
                <a:lnTo>
                  <a:pt x="256" y="329"/>
                </a:lnTo>
                <a:lnTo>
                  <a:pt x="253" y="326"/>
                </a:lnTo>
                <a:lnTo>
                  <a:pt x="250" y="323"/>
                </a:lnTo>
                <a:lnTo>
                  <a:pt x="248" y="319"/>
                </a:lnTo>
                <a:lnTo>
                  <a:pt x="246" y="316"/>
                </a:lnTo>
                <a:lnTo>
                  <a:pt x="244" y="311"/>
                </a:lnTo>
                <a:lnTo>
                  <a:pt x="243" y="306"/>
                </a:lnTo>
                <a:lnTo>
                  <a:pt x="243" y="301"/>
                </a:lnTo>
                <a:lnTo>
                  <a:pt x="244" y="297"/>
                </a:lnTo>
                <a:lnTo>
                  <a:pt x="245" y="292"/>
                </a:lnTo>
                <a:lnTo>
                  <a:pt x="246" y="287"/>
                </a:lnTo>
                <a:lnTo>
                  <a:pt x="248" y="282"/>
                </a:lnTo>
                <a:lnTo>
                  <a:pt x="249" y="277"/>
                </a:lnTo>
                <a:lnTo>
                  <a:pt x="249" y="275"/>
                </a:lnTo>
                <a:lnTo>
                  <a:pt x="248" y="273"/>
                </a:lnTo>
                <a:lnTo>
                  <a:pt x="247" y="271"/>
                </a:lnTo>
                <a:lnTo>
                  <a:pt x="190" y="271"/>
                </a:lnTo>
                <a:lnTo>
                  <a:pt x="191" y="260"/>
                </a:lnTo>
                <a:lnTo>
                  <a:pt x="190" y="255"/>
                </a:lnTo>
                <a:lnTo>
                  <a:pt x="190" y="249"/>
                </a:lnTo>
                <a:lnTo>
                  <a:pt x="189" y="244"/>
                </a:lnTo>
                <a:lnTo>
                  <a:pt x="188" y="241"/>
                </a:lnTo>
                <a:lnTo>
                  <a:pt x="187" y="238"/>
                </a:lnTo>
                <a:lnTo>
                  <a:pt x="185" y="235"/>
                </a:lnTo>
                <a:lnTo>
                  <a:pt x="182" y="233"/>
                </a:lnTo>
                <a:lnTo>
                  <a:pt x="179" y="231"/>
                </a:lnTo>
                <a:lnTo>
                  <a:pt x="175" y="229"/>
                </a:lnTo>
                <a:lnTo>
                  <a:pt x="172" y="229"/>
                </a:lnTo>
                <a:lnTo>
                  <a:pt x="167" y="228"/>
                </a:lnTo>
                <a:lnTo>
                  <a:pt x="161" y="228"/>
                </a:lnTo>
                <a:lnTo>
                  <a:pt x="155" y="229"/>
                </a:lnTo>
                <a:lnTo>
                  <a:pt x="149" y="229"/>
                </a:lnTo>
                <a:lnTo>
                  <a:pt x="144" y="230"/>
                </a:lnTo>
                <a:lnTo>
                  <a:pt x="138" y="230"/>
                </a:lnTo>
                <a:lnTo>
                  <a:pt x="133" y="230"/>
                </a:lnTo>
                <a:lnTo>
                  <a:pt x="128" y="229"/>
                </a:lnTo>
                <a:lnTo>
                  <a:pt x="121" y="228"/>
                </a:lnTo>
                <a:lnTo>
                  <a:pt x="117" y="226"/>
                </a:lnTo>
                <a:lnTo>
                  <a:pt x="113" y="223"/>
                </a:lnTo>
                <a:lnTo>
                  <a:pt x="110" y="219"/>
                </a:lnTo>
                <a:lnTo>
                  <a:pt x="108" y="216"/>
                </a:lnTo>
                <a:lnTo>
                  <a:pt x="106" y="211"/>
                </a:lnTo>
                <a:lnTo>
                  <a:pt x="105" y="206"/>
                </a:lnTo>
                <a:lnTo>
                  <a:pt x="105" y="200"/>
                </a:lnTo>
                <a:lnTo>
                  <a:pt x="106" y="196"/>
                </a:lnTo>
                <a:lnTo>
                  <a:pt x="105" y="191"/>
                </a:lnTo>
                <a:lnTo>
                  <a:pt x="104" y="186"/>
                </a:lnTo>
                <a:lnTo>
                  <a:pt x="103" y="183"/>
                </a:lnTo>
                <a:lnTo>
                  <a:pt x="102" y="180"/>
                </a:lnTo>
                <a:lnTo>
                  <a:pt x="100" y="178"/>
                </a:lnTo>
                <a:lnTo>
                  <a:pt x="98" y="176"/>
                </a:lnTo>
                <a:lnTo>
                  <a:pt x="94" y="175"/>
                </a:lnTo>
                <a:lnTo>
                  <a:pt x="90" y="172"/>
                </a:lnTo>
                <a:lnTo>
                  <a:pt x="85" y="171"/>
                </a:lnTo>
                <a:lnTo>
                  <a:pt x="79" y="169"/>
                </a:lnTo>
                <a:lnTo>
                  <a:pt x="73" y="169"/>
                </a:lnTo>
                <a:lnTo>
                  <a:pt x="66" y="168"/>
                </a:lnTo>
                <a:lnTo>
                  <a:pt x="62" y="167"/>
                </a:lnTo>
                <a:lnTo>
                  <a:pt x="57" y="165"/>
                </a:lnTo>
                <a:lnTo>
                  <a:pt x="52" y="164"/>
                </a:lnTo>
                <a:lnTo>
                  <a:pt x="49" y="161"/>
                </a:lnTo>
                <a:lnTo>
                  <a:pt x="45" y="158"/>
                </a:lnTo>
                <a:lnTo>
                  <a:pt x="42" y="155"/>
                </a:lnTo>
                <a:lnTo>
                  <a:pt x="40" y="151"/>
                </a:lnTo>
                <a:lnTo>
                  <a:pt x="38" y="147"/>
                </a:lnTo>
                <a:lnTo>
                  <a:pt x="37" y="142"/>
                </a:lnTo>
                <a:lnTo>
                  <a:pt x="37" y="138"/>
                </a:lnTo>
                <a:lnTo>
                  <a:pt x="38" y="134"/>
                </a:lnTo>
                <a:lnTo>
                  <a:pt x="40" y="128"/>
                </a:lnTo>
                <a:lnTo>
                  <a:pt x="41" y="122"/>
                </a:lnTo>
                <a:lnTo>
                  <a:pt x="42" y="117"/>
                </a:lnTo>
                <a:lnTo>
                  <a:pt x="43" y="112"/>
                </a:lnTo>
                <a:lnTo>
                  <a:pt x="44" y="107"/>
                </a:lnTo>
                <a:lnTo>
                  <a:pt x="43" y="102"/>
                </a:lnTo>
                <a:lnTo>
                  <a:pt x="42" y="97"/>
                </a:lnTo>
                <a:lnTo>
                  <a:pt x="40" y="92"/>
                </a:lnTo>
                <a:lnTo>
                  <a:pt x="38" y="88"/>
                </a:lnTo>
                <a:lnTo>
                  <a:pt x="35" y="84"/>
                </a:lnTo>
                <a:lnTo>
                  <a:pt x="33" y="82"/>
                </a:lnTo>
                <a:lnTo>
                  <a:pt x="31" y="79"/>
                </a:lnTo>
                <a:lnTo>
                  <a:pt x="28" y="77"/>
                </a:lnTo>
                <a:lnTo>
                  <a:pt x="25" y="75"/>
                </a:lnTo>
                <a:lnTo>
                  <a:pt x="22" y="73"/>
                </a:lnTo>
                <a:lnTo>
                  <a:pt x="18" y="72"/>
                </a:lnTo>
                <a:lnTo>
                  <a:pt x="14" y="71"/>
                </a:lnTo>
                <a:lnTo>
                  <a:pt x="9" y="71"/>
                </a:lnTo>
                <a:lnTo>
                  <a:pt x="4" y="71"/>
                </a:lnTo>
                <a:lnTo>
                  <a:pt x="0" y="71"/>
                </a:lnTo>
              </a:path>
            </a:pathLst>
          </a:custGeom>
          <a:solidFill>
            <a:srgbClr val="FF00FF"/>
          </a:solidFill>
          <a:ln w="12700" cap="rnd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Freeform 200"/>
          <p:cNvSpPr>
            <a:spLocks/>
          </p:cNvSpPr>
          <p:nvPr/>
        </p:nvSpPr>
        <p:spPr bwMode="auto">
          <a:xfrm>
            <a:off x="2108200" y="3787775"/>
            <a:ext cx="554038" cy="449263"/>
          </a:xfrm>
          <a:custGeom>
            <a:avLst/>
            <a:gdLst>
              <a:gd name="T0" fmla="*/ 0 w 349"/>
              <a:gd name="T1" fmla="*/ 710684853 h 283"/>
              <a:gd name="T2" fmla="*/ 877015166 w 349"/>
              <a:gd name="T3" fmla="*/ 0 h 283"/>
              <a:gd name="T4" fmla="*/ 796370094 w 349"/>
              <a:gd name="T5" fmla="*/ 15120954 h 283"/>
              <a:gd name="T6" fmla="*/ 798889458 w 349"/>
              <a:gd name="T7" fmla="*/ 37803180 h 283"/>
              <a:gd name="T8" fmla="*/ 806450728 w 349"/>
              <a:gd name="T9" fmla="*/ 70564454 h 283"/>
              <a:gd name="T10" fmla="*/ 808970093 w 349"/>
              <a:gd name="T11" fmla="*/ 95766044 h 283"/>
              <a:gd name="T12" fmla="*/ 803929776 w 349"/>
              <a:gd name="T13" fmla="*/ 120967635 h 283"/>
              <a:gd name="T14" fmla="*/ 786289460 w 349"/>
              <a:gd name="T15" fmla="*/ 146169225 h 283"/>
              <a:gd name="T16" fmla="*/ 763607239 w 349"/>
              <a:gd name="T17" fmla="*/ 161290180 h 283"/>
              <a:gd name="T18" fmla="*/ 735886289 w 349"/>
              <a:gd name="T19" fmla="*/ 171370816 h 283"/>
              <a:gd name="T20" fmla="*/ 695563753 w 349"/>
              <a:gd name="T21" fmla="*/ 168851450 h 283"/>
              <a:gd name="T22" fmla="*/ 670362167 w 349"/>
              <a:gd name="T23" fmla="*/ 163811132 h 283"/>
              <a:gd name="T24" fmla="*/ 645160582 w 349"/>
              <a:gd name="T25" fmla="*/ 146169225 h 283"/>
              <a:gd name="T26" fmla="*/ 627518679 w 349"/>
              <a:gd name="T27" fmla="*/ 123488587 h 283"/>
              <a:gd name="T28" fmla="*/ 619958997 w 349"/>
              <a:gd name="T29" fmla="*/ 100806362 h 283"/>
              <a:gd name="T30" fmla="*/ 619958997 w 349"/>
              <a:gd name="T31" fmla="*/ 73085406 h 283"/>
              <a:gd name="T32" fmla="*/ 627518679 w 349"/>
              <a:gd name="T33" fmla="*/ 50403181 h 283"/>
              <a:gd name="T34" fmla="*/ 632558996 w 349"/>
              <a:gd name="T35" fmla="*/ 27722543 h 283"/>
              <a:gd name="T36" fmla="*/ 630039631 w 349"/>
              <a:gd name="T37" fmla="*/ 5040318 h 283"/>
              <a:gd name="T38" fmla="*/ 483870437 w 349"/>
              <a:gd name="T39" fmla="*/ 27722543 h 283"/>
              <a:gd name="T40" fmla="*/ 481349484 w 349"/>
              <a:gd name="T41" fmla="*/ 60483817 h 283"/>
              <a:gd name="T42" fmla="*/ 481349484 w 349"/>
              <a:gd name="T43" fmla="*/ 88206361 h 283"/>
              <a:gd name="T44" fmla="*/ 473789803 w 349"/>
              <a:gd name="T45" fmla="*/ 110886998 h 283"/>
              <a:gd name="T46" fmla="*/ 461188216 w 349"/>
              <a:gd name="T47" fmla="*/ 126007953 h 283"/>
              <a:gd name="T48" fmla="*/ 443547900 w 349"/>
              <a:gd name="T49" fmla="*/ 133569224 h 283"/>
              <a:gd name="T50" fmla="*/ 420865680 w 349"/>
              <a:gd name="T51" fmla="*/ 136088589 h 283"/>
              <a:gd name="T52" fmla="*/ 398185047 w 349"/>
              <a:gd name="T53" fmla="*/ 133569224 h 283"/>
              <a:gd name="T54" fmla="*/ 375502826 w 349"/>
              <a:gd name="T55" fmla="*/ 133569224 h 283"/>
              <a:gd name="T56" fmla="*/ 345260924 w 349"/>
              <a:gd name="T57" fmla="*/ 131048271 h 283"/>
              <a:gd name="T58" fmla="*/ 320059339 w 349"/>
              <a:gd name="T59" fmla="*/ 133569224 h 283"/>
              <a:gd name="T60" fmla="*/ 297378706 w 349"/>
              <a:gd name="T61" fmla="*/ 143649860 h 283"/>
              <a:gd name="T62" fmla="*/ 279736802 w 349"/>
              <a:gd name="T63" fmla="*/ 158770814 h 283"/>
              <a:gd name="T64" fmla="*/ 269656168 w 349"/>
              <a:gd name="T65" fmla="*/ 178932087 h 283"/>
              <a:gd name="T66" fmla="*/ 269656168 w 349"/>
              <a:gd name="T67" fmla="*/ 201612724 h 283"/>
              <a:gd name="T68" fmla="*/ 269656168 w 349"/>
              <a:gd name="T69" fmla="*/ 226814315 h 283"/>
              <a:gd name="T70" fmla="*/ 264615851 w 349"/>
              <a:gd name="T71" fmla="*/ 246975587 h 283"/>
              <a:gd name="T72" fmla="*/ 254535217 w 349"/>
              <a:gd name="T73" fmla="*/ 264617495 h 283"/>
              <a:gd name="T74" fmla="*/ 231854584 w 349"/>
              <a:gd name="T75" fmla="*/ 274698131 h 283"/>
              <a:gd name="T76" fmla="*/ 209172364 w 349"/>
              <a:gd name="T77" fmla="*/ 282257814 h 283"/>
              <a:gd name="T78" fmla="*/ 178930461 w 349"/>
              <a:gd name="T79" fmla="*/ 287298132 h 283"/>
              <a:gd name="T80" fmla="*/ 156249829 w 349"/>
              <a:gd name="T81" fmla="*/ 294859403 h 283"/>
              <a:gd name="T82" fmla="*/ 133567608 w 349"/>
              <a:gd name="T83" fmla="*/ 302419087 h 283"/>
              <a:gd name="T84" fmla="*/ 118446657 w 349"/>
              <a:gd name="T85" fmla="*/ 315020676 h 283"/>
              <a:gd name="T86" fmla="*/ 103325706 w 349"/>
              <a:gd name="T87" fmla="*/ 332660995 h 283"/>
              <a:gd name="T88" fmla="*/ 95766024 w 349"/>
              <a:gd name="T89" fmla="*/ 355343220 h 283"/>
              <a:gd name="T90" fmla="*/ 100806341 w 349"/>
              <a:gd name="T91" fmla="*/ 380544811 h 283"/>
              <a:gd name="T92" fmla="*/ 108366023 w 349"/>
              <a:gd name="T93" fmla="*/ 410786720 h 283"/>
              <a:gd name="T94" fmla="*/ 110886975 w 349"/>
              <a:gd name="T95" fmla="*/ 435988310 h 283"/>
              <a:gd name="T96" fmla="*/ 110886975 w 349"/>
              <a:gd name="T97" fmla="*/ 461189901 h 283"/>
              <a:gd name="T98" fmla="*/ 103325706 w 349"/>
              <a:gd name="T99" fmla="*/ 483870539 h 283"/>
              <a:gd name="T100" fmla="*/ 93245072 w 349"/>
              <a:gd name="T101" fmla="*/ 506552764 h 283"/>
              <a:gd name="T102" fmla="*/ 75604756 w 349"/>
              <a:gd name="T103" fmla="*/ 531754354 h 283"/>
              <a:gd name="T104" fmla="*/ 57962852 w 349"/>
              <a:gd name="T105" fmla="*/ 546875309 h 283"/>
              <a:gd name="T106" fmla="*/ 40322536 w 349"/>
              <a:gd name="T107" fmla="*/ 556955945 h 283"/>
              <a:gd name="T108" fmla="*/ 12599999 w 349"/>
              <a:gd name="T109" fmla="*/ 561996263 h 28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49" h="283">
                <a:moveTo>
                  <a:pt x="0" y="223"/>
                </a:moveTo>
                <a:lnTo>
                  <a:pt x="0" y="282"/>
                </a:lnTo>
                <a:lnTo>
                  <a:pt x="348" y="282"/>
                </a:lnTo>
                <a:lnTo>
                  <a:pt x="348" y="0"/>
                </a:lnTo>
                <a:lnTo>
                  <a:pt x="317" y="0"/>
                </a:lnTo>
                <a:lnTo>
                  <a:pt x="316" y="6"/>
                </a:lnTo>
                <a:lnTo>
                  <a:pt x="316" y="10"/>
                </a:lnTo>
                <a:lnTo>
                  <a:pt x="317" y="15"/>
                </a:lnTo>
                <a:lnTo>
                  <a:pt x="318" y="21"/>
                </a:lnTo>
                <a:lnTo>
                  <a:pt x="320" y="28"/>
                </a:lnTo>
                <a:lnTo>
                  <a:pt x="321" y="33"/>
                </a:lnTo>
                <a:lnTo>
                  <a:pt x="321" y="38"/>
                </a:lnTo>
                <a:lnTo>
                  <a:pt x="320" y="43"/>
                </a:lnTo>
                <a:lnTo>
                  <a:pt x="319" y="48"/>
                </a:lnTo>
                <a:lnTo>
                  <a:pt x="316" y="53"/>
                </a:lnTo>
                <a:lnTo>
                  <a:pt x="312" y="58"/>
                </a:lnTo>
                <a:lnTo>
                  <a:pt x="308" y="62"/>
                </a:lnTo>
                <a:lnTo>
                  <a:pt x="303" y="64"/>
                </a:lnTo>
                <a:lnTo>
                  <a:pt x="297" y="66"/>
                </a:lnTo>
                <a:lnTo>
                  <a:pt x="292" y="68"/>
                </a:lnTo>
                <a:lnTo>
                  <a:pt x="284" y="68"/>
                </a:lnTo>
                <a:lnTo>
                  <a:pt x="276" y="67"/>
                </a:lnTo>
                <a:lnTo>
                  <a:pt x="271" y="66"/>
                </a:lnTo>
                <a:lnTo>
                  <a:pt x="266" y="65"/>
                </a:lnTo>
                <a:lnTo>
                  <a:pt x="261" y="62"/>
                </a:lnTo>
                <a:lnTo>
                  <a:pt x="256" y="58"/>
                </a:lnTo>
                <a:lnTo>
                  <a:pt x="252" y="54"/>
                </a:lnTo>
                <a:lnTo>
                  <a:pt x="249" y="49"/>
                </a:lnTo>
                <a:lnTo>
                  <a:pt x="247" y="44"/>
                </a:lnTo>
                <a:lnTo>
                  <a:pt x="246" y="40"/>
                </a:lnTo>
                <a:lnTo>
                  <a:pt x="246" y="35"/>
                </a:lnTo>
                <a:lnTo>
                  <a:pt x="246" y="29"/>
                </a:lnTo>
                <a:lnTo>
                  <a:pt x="248" y="25"/>
                </a:lnTo>
                <a:lnTo>
                  <a:pt x="249" y="20"/>
                </a:lnTo>
                <a:lnTo>
                  <a:pt x="250" y="15"/>
                </a:lnTo>
                <a:lnTo>
                  <a:pt x="251" y="11"/>
                </a:lnTo>
                <a:lnTo>
                  <a:pt x="251" y="6"/>
                </a:lnTo>
                <a:lnTo>
                  <a:pt x="250" y="2"/>
                </a:lnTo>
                <a:lnTo>
                  <a:pt x="192" y="2"/>
                </a:lnTo>
                <a:lnTo>
                  <a:pt x="192" y="11"/>
                </a:lnTo>
                <a:lnTo>
                  <a:pt x="192" y="18"/>
                </a:lnTo>
                <a:lnTo>
                  <a:pt x="191" y="24"/>
                </a:lnTo>
                <a:lnTo>
                  <a:pt x="191" y="29"/>
                </a:lnTo>
                <a:lnTo>
                  <a:pt x="191" y="35"/>
                </a:lnTo>
                <a:lnTo>
                  <a:pt x="190" y="40"/>
                </a:lnTo>
                <a:lnTo>
                  <a:pt x="188" y="44"/>
                </a:lnTo>
                <a:lnTo>
                  <a:pt x="186" y="47"/>
                </a:lnTo>
                <a:lnTo>
                  <a:pt x="183" y="50"/>
                </a:lnTo>
                <a:lnTo>
                  <a:pt x="180" y="52"/>
                </a:lnTo>
                <a:lnTo>
                  <a:pt x="176" y="53"/>
                </a:lnTo>
                <a:lnTo>
                  <a:pt x="171" y="54"/>
                </a:lnTo>
                <a:lnTo>
                  <a:pt x="167" y="54"/>
                </a:lnTo>
                <a:lnTo>
                  <a:pt x="162" y="54"/>
                </a:lnTo>
                <a:lnTo>
                  <a:pt x="158" y="53"/>
                </a:lnTo>
                <a:lnTo>
                  <a:pt x="154" y="53"/>
                </a:lnTo>
                <a:lnTo>
                  <a:pt x="149" y="53"/>
                </a:lnTo>
                <a:lnTo>
                  <a:pt x="143" y="52"/>
                </a:lnTo>
                <a:lnTo>
                  <a:pt x="137" y="52"/>
                </a:lnTo>
                <a:lnTo>
                  <a:pt x="132" y="53"/>
                </a:lnTo>
                <a:lnTo>
                  <a:pt x="127" y="53"/>
                </a:lnTo>
                <a:lnTo>
                  <a:pt x="122" y="55"/>
                </a:lnTo>
                <a:lnTo>
                  <a:pt x="118" y="57"/>
                </a:lnTo>
                <a:lnTo>
                  <a:pt x="113" y="60"/>
                </a:lnTo>
                <a:lnTo>
                  <a:pt x="111" y="63"/>
                </a:lnTo>
                <a:lnTo>
                  <a:pt x="108" y="67"/>
                </a:lnTo>
                <a:lnTo>
                  <a:pt x="107" y="71"/>
                </a:lnTo>
                <a:lnTo>
                  <a:pt x="106" y="76"/>
                </a:lnTo>
                <a:lnTo>
                  <a:pt x="107" y="80"/>
                </a:lnTo>
                <a:lnTo>
                  <a:pt x="107" y="85"/>
                </a:lnTo>
                <a:lnTo>
                  <a:pt x="107" y="90"/>
                </a:lnTo>
                <a:lnTo>
                  <a:pt x="106" y="94"/>
                </a:lnTo>
                <a:lnTo>
                  <a:pt x="105" y="98"/>
                </a:lnTo>
                <a:lnTo>
                  <a:pt x="103" y="102"/>
                </a:lnTo>
                <a:lnTo>
                  <a:pt x="101" y="105"/>
                </a:lnTo>
                <a:lnTo>
                  <a:pt x="97" y="107"/>
                </a:lnTo>
                <a:lnTo>
                  <a:pt x="92" y="109"/>
                </a:lnTo>
                <a:lnTo>
                  <a:pt x="87" y="111"/>
                </a:lnTo>
                <a:lnTo>
                  <a:pt x="83" y="112"/>
                </a:lnTo>
                <a:lnTo>
                  <a:pt x="78" y="113"/>
                </a:lnTo>
                <a:lnTo>
                  <a:pt x="71" y="114"/>
                </a:lnTo>
                <a:lnTo>
                  <a:pt x="67" y="115"/>
                </a:lnTo>
                <a:lnTo>
                  <a:pt x="62" y="117"/>
                </a:lnTo>
                <a:lnTo>
                  <a:pt x="57" y="118"/>
                </a:lnTo>
                <a:lnTo>
                  <a:pt x="53" y="120"/>
                </a:lnTo>
                <a:lnTo>
                  <a:pt x="50" y="122"/>
                </a:lnTo>
                <a:lnTo>
                  <a:pt x="47" y="125"/>
                </a:lnTo>
                <a:lnTo>
                  <a:pt x="43" y="129"/>
                </a:lnTo>
                <a:lnTo>
                  <a:pt x="41" y="132"/>
                </a:lnTo>
                <a:lnTo>
                  <a:pt x="39" y="137"/>
                </a:lnTo>
                <a:lnTo>
                  <a:pt x="38" y="141"/>
                </a:lnTo>
                <a:lnTo>
                  <a:pt x="39" y="146"/>
                </a:lnTo>
                <a:lnTo>
                  <a:pt x="40" y="151"/>
                </a:lnTo>
                <a:lnTo>
                  <a:pt x="41" y="156"/>
                </a:lnTo>
                <a:lnTo>
                  <a:pt x="43" y="163"/>
                </a:lnTo>
                <a:lnTo>
                  <a:pt x="44" y="168"/>
                </a:lnTo>
                <a:lnTo>
                  <a:pt x="44" y="173"/>
                </a:lnTo>
                <a:lnTo>
                  <a:pt x="44" y="177"/>
                </a:lnTo>
                <a:lnTo>
                  <a:pt x="44" y="183"/>
                </a:lnTo>
                <a:lnTo>
                  <a:pt x="42" y="187"/>
                </a:lnTo>
                <a:lnTo>
                  <a:pt x="41" y="192"/>
                </a:lnTo>
                <a:lnTo>
                  <a:pt x="39" y="196"/>
                </a:lnTo>
                <a:lnTo>
                  <a:pt x="37" y="201"/>
                </a:lnTo>
                <a:lnTo>
                  <a:pt x="34" y="206"/>
                </a:lnTo>
                <a:lnTo>
                  <a:pt x="30" y="211"/>
                </a:lnTo>
                <a:lnTo>
                  <a:pt x="26" y="214"/>
                </a:lnTo>
                <a:lnTo>
                  <a:pt x="23" y="217"/>
                </a:lnTo>
                <a:lnTo>
                  <a:pt x="20" y="219"/>
                </a:lnTo>
                <a:lnTo>
                  <a:pt x="16" y="221"/>
                </a:lnTo>
                <a:lnTo>
                  <a:pt x="11" y="222"/>
                </a:lnTo>
                <a:lnTo>
                  <a:pt x="5" y="223"/>
                </a:lnTo>
                <a:lnTo>
                  <a:pt x="0" y="223"/>
                </a:lnTo>
              </a:path>
            </a:pathLst>
          </a:custGeom>
          <a:solidFill>
            <a:srgbClr val="0000FF"/>
          </a:solidFill>
          <a:ln w="12700" cap="rnd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4" name="Freeform 201"/>
          <p:cNvSpPr>
            <a:spLocks/>
          </p:cNvSpPr>
          <p:nvPr/>
        </p:nvSpPr>
        <p:spPr bwMode="auto">
          <a:xfrm>
            <a:off x="2108200" y="2935288"/>
            <a:ext cx="552450" cy="538162"/>
          </a:xfrm>
          <a:custGeom>
            <a:avLst/>
            <a:gdLst>
              <a:gd name="T0" fmla="*/ 874495013 w 348"/>
              <a:gd name="T1" fmla="*/ 851812021 h 339"/>
              <a:gd name="T2" fmla="*/ 0 w 348"/>
              <a:gd name="T3" fmla="*/ 171370466 h 339"/>
              <a:gd name="T4" fmla="*/ 80645000 w 348"/>
              <a:gd name="T5" fmla="*/ 163809210 h 339"/>
              <a:gd name="T6" fmla="*/ 80645000 w 348"/>
              <a:gd name="T7" fmla="*/ 148688287 h 339"/>
              <a:gd name="T8" fmla="*/ 78125638 w 348"/>
              <a:gd name="T9" fmla="*/ 131048003 h 339"/>
              <a:gd name="T10" fmla="*/ 73085325 w 348"/>
              <a:gd name="T11" fmla="*/ 108365824 h 339"/>
              <a:gd name="T12" fmla="*/ 68045013 w 348"/>
              <a:gd name="T13" fmla="*/ 85685233 h 339"/>
              <a:gd name="T14" fmla="*/ 68045013 w 348"/>
              <a:gd name="T15" fmla="*/ 65524002 h 339"/>
              <a:gd name="T16" fmla="*/ 75604688 w 348"/>
              <a:gd name="T17" fmla="*/ 45362770 h 339"/>
              <a:gd name="T18" fmla="*/ 90725625 w 348"/>
              <a:gd name="T19" fmla="*/ 27720899 h 339"/>
              <a:gd name="T20" fmla="*/ 105846563 w 348"/>
              <a:gd name="T21" fmla="*/ 15120923 h 339"/>
              <a:gd name="T22" fmla="*/ 126007813 w 348"/>
              <a:gd name="T23" fmla="*/ 5040308 h 339"/>
              <a:gd name="T24" fmla="*/ 151209375 w 348"/>
              <a:gd name="T25" fmla="*/ 0 h 339"/>
              <a:gd name="T26" fmla="*/ 173891575 w 348"/>
              <a:gd name="T27" fmla="*/ 0 h 339"/>
              <a:gd name="T28" fmla="*/ 191531875 w 348"/>
              <a:gd name="T29" fmla="*/ 0 h 339"/>
              <a:gd name="T30" fmla="*/ 211693125 w 348"/>
              <a:gd name="T31" fmla="*/ 7559668 h 339"/>
              <a:gd name="T32" fmla="*/ 226814063 w 348"/>
              <a:gd name="T33" fmla="*/ 17640284 h 339"/>
              <a:gd name="T34" fmla="*/ 241935000 w 348"/>
              <a:gd name="T35" fmla="*/ 32761207 h 339"/>
              <a:gd name="T36" fmla="*/ 254536575 w 348"/>
              <a:gd name="T37" fmla="*/ 52922438 h 339"/>
              <a:gd name="T38" fmla="*/ 262096250 w 348"/>
              <a:gd name="T39" fmla="*/ 75604617 h 339"/>
              <a:gd name="T40" fmla="*/ 259576888 w 348"/>
              <a:gd name="T41" fmla="*/ 100806156 h 339"/>
              <a:gd name="T42" fmla="*/ 252015625 w 348"/>
              <a:gd name="T43" fmla="*/ 123486748 h 339"/>
              <a:gd name="T44" fmla="*/ 246975313 w 348"/>
              <a:gd name="T45" fmla="*/ 148688287 h 339"/>
              <a:gd name="T46" fmla="*/ 246975313 w 348"/>
              <a:gd name="T47" fmla="*/ 158768902 h 339"/>
              <a:gd name="T48" fmla="*/ 395665325 w 348"/>
              <a:gd name="T49" fmla="*/ 166330158 h 339"/>
              <a:gd name="T50" fmla="*/ 390625013 w 348"/>
              <a:gd name="T51" fmla="*/ 209171981 h 339"/>
              <a:gd name="T52" fmla="*/ 393144375 w 348"/>
              <a:gd name="T53" fmla="*/ 236894467 h 339"/>
              <a:gd name="T54" fmla="*/ 395665325 w 348"/>
              <a:gd name="T55" fmla="*/ 264615367 h 339"/>
              <a:gd name="T56" fmla="*/ 405745950 w 348"/>
              <a:gd name="T57" fmla="*/ 282257238 h 339"/>
              <a:gd name="T58" fmla="*/ 420866888 w 348"/>
              <a:gd name="T59" fmla="*/ 292337853 h 339"/>
              <a:gd name="T60" fmla="*/ 443547500 w 348"/>
              <a:gd name="T61" fmla="*/ 299897521 h 339"/>
              <a:gd name="T62" fmla="*/ 466229700 w 348"/>
              <a:gd name="T63" fmla="*/ 299897521 h 339"/>
              <a:gd name="T64" fmla="*/ 486390950 w 348"/>
              <a:gd name="T65" fmla="*/ 297378161 h 339"/>
              <a:gd name="T66" fmla="*/ 514111875 w 348"/>
              <a:gd name="T67" fmla="*/ 294857214 h 339"/>
              <a:gd name="T68" fmla="*/ 541834388 w 348"/>
              <a:gd name="T69" fmla="*/ 294857214 h 339"/>
              <a:gd name="T70" fmla="*/ 567035950 w 348"/>
              <a:gd name="T71" fmla="*/ 302418469 h 339"/>
              <a:gd name="T72" fmla="*/ 589716563 w 348"/>
              <a:gd name="T73" fmla="*/ 315018445 h 339"/>
              <a:gd name="T74" fmla="*/ 602318138 w 348"/>
              <a:gd name="T75" fmla="*/ 332660316 h 339"/>
              <a:gd name="T76" fmla="*/ 607358450 w 348"/>
              <a:gd name="T77" fmla="*/ 352821547 h 339"/>
              <a:gd name="T78" fmla="*/ 604837500 w 348"/>
              <a:gd name="T79" fmla="*/ 378023086 h 339"/>
              <a:gd name="T80" fmla="*/ 607358450 w 348"/>
              <a:gd name="T81" fmla="*/ 400703678 h 339"/>
              <a:gd name="T82" fmla="*/ 614918125 w 348"/>
              <a:gd name="T83" fmla="*/ 420864909 h 339"/>
              <a:gd name="T84" fmla="*/ 630039063 w 348"/>
              <a:gd name="T85" fmla="*/ 435985832 h 339"/>
              <a:gd name="T86" fmla="*/ 655240625 w 348"/>
              <a:gd name="T87" fmla="*/ 446066448 h 339"/>
              <a:gd name="T88" fmla="*/ 677922825 w 348"/>
              <a:gd name="T89" fmla="*/ 451106756 h 339"/>
              <a:gd name="T90" fmla="*/ 708164700 w 348"/>
              <a:gd name="T91" fmla="*/ 456147064 h 339"/>
              <a:gd name="T92" fmla="*/ 730845313 w 348"/>
              <a:gd name="T93" fmla="*/ 463708319 h 339"/>
              <a:gd name="T94" fmla="*/ 751006563 w 348"/>
              <a:gd name="T95" fmla="*/ 473788935 h 339"/>
              <a:gd name="T96" fmla="*/ 766127500 w 348"/>
              <a:gd name="T97" fmla="*/ 491429218 h 339"/>
              <a:gd name="T98" fmla="*/ 776208125 w 348"/>
              <a:gd name="T99" fmla="*/ 509071090 h 339"/>
              <a:gd name="T100" fmla="*/ 776208125 w 348"/>
              <a:gd name="T101" fmla="*/ 536791989 h 339"/>
              <a:gd name="T102" fmla="*/ 771167813 w 348"/>
              <a:gd name="T103" fmla="*/ 561993528 h 339"/>
              <a:gd name="T104" fmla="*/ 763608138 w 348"/>
              <a:gd name="T105" fmla="*/ 592235375 h 339"/>
              <a:gd name="T106" fmla="*/ 761087188 w 348"/>
              <a:gd name="T107" fmla="*/ 614917554 h 339"/>
              <a:gd name="T108" fmla="*/ 768648450 w 348"/>
              <a:gd name="T109" fmla="*/ 640119093 h 339"/>
              <a:gd name="T110" fmla="*/ 776208125 w 348"/>
              <a:gd name="T111" fmla="*/ 657759376 h 339"/>
              <a:gd name="T112" fmla="*/ 793850013 w 348"/>
              <a:gd name="T113" fmla="*/ 677920608 h 339"/>
              <a:gd name="T114" fmla="*/ 814011263 w 348"/>
              <a:gd name="T115" fmla="*/ 693041531 h 339"/>
              <a:gd name="T116" fmla="*/ 836691875 w 348"/>
              <a:gd name="T117" fmla="*/ 700602787 h 339"/>
              <a:gd name="T118" fmla="*/ 861893438 w 348"/>
              <a:gd name="T119" fmla="*/ 703122147 h 33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48" h="339">
                <a:moveTo>
                  <a:pt x="347" y="279"/>
                </a:moveTo>
                <a:lnTo>
                  <a:pt x="347" y="338"/>
                </a:lnTo>
                <a:lnTo>
                  <a:pt x="1" y="338"/>
                </a:lnTo>
                <a:lnTo>
                  <a:pt x="0" y="68"/>
                </a:lnTo>
                <a:lnTo>
                  <a:pt x="30" y="68"/>
                </a:lnTo>
                <a:lnTo>
                  <a:pt x="32" y="65"/>
                </a:lnTo>
                <a:lnTo>
                  <a:pt x="32" y="62"/>
                </a:lnTo>
                <a:lnTo>
                  <a:pt x="32" y="59"/>
                </a:lnTo>
                <a:lnTo>
                  <a:pt x="32" y="56"/>
                </a:lnTo>
                <a:lnTo>
                  <a:pt x="31" y="52"/>
                </a:lnTo>
                <a:lnTo>
                  <a:pt x="30" y="46"/>
                </a:lnTo>
                <a:lnTo>
                  <a:pt x="29" y="43"/>
                </a:lnTo>
                <a:lnTo>
                  <a:pt x="27" y="38"/>
                </a:lnTo>
                <a:lnTo>
                  <a:pt x="27" y="34"/>
                </a:lnTo>
                <a:lnTo>
                  <a:pt x="27" y="30"/>
                </a:lnTo>
                <a:lnTo>
                  <a:pt x="27" y="26"/>
                </a:lnTo>
                <a:lnTo>
                  <a:pt x="29" y="22"/>
                </a:lnTo>
                <a:lnTo>
                  <a:pt x="30" y="18"/>
                </a:lnTo>
                <a:lnTo>
                  <a:pt x="32" y="15"/>
                </a:lnTo>
                <a:lnTo>
                  <a:pt x="36" y="11"/>
                </a:lnTo>
                <a:lnTo>
                  <a:pt x="39" y="8"/>
                </a:lnTo>
                <a:lnTo>
                  <a:pt x="42" y="6"/>
                </a:lnTo>
                <a:lnTo>
                  <a:pt x="46" y="3"/>
                </a:lnTo>
                <a:lnTo>
                  <a:pt x="50" y="2"/>
                </a:lnTo>
                <a:lnTo>
                  <a:pt x="55" y="0"/>
                </a:lnTo>
                <a:lnTo>
                  <a:pt x="60" y="0"/>
                </a:lnTo>
                <a:lnTo>
                  <a:pt x="64" y="0"/>
                </a:lnTo>
                <a:lnTo>
                  <a:pt x="69" y="0"/>
                </a:lnTo>
                <a:lnTo>
                  <a:pt x="73" y="0"/>
                </a:lnTo>
                <a:lnTo>
                  <a:pt x="76" y="0"/>
                </a:lnTo>
                <a:lnTo>
                  <a:pt x="80" y="2"/>
                </a:lnTo>
                <a:lnTo>
                  <a:pt x="84" y="3"/>
                </a:lnTo>
                <a:lnTo>
                  <a:pt x="87" y="5"/>
                </a:lnTo>
                <a:lnTo>
                  <a:pt x="90" y="7"/>
                </a:lnTo>
                <a:lnTo>
                  <a:pt x="93" y="10"/>
                </a:lnTo>
                <a:lnTo>
                  <a:pt x="96" y="13"/>
                </a:lnTo>
                <a:lnTo>
                  <a:pt x="99" y="17"/>
                </a:lnTo>
                <a:lnTo>
                  <a:pt x="101" y="21"/>
                </a:lnTo>
                <a:lnTo>
                  <a:pt x="103" y="25"/>
                </a:lnTo>
                <a:lnTo>
                  <a:pt x="104" y="30"/>
                </a:lnTo>
                <a:lnTo>
                  <a:pt x="104" y="35"/>
                </a:lnTo>
                <a:lnTo>
                  <a:pt x="103" y="40"/>
                </a:lnTo>
                <a:lnTo>
                  <a:pt x="101" y="45"/>
                </a:lnTo>
                <a:lnTo>
                  <a:pt x="100" y="49"/>
                </a:lnTo>
                <a:lnTo>
                  <a:pt x="99" y="55"/>
                </a:lnTo>
                <a:lnTo>
                  <a:pt x="98" y="59"/>
                </a:lnTo>
                <a:lnTo>
                  <a:pt x="98" y="61"/>
                </a:lnTo>
                <a:lnTo>
                  <a:pt x="98" y="63"/>
                </a:lnTo>
                <a:lnTo>
                  <a:pt x="99" y="66"/>
                </a:lnTo>
                <a:lnTo>
                  <a:pt x="157" y="66"/>
                </a:lnTo>
                <a:lnTo>
                  <a:pt x="155" y="77"/>
                </a:lnTo>
                <a:lnTo>
                  <a:pt x="155" y="83"/>
                </a:lnTo>
                <a:lnTo>
                  <a:pt x="155" y="89"/>
                </a:lnTo>
                <a:lnTo>
                  <a:pt x="156" y="94"/>
                </a:lnTo>
                <a:lnTo>
                  <a:pt x="156" y="99"/>
                </a:lnTo>
                <a:lnTo>
                  <a:pt x="157" y="105"/>
                </a:lnTo>
                <a:lnTo>
                  <a:pt x="159" y="109"/>
                </a:lnTo>
                <a:lnTo>
                  <a:pt x="161" y="112"/>
                </a:lnTo>
                <a:lnTo>
                  <a:pt x="164" y="114"/>
                </a:lnTo>
                <a:lnTo>
                  <a:pt x="167" y="116"/>
                </a:lnTo>
                <a:lnTo>
                  <a:pt x="171" y="118"/>
                </a:lnTo>
                <a:lnTo>
                  <a:pt x="176" y="119"/>
                </a:lnTo>
                <a:lnTo>
                  <a:pt x="180" y="119"/>
                </a:lnTo>
                <a:lnTo>
                  <a:pt x="185" y="119"/>
                </a:lnTo>
                <a:lnTo>
                  <a:pt x="190" y="118"/>
                </a:lnTo>
                <a:lnTo>
                  <a:pt x="193" y="118"/>
                </a:lnTo>
                <a:lnTo>
                  <a:pt x="199" y="117"/>
                </a:lnTo>
                <a:lnTo>
                  <a:pt x="204" y="117"/>
                </a:lnTo>
                <a:lnTo>
                  <a:pt x="210" y="117"/>
                </a:lnTo>
                <a:lnTo>
                  <a:pt x="215" y="117"/>
                </a:lnTo>
                <a:lnTo>
                  <a:pt x="220" y="118"/>
                </a:lnTo>
                <a:lnTo>
                  <a:pt x="225" y="120"/>
                </a:lnTo>
                <a:lnTo>
                  <a:pt x="230" y="122"/>
                </a:lnTo>
                <a:lnTo>
                  <a:pt x="234" y="125"/>
                </a:lnTo>
                <a:lnTo>
                  <a:pt x="236" y="128"/>
                </a:lnTo>
                <a:lnTo>
                  <a:pt x="239" y="132"/>
                </a:lnTo>
                <a:lnTo>
                  <a:pt x="240" y="136"/>
                </a:lnTo>
                <a:lnTo>
                  <a:pt x="241" y="140"/>
                </a:lnTo>
                <a:lnTo>
                  <a:pt x="240" y="145"/>
                </a:lnTo>
                <a:lnTo>
                  <a:pt x="240" y="150"/>
                </a:lnTo>
                <a:lnTo>
                  <a:pt x="240" y="155"/>
                </a:lnTo>
                <a:lnTo>
                  <a:pt x="241" y="159"/>
                </a:lnTo>
                <a:lnTo>
                  <a:pt x="242" y="163"/>
                </a:lnTo>
                <a:lnTo>
                  <a:pt x="244" y="167"/>
                </a:lnTo>
                <a:lnTo>
                  <a:pt x="247" y="171"/>
                </a:lnTo>
                <a:lnTo>
                  <a:pt x="250" y="173"/>
                </a:lnTo>
                <a:lnTo>
                  <a:pt x="255" y="175"/>
                </a:lnTo>
                <a:lnTo>
                  <a:pt x="260" y="177"/>
                </a:lnTo>
                <a:lnTo>
                  <a:pt x="264" y="178"/>
                </a:lnTo>
                <a:lnTo>
                  <a:pt x="269" y="179"/>
                </a:lnTo>
                <a:lnTo>
                  <a:pt x="275" y="180"/>
                </a:lnTo>
                <a:lnTo>
                  <a:pt x="281" y="181"/>
                </a:lnTo>
                <a:lnTo>
                  <a:pt x="286" y="183"/>
                </a:lnTo>
                <a:lnTo>
                  <a:pt x="290" y="184"/>
                </a:lnTo>
                <a:lnTo>
                  <a:pt x="294" y="186"/>
                </a:lnTo>
                <a:lnTo>
                  <a:pt x="298" y="188"/>
                </a:lnTo>
                <a:lnTo>
                  <a:pt x="300" y="191"/>
                </a:lnTo>
                <a:lnTo>
                  <a:pt x="304" y="195"/>
                </a:lnTo>
                <a:lnTo>
                  <a:pt x="306" y="198"/>
                </a:lnTo>
                <a:lnTo>
                  <a:pt x="308" y="202"/>
                </a:lnTo>
                <a:lnTo>
                  <a:pt x="309" y="208"/>
                </a:lnTo>
                <a:lnTo>
                  <a:pt x="308" y="213"/>
                </a:lnTo>
                <a:lnTo>
                  <a:pt x="307" y="217"/>
                </a:lnTo>
                <a:lnTo>
                  <a:pt x="306" y="223"/>
                </a:lnTo>
                <a:lnTo>
                  <a:pt x="305" y="229"/>
                </a:lnTo>
                <a:lnTo>
                  <a:pt x="303" y="235"/>
                </a:lnTo>
                <a:lnTo>
                  <a:pt x="302" y="240"/>
                </a:lnTo>
                <a:lnTo>
                  <a:pt x="302" y="244"/>
                </a:lnTo>
                <a:lnTo>
                  <a:pt x="303" y="249"/>
                </a:lnTo>
                <a:lnTo>
                  <a:pt x="305" y="254"/>
                </a:lnTo>
                <a:lnTo>
                  <a:pt x="306" y="258"/>
                </a:lnTo>
                <a:lnTo>
                  <a:pt x="308" y="261"/>
                </a:lnTo>
                <a:lnTo>
                  <a:pt x="311" y="265"/>
                </a:lnTo>
                <a:lnTo>
                  <a:pt x="315" y="269"/>
                </a:lnTo>
                <a:lnTo>
                  <a:pt x="319" y="273"/>
                </a:lnTo>
                <a:lnTo>
                  <a:pt x="323" y="275"/>
                </a:lnTo>
                <a:lnTo>
                  <a:pt x="327" y="277"/>
                </a:lnTo>
                <a:lnTo>
                  <a:pt x="332" y="278"/>
                </a:lnTo>
                <a:lnTo>
                  <a:pt x="336" y="279"/>
                </a:lnTo>
                <a:lnTo>
                  <a:pt x="342" y="279"/>
                </a:lnTo>
                <a:lnTo>
                  <a:pt x="347" y="279"/>
                </a:lnTo>
              </a:path>
            </a:pathLst>
          </a:custGeom>
          <a:solidFill>
            <a:srgbClr val="00FF00"/>
          </a:solidFill>
          <a:ln w="12700" cap="rnd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5" name="Rectangle 202"/>
          <p:cNvSpPr>
            <a:spLocks noChangeArrowheads="1"/>
          </p:cNvSpPr>
          <p:nvPr/>
        </p:nvSpPr>
        <p:spPr bwMode="auto">
          <a:xfrm>
            <a:off x="1125538" y="2146300"/>
            <a:ext cx="83661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SzPct val="100000"/>
            </a:pPr>
            <a:r>
              <a:rPr lang="zh-CN" altLang="ru-RU" sz="1700" b="1">
                <a:ea typeface="楷体_GB2312" pitchFamily="49" charset="-122"/>
              </a:rPr>
              <a:t>财产险</a:t>
            </a:r>
          </a:p>
        </p:txBody>
      </p:sp>
      <p:sp>
        <p:nvSpPr>
          <p:cNvPr id="22536" name="Rectangle 203"/>
          <p:cNvSpPr>
            <a:spLocks noChangeArrowheads="1"/>
          </p:cNvSpPr>
          <p:nvPr/>
        </p:nvSpPr>
        <p:spPr bwMode="auto">
          <a:xfrm>
            <a:off x="908050" y="3078163"/>
            <a:ext cx="1054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SzPct val="100000"/>
            </a:pPr>
            <a:r>
              <a:rPr lang="zh-CN" altLang="ru-RU" sz="1700" b="1">
                <a:ea typeface="楷体_GB2312" pitchFamily="49" charset="-122"/>
              </a:rPr>
              <a:t>机动车险</a:t>
            </a:r>
          </a:p>
        </p:txBody>
      </p:sp>
      <p:grpSp>
        <p:nvGrpSpPr>
          <p:cNvPr id="22537" name="Group 204"/>
          <p:cNvGrpSpPr>
            <a:grpSpLocks/>
          </p:cNvGrpSpPr>
          <p:nvPr/>
        </p:nvGrpSpPr>
        <p:grpSpPr bwMode="auto">
          <a:xfrm>
            <a:off x="6076950" y="2997200"/>
            <a:ext cx="828675" cy="657225"/>
            <a:chOff x="3884" y="1985"/>
            <a:chExt cx="522" cy="414"/>
          </a:xfrm>
        </p:grpSpPr>
        <p:sp>
          <p:nvSpPr>
            <p:cNvPr id="22546" name="Freeform 205"/>
            <p:cNvSpPr>
              <a:spLocks/>
            </p:cNvSpPr>
            <p:nvPr/>
          </p:nvSpPr>
          <p:spPr bwMode="auto">
            <a:xfrm>
              <a:off x="4146" y="1985"/>
              <a:ext cx="260" cy="254"/>
            </a:xfrm>
            <a:custGeom>
              <a:avLst/>
              <a:gdLst>
                <a:gd name="T0" fmla="*/ 0 w 260"/>
                <a:gd name="T1" fmla="*/ 0 h 254"/>
                <a:gd name="T2" fmla="*/ 259 w 260"/>
                <a:gd name="T3" fmla="*/ 202 h 254"/>
                <a:gd name="T4" fmla="*/ 236 w 260"/>
                <a:gd name="T5" fmla="*/ 204 h 254"/>
                <a:gd name="T6" fmla="*/ 235 w 260"/>
                <a:gd name="T7" fmla="*/ 208 h 254"/>
                <a:gd name="T8" fmla="*/ 237 w 260"/>
                <a:gd name="T9" fmla="*/ 214 h 254"/>
                <a:gd name="T10" fmla="*/ 238 w 260"/>
                <a:gd name="T11" fmla="*/ 221 h 254"/>
                <a:gd name="T12" fmla="*/ 240 w 260"/>
                <a:gd name="T13" fmla="*/ 227 h 254"/>
                <a:gd name="T14" fmla="*/ 239 w 260"/>
                <a:gd name="T15" fmla="*/ 233 h 254"/>
                <a:gd name="T16" fmla="*/ 237 w 260"/>
                <a:gd name="T17" fmla="*/ 239 h 254"/>
                <a:gd name="T18" fmla="*/ 233 w 260"/>
                <a:gd name="T19" fmla="*/ 244 h 254"/>
                <a:gd name="T20" fmla="*/ 228 w 260"/>
                <a:gd name="T21" fmla="*/ 249 h 254"/>
                <a:gd name="T22" fmla="*/ 222 w 260"/>
                <a:gd name="T23" fmla="*/ 251 h 254"/>
                <a:gd name="T24" fmla="*/ 215 w 260"/>
                <a:gd name="T25" fmla="*/ 252 h 254"/>
                <a:gd name="T26" fmla="*/ 208 w 260"/>
                <a:gd name="T27" fmla="*/ 253 h 254"/>
                <a:gd name="T28" fmla="*/ 202 w 260"/>
                <a:gd name="T29" fmla="*/ 252 h 254"/>
                <a:gd name="T30" fmla="*/ 197 w 260"/>
                <a:gd name="T31" fmla="*/ 250 h 254"/>
                <a:gd name="T32" fmla="*/ 192 w 260"/>
                <a:gd name="T33" fmla="*/ 247 h 254"/>
                <a:gd name="T34" fmla="*/ 187 w 260"/>
                <a:gd name="T35" fmla="*/ 243 h 254"/>
                <a:gd name="T36" fmla="*/ 184 w 260"/>
                <a:gd name="T37" fmla="*/ 237 h 254"/>
                <a:gd name="T38" fmla="*/ 182 w 260"/>
                <a:gd name="T39" fmla="*/ 230 h 254"/>
                <a:gd name="T40" fmla="*/ 183 w 260"/>
                <a:gd name="T41" fmla="*/ 223 h 254"/>
                <a:gd name="T42" fmla="*/ 184 w 260"/>
                <a:gd name="T43" fmla="*/ 216 h 254"/>
                <a:gd name="T44" fmla="*/ 186 w 260"/>
                <a:gd name="T45" fmla="*/ 208 h 254"/>
                <a:gd name="T46" fmla="*/ 186 w 260"/>
                <a:gd name="T47" fmla="*/ 205 h 254"/>
                <a:gd name="T48" fmla="*/ 142 w 260"/>
                <a:gd name="T49" fmla="*/ 204 h 254"/>
                <a:gd name="T50" fmla="*/ 142 w 260"/>
                <a:gd name="T51" fmla="*/ 192 h 254"/>
                <a:gd name="T52" fmla="*/ 141 w 260"/>
                <a:gd name="T53" fmla="*/ 183 h 254"/>
                <a:gd name="T54" fmla="*/ 140 w 260"/>
                <a:gd name="T55" fmla="*/ 179 h 254"/>
                <a:gd name="T56" fmla="*/ 136 w 260"/>
                <a:gd name="T57" fmla="*/ 175 h 254"/>
                <a:gd name="T58" fmla="*/ 131 w 260"/>
                <a:gd name="T59" fmla="*/ 172 h 254"/>
                <a:gd name="T60" fmla="*/ 125 w 260"/>
                <a:gd name="T61" fmla="*/ 171 h 254"/>
                <a:gd name="T62" fmla="*/ 116 w 260"/>
                <a:gd name="T63" fmla="*/ 172 h 254"/>
                <a:gd name="T64" fmla="*/ 108 w 260"/>
                <a:gd name="T65" fmla="*/ 173 h 254"/>
                <a:gd name="T66" fmla="*/ 100 w 260"/>
                <a:gd name="T67" fmla="*/ 173 h 254"/>
                <a:gd name="T68" fmla="*/ 91 w 260"/>
                <a:gd name="T69" fmla="*/ 171 h 254"/>
                <a:gd name="T70" fmla="*/ 85 w 260"/>
                <a:gd name="T71" fmla="*/ 168 h 254"/>
                <a:gd name="T72" fmla="*/ 81 w 260"/>
                <a:gd name="T73" fmla="*/ 162 h 254"/>
                <a:gd name="T74" fmla="*/ 79 w 260"/>
                <a:gd name="T75" fmla="*/ 155 h 254"/>
                <a:gd name="T76" fmla="*/ 79 w 260"/>
                <a:gd name="T77" fmla="*/ 147 h 254"/>
                <a:gd name="T78" fmla="*/ 78 w 260"/>
                <a:gd name="T79" fmla="*/ 140 h 254"/>
                <a:gd name="T80" fmla="*/ 76 w 260"/>
                <a:gd name="T81" fmla="*/ 135 h 254"/>
                <a:gd name="T82" fmla="*/ 73 w 260"/>
                <a:gd name="T83" fmla="*/ 132 h 254"/>
                <a:gd name="T84" fmla="*/ 67 w 260"/>
                <a:gd name="T85" fmla="*/ 129 h 254"/>
                <a:gd name="T86" fmla="*/ 59 w 260"/>
                <a:gd name="T87" fmla="*/ 127 h 254"/>
                <a:gd name="T88" fmla="*/ 49 w 260"/>
                <a:gd name="T89" fmla="*/ 126 h 254"/>
                <a:gd name="T90" fmla="*/ 43 w 260"/>
                <a:gd name="T91" fmla="*/ 124 h 254"/>
                <a:gd name="T92" fmla="*/ 37 w 260"/>
                <a:gd name="T93" fmla="*/ 121 h 254"/>
                <a:gd name="T94" fmla="*/ 31 w 260"/>
                <a:gd name="T95" fmla="*/ 116 h 254"/>
                <a:gd name="T96" fmla="*/ 28 w 260"/>
                <a:gd name="T97" fmla="*/ 110 h 254"/>
                <a:gd name="T98" fmla="*/ 28 w 260"/>
                <a:gd name="T99" fmla="*/ 103 h 254"/>
                <a:gd name="T100" fmla="*/ 30 w 260"/>
                <a:gd name="T101" fmla="*/ 96 h 254"/>
                <a:gd name="T102" fmla="*/ 31 w 260"/>
                <a:gd name="T103" fmla="*/ 88 h 254"/>
                <a:gd name="T104" fmla="*/ 33 w 260"/>
                <a:gd name="T105" fmla="*/ 80 h 254"/>
                <a:gd name="T106" fmla="*/ 31 w 260"/>
                <a:gd name="T107" fmla="*/ 73 h 254"/>
                <a:gd name="T108" fmla="*/ 28 w 260"/>
                <a:gd name="T109" fmla="*/ 66 h 254"/>
                <a:gd name="T110" fmla="*/ 25 w 260"/>
                <a:gd name="T111" fmla="*/ 61 h 254"/>
                <a:gd name="T112" fmla="*/ 21 w 260"/>
                <a:gd name="T113" fmla="*/ 58 h 254"/>
                <a:gd name="T114" fmla="*/ 16 w 260"/>
                <a:gd name="T115" fmla="*/ 55 h 254"/>
                <a:gd name="T116" fmla="*/ 10 w 260"/>
                <a:gd name="T117" fmla="*/ 53 h 254"/>
                <a:gd name="T118" fmla="*/ 3 w 260"/>
                <a:gd name="T119" fmla="*/ 53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0" h="254">
                  <a:moveTo>
                    <a:pt x="0" y="5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202"/>
                  </a:lnTo>
                  <a:lnTo>
                    <a:pt x="237" y="202"/>
                  </a:lnTo>
                  <a:lnTo>
                    <a:pt x="236" y="204"/>
                  </a:lnTo>
                  <a:lnTo>
                    <a:pt x="235" y="206"/>
                  </a:lnTo>
                  <a:lnTo>
                    <a:pt x="235" y="208"/>
                  </a:lnTo>
                  <a:lnTo>
                    <a:pt x="236" y="210"/>
                  </a:lnTo>
                  <a:lnTo>
                    <a:pt x="237" y="214"/>
                  </a:lnTo>
                  <a:lnTo>
                    <a:pt x="237" y="218"/>
                  </a:lnTo>
                  <a:lnTo>
                    <a:pt x="238" y="221"/>
                  </a:lnTo>
                  <a:lnTo>
                    <a:pt x="239" y="224"/>
                  </a:lnTo>
                  <a:lnTo>
                    <a:pt x="240" y="227"/>
                  </a:lnTo>
                  <a:lnTo>
                    <a:pt x="240" y="230"/>
                  </a:lnTo>
                  <a:lnTo>
                    <a:pt x="239" y="233"/>
                  </a:lnTo>
                  <a:lnTo>
                    <a:pt x="238" y="237"/>
                  </a:lnTo>
                  <a:lnTo>
                    <a:pt x="237" y="239"/>
                  </a:lnTo>
                  <a:lnTo>
                    <a:pt x="235" y="242"/>
                  </a:lnTo>
                  <a:lnTo>
                    <a:pt x="233" y="244"/>
                  </a:lnTo>
                  <a:lnTo>
                    <a:pt x="231" y="246"/>
                  </a:lnTo>
                  <a:lnTo>
                    <a:pt x="228" y="249"/>
                  </a:lnTo>
                  <a:lnTo>
                    <a:pt x="225" y="250"/>
                  </a:lnTo>
                  <a:lnTo>
                    <a:pt x="222" y="251"/>
                  </a:lnTo>
                  <a:lnTo>
                    <a:pt x="219" y="252"/>
                  </a:lnTo>
                  <a:lnTo>
                    <a:pt x="215" y="252"/>
                  </a:lnTo>
                  <a:lnTo>
                    <a:pt x="211" y="253"/>
                  </a:lnTo>
                  <a:lnTo>
                    <a:pt x="208" y="253"/>
                  </a:lnTo>
                  <a:lnTo>
                    <a:pt x="205" y="252"/>
                  </a:lnTo>
                  <a:lnTo>
                    <a:pt x="202" y="252"/>
                  </a:lnTo>
                  <a:lnTo>
                    <a:pt x="200" y="252"/>
                  </a:lnTo>
                  <a:lnTo>
                    <a:pt x="197" y="250"/>
                  </a:lnTo>
                  <a:lnTo>
                    <a:pt x="195" y="249"/>
                  </a:lnTo>
                  <a:lnTo>
                    <a:pt x="192" y="247"/>
                  </a:lnTo>
                  <a:lnTo>
                    <a:pt x="189" y="245"/>
                  </a:lnTo>
                  <a:lnTo>
                    <a:pt x="187" y="243"/>
                  </a:lnTo>
                  <a:lnTo>
                    <a:pt x="186" y="240"/>
                  </a:lnTo>
                  <a:lnTo>
                    <a:pt x="184" y="237"/>
                  </a:lnTo>
                  <a:lnTo>
                    <a:pt x="183" y="234"/>
                  </a:lnTo>
                  <a:lnTo>
                    <a:pt x="182" y="230"/>
                  </a:lnTo>
                  <a:lnTo>
                    <a:pt x="182" y="226"/>
                  </a:lnTo>
                  <a:lnTo>
                    <a:pt x="183" y="223"/>
                  </a:lnTo>
                  <a:lnTo>
                    <a:pt x="183" y="219"/>
                  </a:lnTo>
                  <a:lnTo>
                    <a:pt x="184" y="216"/>
                  </a:lnTo>
                  <a:lnTo>
                    <a:pt x="186" y="212"/>
                  </a:lnTo>
                  <a:lnTo>
                    <a:pt x="186" y="208"/>
                  </a:lnTo>
                  <a:lnTo>
                    <a:pt x="186" y="207"/>
                  </a:lnTo>
                  <a:lnTo>
                    <a:pt x="186" y="205"/>
                  </a:lnTo>
                  <a:lnTo>
                    <a:pt x="185" y="204"/>
                  </a:lnTo>
                  <a:lnTo>
                    <a:pt x="142" y="204"/>
                  </a:lnTo>
                  <a:lnTo>
                    <a:pt x="143" y="195"/>
                  </a:lnTo>
                  <a:lnTo>
                    <a:pt x="142" y="192"/>
                  </a:lnTo>
                  <a:lnTo>
                    <a:pt x="142" y="187"/>
                  </a:lnTo>
                  <a:lnTo>
                    <a:pt x="141" y="183"/>
                  </a:lnTo>
                  <a:lnTo>
                    <a:pt x="141" y="181"/>
                  </a:lnTo>
                  <a:lnTo>
                    <a:pt x="140" y="179"/>
                  </a:lnTo>
                  <a:lnTo>
                    <a:pt x="138" y="177"/>
                  </a:lnTo>
                  <a:lnTo>
                    <a:pt x="136" y="175"/>
                  </a:lnTo>
                  <a:lnTo>
                    <a:pt x="134" y="174"/>
                  </a:lnTo>
                  <a:lnTo>
                    <a:pt x="131" y="172"/>
                  </a:lnTo>
                  <a:lnTo>
                    <a:pt x="129" y="172"/>
                  </a:lnTo>
                  <a:lnTo>
                    <a:pt x="125" y="171"/>
                  </a:lnTo>
                  <a:lnTo>
                    <a:pt x="121" y="171"/>
                  </a:lnTo>
                  <a:lnTo>
                    <a:pt x="116" y="172"/>
                  </a:lnTo>
                  <a:lnTo>
                    <a:pt x="112" y="172"/>
                  </a:lnTo>
                  <a:lnTo>
                    <a:pt x="108" y="173"/>
                  </a:lnTo>
                  <a:lnTo>
                    <a:pt x="103" y="173"/>
                  </a:lnTo>
                  <a:lnTo>
                    <a:pt x="100" y="173"/>
                  </a:lnTo>
                  <a:lnTo>
                    <a:pt x="96" y="172"/>
                  </a:lnTo>
                  <a:lnTo>
                    <a:pt x="91" y="171"/>
                  </a:lnTo>
                  <a:lnTo>
                    <a:pt x="88" y="170"/>
                  </a:lnTo>
                  <a:lnTo>
                    <a:pt x="85" y="168"/>
                  </a:lnTo>
                  <a:lnTo>
                    <a:pt x="82" y="165"/>
                  </a:lnTo>
                  <a:lnTo>
                    <a:pt x="81" y="162"/>
                  </a:lnTo>
                  <a:lnTo>
                    <a:pt x="79" y="159"/>
                  </a:lnTo>
                  <a:lnTo>
                    <a:pt x="79" y="155"/>
                  </a:lnTo>
                  <a:lnTo>
                    <a:pt x="79" y="150"/>
                  </a:lnTo>
                  <a:lnTo>
                    <a:pt x="79" y="147"/>
                  </a:lnTo>
                  <a:lnTo>
                    <a:pt x="79" y="144"/>
                  </a:lnTo>
                  <a:lnTo>
                    <a:pt x="78" y="140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4"/>
                  </a:lnTo>
                  <a:lnTo>
                    <a:pt x="73" y="132"/>
                  </a:lnTo>
                  <a:lnTo>
                    <a:pt x="70" y="132"/>
                  </a:lnTo>
                  <a:lnTo>
                    <a:pt x="67" y="129"/>
                  </a:lnTo>
                  <a:lnTo>
                    <a:pt x="64" y="129"/>
                  </a:lnTo>
                  <a:lnTo>
                    <a:pt x="59" y="127"/>
                  </a:lnTo>
                  <a:lnTo>
                    <a:pt x="55" y="127"/>
                  </a:lnTo>
                  <a:lnTo>
                    <a:pt x="49" y="126"/>
                  </a:lnTo>
                  <a:lnTo>
                    <a:pt x="46" y="125"/>
                  </a:lnTo>
                  <a:lnTo>
                    <a:pt x="43" y="124"/>
                  </a:lnTo>
                  <a:lnTo>
                    <a:pt x="39" y="123"/>
                  </a:lnTo>
                  <a:lnTo>
                    <a:pt x="37" y="121"/>
                  </a:lnTo>
                  <a:lnTo>
                    <a:pt x="34" y="118"/>
                  </a:lnTo>
                  <a:lnTo>
                    <a:pt x="31" y="116"/>
                  </a:lnTo>
                  <a:lnTo>
                    <a:pt x="30" y="113"/>
                  </a:lnTo>
                  <a:lnTo>
                    <a:pt x="28" y="110"/>
                  </a:lnTo>
                  <a:lnTo>
                    <a:pt x="28" y="106"/>
                  </a:lnTo>
                  <a:lnTo>
                    <a:pt x="28" y="103"/>
                  </a:lnTo>
                  <a:lnTo>
                    <a:pt x="28" y="100"/>
                  </a:lnTo>
                  <a:lnTo>
                    <a:pt x="30" y="96"/>
                  </a:lnTo>
                  <a:lnTo>
                    <a:pt x="31" y="91"/>
                  </a:lnTo>
                  <a:lnTo>
                    <a:pt x="31" y="88"/>
                  </a:lnTo>
                  <a:lnTo>
                    <a:pt x="32" y="84"/>
                  </a:lnTo>
                  <a:lnTo>
                    <a:pt x="33" y="80"/>
                  </a:lnTo>
                  <a:lnTo>
                    <a:pt x="32" y="76"/>
                  </a:lnTo>
                  <a:lnTo>
                    <a:pt x="31" y="73"/>
                  </a:lnTo>
                  <a:lnTo>
                    <a:pt x="30" y="69"/>
                  </a:lnTo>
                  <a:lnTo>
                    <a:pt x="28" y="66"/>
                  </a:lnTo>
                  <a:lnTo>
                    <a:pt x="26" y="63"/>
                  </a:lnTo>
                  <a:lnTo>
                    <a:pt x="25" y="61"/>
                  </a:lnTo>
                  <a:lnTo>
                    <a:pt x="23" y="59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0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0" y="53"/>
                  </a:lnTo>
                </a:path>
              </a:pathLst>
            </a:custGeom>
            <a:solidFill>
              <a:srgbClr val="CCCC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Freeform 206"/>
            <p:cNvSpPr>
              <a:spLocks/>
            </p:cNvSpPr>
            <p:nvPr/>
          </p:nvSpPr>
          <p:spPr bwMode="auto">
            <a:xfrm>
              <a:off x="4144" y="2186"/>
              <a:ext cx="262" cy="213"/>
            </a:xfrm>
            <a:custGeom>
              <a:avLst/>
              <a:gdLst>
                <a:gd name="T0" fmla="*/ 0 w 262"/>
                <a:gd name="T1" fmla="*/ 212 h 213"/>
                <a:gd name="T2" fmla="*/ 261 w 262"/>
                <a:gd name="T3" fmla="*/ 0 h 213"/>
                <a:gd name="T4" fmla="*/ 237 w 262"/>
                <a:gd name="T5" fmla="*/ 4 h 213"/>
                <a:gd name="T6" fmla="*/ 238 w 262"/>
                <a:gd name="T7" fmla="*/ 11 h 213"/>
                <a:gd name="T8" fmla="*/ 240 w 262"/>
                <a:gd name="T9" fmla="*/ 21 h 213"/>
                <a:gd name="T10" fmla="*/ 241 w 262"/>
                <a:gd name="T11" fmla="*/ 28 h 213"/>
                <a:gd name="T12" fmla="*/ 239 w 262"/>
                <a:gd name="T13" fmla="*/ 36 h 213"/>
                <a:gd name="T14" fmla="*/ 234 w 262"/>
                <a:gd name="T15" fmla="*/ 43 h 213"/>
                <a:gd name="T16" fmla="*/ 227 w 262"/>
                <a:gd name="T17" fmla="*/ 48 h 213"/>
                <a:gd name="T18" fmla="*/ 219 w 262"/>
                <a:gd name="T19" fmla="*/ 51 h 213"/>
                <a:gd name="T20" fmla="*/ 207 w 262"/>
                <a:gd name="T21" fmla="*/ 50 h 213"/>
                <a:gd name="T22" fmla="*/ 200 w 262"/>
                <a:gd name="T23" fmla="*/ 49 h 213"/>
                <a:gd name="T24" fmla="*/ 192 w 262"/>
                <a:gd name="T25" fmla="*/ 43 h 213"/>
                <a:gd name="T26" fmla="*/ 187 w 262"/>
                <a:gd name="T27" fmla="*/ 37 h 213"/>
                <a:gd name="T28" fmla="*/ 185 w 262"/>
                <a:gd name="T29" fmla="*/ 30 h 213"/>
                <a:gd name="T30" fmla="*/ 185 w 262"/>
                <a:gd name="T31" fmla="*/ 22 h 213"/>
                <a:gd name="T32" fmla="*/ 187 w 262"/>
                <a:gd name="T33" fmla="*/ 15 h 213"/>
                <a:gd name="T34" fmla="*/ 188 w 262"/>
                <a:gd name="T35" fmla="*/ 8 h 213"/>
                <a:gd name="T36" fmla="*/ 188 w 262"/>
                <a:gd name="T37" fmla="*/ 1 h 213"/>
                <a:gd name="T38" fmla="*/ 144 w 262"/>
                <a:gd name="T39" fmla="*/ 8 h 213"/>
                <a:gd name="T40" fmla="*/ 143 w 262"/>
                <a:gd name="T41" fmla="*/ 18 h 213"/>
                <a:gd name="T42" fmla="*/ 143 w 262"/>
                <a:gd name="T43" fmla="*/ 26 h 213"/>
                <a:gd name="T44" fmla="*/ 141 w 262"/>
                <a:gd name="T45" fmla="*/ 33 h 213"/>
                <a:gd name="T46" fmla="*/ 137 w 262"/>
                <a:gd name="T47" fmla="*/ 37 h 213"/>
                <a:gd name="T48" fmla="*/ 132 w 262"/>
                <a:gd name="T49" fmla="*/ 40 h 213"/>
                <a:gd name="T50" fmla="*/ 125 w 262"/>
                <a:gd name="T51" fmla="*/ 40 h 213"/>
                <a:gd name="T52" fmla="*/ 119 w 262"/>
                <a:gd name="T53" fmla="*/ 40 h 213"/>
                <a:gd name="T54" fmla="*/ 112 w 262"/>
                <a:gd name="T55" fmla="*/ 40 h 213"/>
                <a:gd name="T56" fmla="*/ 103 w 262"/>
                <a:gd name="T57" fmla="*/ 39 h 213"/>
                <a:gd name="T58" fmla="*/ 95 w 262"/>
                <a:gd name="T59" fmla="*/ 40 h 213"/>
                <a:gd name="T60" fmla="*/ 89 w 262"/>
                <a:gd name="T61" fmla="*/ 43 h 213"/>
                <a:gd name="T62" fmla="*/ 83 w 262"/>
                <a:gd name="T63" fmla="*/ 47 h 213"/>
                <a:gd name="T64" fmla="*/ 80 w 262"/>
                <a:gd name="T65" fmla="*/ 53 h 213"/>
                <a:gd name="T66" fmla="*/ 80 w 262"/>
                <a:gd name="T67" fmla="*/ 60 h 213"/>
                <a:gd name="T68" fmla="*/ 80 w 262"/>
                <a:gd name="T69" fmla="*/ 67 h 213"/>
                <a:gd name="T70" fmla="*/ 79 w 262"/>
                <a:gd name="T71" fmla="*/ 73 h 213"/>
                <a:gd name="T72" fmla="*/ 76 w 262"/>
                <a:gd name="T73" fmla="*/ 79 h 213"/>
                <a:gd name="T74" fmla="*/ 69 w 262"/>
                <a:gd name="T75" fmla="*/ 82 h 213"/>
                <a:gd name="T76" fmla="*/ 62 w 262"/>
                <a:gd name="T77" fmla="*/ 84 h 213"/>
                <a:gd name="T78" fmla="*/ 53 w 262"/>
                <a:gd name="T79" fmla="*/ 85 h 213"/>
                <a:gd name="T80" fmla="*/ 47 w 262"/>
                <a:gd name="T81" fmla="*/ 88 h 213"/>
                <a:gd name="T82" fmla="*/ 40 w 262"/>
                <a:gd name="T83" fmla="*/ 90 h 213"/>
                <a:gd name="T84" fmla="*/ 35 w 262"/>
                <a:gd name="T85" fmla="*/ 94 h 213"/>
                <a:gd name="T86" fmla="*/ 31 w 262"/>
                <a:gd name="T87" fmla="*/ 99 h 213"/>
                <a:gd name="T88" fmla="*/ 29 w 262"/>
                <a:gd name="T89" fmla="*/ 106 h 213"/>
                <a:gd name="T90" fmla="*/ 30 w 262"/>
                <a:gd name="T91" fmla="*/ 114 h 213"/>
                <a:gd name="T92" fmla="*/ 32 w 262"/>
                <a:gd name="T93" fmla="*/ 123 h 213"/>
                <a:gd name="T94" fmla="*/ 33 w 262"/>
                <a:gd name="T95" fmla="*/ 130 h 213"/>
                <a:gd name="T96" fmla="*/ 33 w 262"/>
                <a:gd name="T97" fmla="*/ 138 h 213"/>
                <a:gd name="T98" fmla="*/ 31 w 262"/>
                <a:gd name="T99" fmla="*/ 145 h 213"/>
                <a:gd name="T100" fmla="*/ 28 w 262"/>
                <a:gd name="T101" fmla="*/ 151 h 213"/>
                <a:gd name="T102" fmla="*/ 23 w 262"/>
                <a:gd name="T103" fmla="*/ 159 h 213"/>
                <a:gd name="T104" fmla="*/ 17 w 262"/>
                <a:gd name="T105" fmla="*/ 163 h 213"/>
                <a:gd name="T106" fmla="*/ 12 w 262"/>
                <a:gd name="T107" fmla="*/ 166 h 213"/>
                <a:gd name="T108" fmla="*/ 4 w 262"/>
                <a:gd name="T109" fmla="*/ 168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2" h="213">
                  <a:moveTo>
                    <a:pt x="0" y="168"/>
                  </a:moveTo>
                  <a:lnTo>
                    <a:pt x="0" y="212"/>
                  </a:lnTo>
                  <a:lnTo>
                    <a:pt x="261" y="212"/>
                  </a:lnTo>
                  <a:lnTo>
                    <a:pt x="261" y="0"/>
                  </a:lnTo>
                  <a:lnTo>
                    <a:pt x="238" y="0"/>
                  </a:lnTo>
                  <a:lnTo>
                    <a:pt x="237" y="4"/>
                  </a:lnTo>
                  <a:lnTo>
                    <a:pt x="237" y="7"/>
                  </a:lnTo>
                  <a:lnTo>
                    <a:pt x="238" y="11"/>
                  </a:lnTo>
                  <a:lnTo>
                    <a:pt x="239" y="16"/>
                  </a:lnTo>
                  <a:lnTo>
                    <a:pt x="240" y="21"/>
                  </a:lnTo>
                  <a:lnTo>
                    <a:pt x="241" y="25"/>
                  </a:lnTo>
                  <a:lnTo>
                    <a:pt x="241" y="28"/>
                  </a:lnTo>
                  <a:lnTo>
                    <a:pt x="240" y="32"/>
                  </a:lnTo>
                  <a:lnTo>
                    <a:pt x="239" y="36"/>
                  </a:lnTo>
                  <a:lnTo>
                    <a:pt x="237" y="40"/>
                  </a:lnTo>
                  <a:lnTo>
                    <a:pt x="234" y="43"/>
                  </a:lnTo>
                  <a:lnTo>
                    <a:pt x="231" y="46"/>
                  </a:lnTo>
                  <a:lnTo>
                    <a:pt x="227" y="48"/>
                  </a:lnTo>
                  <a:lnTo>
                    <a:pt x="223" y="49"/>
                  </a:lnTo>
                  <a:lnTo>
                    <a:pt x="219" y="51"/>
                  </a:lnTo>
                  <a:lnTo>
                    <a:pt x="213" y="51"/>
                  </a:lnTo>
                  <a:lnTo>
                    <a:pt x="207" y="50"/>
                  </a:lnTo>
                  <a:lnTo>
                    <a:pt x="203" y="49"/>
                  </a:lnTo>
                  <a:lnTo>
                    <a:pt x="200" y="49"/>
                  </a:lnTo>
                  <a:lnTo>
                    <a:pt x="196" y="46"/>
                  </a:lnTo>
                  <a:lnTo>
                    <a:pt x="192" y="43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6" y="19"/>
                  </a:lnTo>
                  <a:lnTo>
                    <a:pt x="187" y="15"/>
                  </a:lnTo>
                  <a:lnTo>
                    <a:pt x="188" y="11"/>
                  </a:lnTo>
                  <a:lnTo>
                    <a:pt x="188" y="8"/>
                  </a:lnTo>
                  <a:lnTo>
                    <a:pt x="188" y="4"/>
                  </a:lnTo>
                  <a:lnTo>
                    <a:pt x="188" y="1"/>
                  </a:lnTo>
                  <a:lnTo>
                    <a:pt x="144" y="1"/>
                  </a:lnTo>
                  <a:lnTo>
                    <a:pt x="144" y="8"/>
                  </a:lnTo>
                  <a:lnTo>
                    <a:pt x="144" y="13"/>
                  </a:lnTo>
                  <a:lnTo>
                    <a:pt x="143" y="18"/>
                  </a:lnTo>
                  <a:lnTo>
                    <a:pt x="143" y="22"/>
                  </a:lnTo>
                  <a:lnTo>
                    <a:pt x="143" y="26"/>
                  </a:lnTo>
                  <a:lnTo>
                    <a:pt x="143" y="30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7" y="37"/>
                  </a:lnTo>
                  <a:lnTo>
                    <a:pt x="135" y="39"/>
                  </a:lnTo>
                  <a:lnTo>
                    <a:pt x="132" y="40"/>
                  </a:lnTo>
                  <a:lnTo>
                    <a:pt x="128" y="40"/>
                  </a:lnTo>
                  <a:lnTo>
                    <a:pt x="125" y="40"/>
                  </a:lnTo>
                  <a:lnTo>
                    <a:pt x="122" y="40"/>
                  </a:lnTo>
                  <a:lnTo>
                    <a:pt x="119" y="40"/>
                  </a:lnTo>
                  <a:lnTo>
                    <a:pt x="116" y="40"/>
                  </a:lnTo>
                  <a:lnTo>
                    <a:pt x="112" y="40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99" y="40"/>
                  </a:lnTo>
                  <a:lnTo>
                    <a:pt x="95" y="40"/>
                  </a:lnTo>
                  <a:lnTo>
                    <a:pt x="92" y="41"/>
                  </a:lnTo>
                  <a:lnTo>
                    <a:pt x="89" y="43"/>
                  </a:lnTo>
                  <a:lnTo>
                    <a:pt x="85" y="45"/>
                  </a:lnTo>
                  <a:lnTo>
                    <a:pt x="83" y="47"/>
                  </a:lnTo>
                  <a:lnTo>
                    <a:pt x="81" y="50"/>
                  </a:lnTo>
                  <a:lnTo>
                    <a:pt x="80" y="53"/>
                  </a:lnTo>
                  <a:lnTo>
                    <a:pt x="80" y="57"/>
                  </a:lnTo>
                  <a:lnTo>
                    <a:pt x="80" y="60"/>
                  </a:lnTo>
                  <a:lnTo>
                    <a:pt x="80" y="64"/>
                  </a:lnTo>
                  <a:lnTo>
                    <a:pt x="80" y="67"/>
                  </a:lnTo>
                  <a:lnTo>
                    <a:pt x="80" y="70"/>
                  </a:lnTo>
                  <a:lnTo>
                    <a:pt x="79" y="73"/>
                  </a:lnTo>
                  <a:lnTo>
                    <a:pt x="77" y="76"/>
                  </a:lnTo>
                  <a:lnTo>
                    <a:pt x="76" y="79"/>
                  </a:lnTo>
                  <a:lnTo>
                    <a:pt x="73" y="80"/>
                  </a:lnTo>
                  <a:lnTo>
                    <a:pt x="69" y="82"/>
                  </a:lnTo>
                  <a:lnTo>
                    <a:pt x="65" y="83"/>
                  </a:lnTo>
                  <a:lnTo>
                    <a:pt x="62" y="84"/>
                  </a:lnTo>
                  <a:lnTo>
                    <a:pt x="59" y="85"/>
                  </a:lnTo>
                  <a:lnTo>
                    <a:pt x="53" y="85"/>
                  </a:lnTo>
                  <a:lnTo>
                    <a:pt x="50" y="86"/>
                  </a:lnTo>
                  <a:lnTo>
                    <a:pt x="47" y="88"/>
                  </a:lnTo>
                  <a:lnTo>
                    <a:pt x="43" y="88"/>
                  </a:lnTo>
                  <a:lnTo>
                    <a:pt x="40" y="90"/>
                  </a:lnTo>
                  <a:lnTo>
                    <a:pt x="38" y="91"/>
                  </a:lnTo>
                  <a:lnTo>
                    <a:pt x="35" y="94"/>
                  </a:lnTo>
                  <a:lnTo>
                    <a:pt x="32" y="97"/>
                  </a:lnTo>
                  <a:lnTo>
                    <a:pt x="31" y="99"/>
                  </a:lnTo>
                  <a:lnTo>
                    <a:pt x="29" y="103"/>
                  </a:lnTo>
                  <a:lnTo>
                    <a:pt x="29" y="106"/>
                  </a:lnTo>
                  <a:lnTo>
                    <a:pt x="29" y="110"/>
                  </a:lnTo>
                  <a:lnTo>
                    <a:pt x="30" y="114"/>
                  </a:lnTo>
                  <a:lnTo>
                    <a:pt x="31" y="118"/>
                  </a:lnTo>
                  <a:lnTo>
                    <a:pt x="32" y="123"/>
                  </a:lnTo>
                  <a:lnTo>
                    <a:pt x="33" y="127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3" y="138"/>
                  </a:lnTo>
                  <a:lnTo>
                    <a:pt x="32" y="141"/>
                  </a:lnTo>
                  <a:lnTo>
                    <a:pt x="31" y="145"/>
                  </a:lnTo>
                  <a:lnTo>
                    <a:pt x="29" y="148"/>
                  </a:lnTo>
                  <a:lnTo>
                    <a:pt x="28" y="151"/>
                  </a:lnTo>
                  <a:lnTo>
                    <a:pt x="26" y="155"/>
                  </a:lnTo>
                  <a:lnTo>
                    <a:pt x="23" y="159"/>
                  </a:lnTo>
                  <a:lnTo>
                    <a:pt x="20" y="161"/>
                  </a:lnTo>
                  <a:lnTo>
                    <a:pt x="17" y="163"/>
                  </a:lnTo>
                  <a:lnTo>
                    <a:pt x="15" y="165"/>
                  </a:lnTo>
                  <a:lnTo>
                    <a:pt x="12" y="166"/>
                  </a:lnTo>
                  <a:lnTo>
                    <a:pt x="8" y="167"/>
                  </a:lnTo>
                  <a:lnTo>
                    <a:pt x="4" y="168"/>
                  </a:lnTo>
                  <a:lnTo>
                    <a:pt x="0" y="168"/>
                  </a:lnTo>
                </a:path>
              </a:pathLst>
            </a:custGeom>
            <a:solidFill>
              <a:srgbClr val="CCCC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Freeform 207"/>
            <p:cNvSpPr>
              <a:spLocks/>
            </p:cNvSpPr>
            <p:nvPr/>
          </p:nvSpPr>
          <p:spPr bwMode="auto">
            <a:xfrm>
              <a:off x="3884" y="2145"/>
              <a:ext cx="261" cy="253"/>
            </a:xfrm>
            <a:custGeom>
              <a:avLst/>
              <a:gdLst>
                <a:gd name="T0" fmla="*/ 260 w 261"/>
                <a:gd name="T1" fmla="*/ 252 h 253"/>
                <a:gd name="T2" fmla="*/ 0 w 261"/>
                <a:gd name="T3" fmla="*/ 51 h 253"/>
                <a:gd name="T4" fmla="*/ 24 w 261"/>
                <a:gd name="T5" fmla="*/ 49 h 253"/>
                <a:gd name="T6" fmla="*/ 24 w 261"/>
                <a:gd name="T7" fmla="*/ 44 h 253"/>
                <a:gd name="T8" fmla="*/ 23 w 261"/>
                <a:gd name="T9" fmla="*/ 39 h 253"/>
                <a:gd name="T10" fmla="*/ 22 w 261"/>
                <a:gd name="T11" fmla="*/ 32 h 253"/>
                <a:gd name="T12" fmla="*/ 20 w 261"/>
                <a:gd name="T13" fmla="*/ 25 h 253"/>
                <a:gd name="T14" fmla="*/ 20 w 261"/>
                <a:gd name="T15" fmla="*/ 19 h 253"/>
                <a:gd name="T16" fmla="*/ 22 w 261"/>
                <a:gd name="T17" fmla="*/ 13 h 253"/>
                <a:gd name="T18" fmla="*/ 27 w 261"/>
                <a:gd name="T19" fmla="*/ 8 h 253"/>
                <a:gd name="T20" fmla="*/ 31 w 261"/>
                <a:gd name="T21" fmla="*/ 4 h 253"/>
                <a:gd name="T22" fmla="*/ 37 w 261"/>
                <a:gd name="T23" fmla="*/ 1 h 253"/>
                <a:gd name="T24" fmla="*/ 45 w 261"/>
                <a:gd name="T25" fmla="*/ 0 h 253"/>
                <a:gd name="T26" fmla="*/ 52 w 261"/>
                <a:gd name="T27" fmla="*/ 0 h 253"/>
                <a:gd name="T28" fmla="*/ 57 w 261"/>
                <a:gd name="T29" fmla="*/ 0 h 253"/>
                <a:gd name="T30" fmla="*/ 63 w 261"/>
                <a:gd name="T31" fmla="*/ 2 h 253"/>
                <a:gd name="T32" fmla="*/ 67 w 261"/>
                <a:gd name="T33" fmla="*/ 5 h 253"/>
                <a:gd name="T34" fmla="*/ 72 w 261"/>
                <a:gd name="T35" fmla="*/ 10 h 253"/>
                <a:gd name="T36" fmla="*/ 76 w 261"/>
                <a:gd name="T37" fmla="*/ 16 h 253"/>
                <a:gd name="T38" fmla="*/ 78 w 261"/>
                <a:gd name="T39" fmla="*/ 22 h 253"/>
                <a:gd name="T40" fmla="*/ 77 w 261"/>
                <a:gd name="T41" fmla="*/ 30 h 253"/>
                <a:gd name="T42" fmla="*/ 75 w 261"/>
                <a:gd name="T43" fmla="*/ 37 h 253"/>
                <a:gd name="T44" fmla="*/ 73 w 261"/>
                <a:gd name="T45" fmla="*/ 44 h 253"/>
                <a:gd name="T46" fmla="*/ 73 w 261"/>
                <a:gd name="T47" fmla="*/ 47 h 253"/>
                <a:gd name="T48" fmla="*/ 118 w 261"/>
                <a:gd name="T49" fmla="*/ 49 h 253"/>
                <a:gd name="T50" fmla="*/ 116 w 261"/>
                <a:gd name="T51" fmla="*/ 62 h 253"/>
                <a:gd name="T52" fmla="*/ 117 w 261"/>
                <a:gd name="T53" fmla="*/ 70 h 253"/>
                <a:gd name="T54" fmla="*/ 118 w 261"/>
                <a:gd name="T55" fmla="*/ 79 h 253"/>
                <a:gd name="T56" fmla="*/ 121 w 261"/>
                <a:gd name="T57" fmla="*/ 84 h 253"/>
                <a:gd name="T58" fmla="*/ 125 w 261"/>
                <a:gd name="T59" fmla="*/ 87 h 253"/>
                <a:gd name="T60" fmla="*/ 132 w 261"/>
                <a:gd name="T61" fmla="*/ 89 h 253"/>
                <a:gd name="T62" fmla="*/ 139 w 261"/>
                <a:gd name="T63" fmla="*/ 89 h 253"/>
                <a:gd name="T64" fmla="*/ 145 w 261"/>
                <a:gd name="T65" fmla="*/ 88 h 253"/>
                <a:gd name="T66" fmla="*/ 153 w 261"/>
                <a:gd name="T67" fmla="*/ 87 h 253"/>
                <a:gd name="T68" fmla="*/ 161 w 261"/>
                <a:gd name="T69" fmla="*/ 87 h 253"/>
                <a:gd name="T70" fmla="*/ 169 w 261"/>
                <a:gd name="T71" fmla="*/ 90 h 253"/>
                <a:gd name="T72" fmla="*/ 175 w 261"/>
                <a:gd name="T73" fmla="*/ 93 h 253"/>
                <a:gd name="T74" fmla="*/ 179 w 261"/>
                <a:gd name="T75" fmla="*/ 99 h 253"/>
                <a:gd name="T76" fmla="*/ 181 w 261"/>
                <a:gd name="T77" fmla="*/ 105 h 253"/>
                <a:gd name="T78" fmla="*/ 180 w 261"/>
                <a:gd name="T79" fmla="*/ 112 h 253"/>
                <a:gd name="T80" fmla="*/ 181 w 261"/>
                <a:gd name="T81" fmla="*/ 119 h 253"/>
                <a:gd name="T82" fmla="*/ 183 w 261"/>
                <a:gd name="T83" fmla="*/ 125 h 253"/>
                <a:gd name="T84" fmla="*/ 187 w 261"/>
                <a:gd name="T85" fmla="*/ 129 h 253"/>
                <a:gd name="T86" fmla="*/ 195 w 261"/>
                <a:gd name="T87" fmla="*/ 132 h 253"/>
                <a:gd name="T88" fmla="*/ 202 w 261"/>
                <a:gd name="T89" fmla="*/ 133 h 253"/>
                <a:gd name="T90" fmla="*/ 211 w 261"/>
                <a:gd name="T91" fmla="*/ 135 h 253"/>
                <a:gd name="T92" fmla="*/ 217 w 261"/>
                <a:gd name="T93" fmla="*/ 137 h 253"/>
                <a:gd name="T94" fmla="*/ 223 w 261"/>
                <a:gd name="T95" fmla="*/ 140 h 253"/>
                <a:gd name="T96" fmla="*/ 228 w 261"/>
                <a:gd name="T97" fmla="*/ 145 h 253"/>
                <a:gd name="T98" fmla="*/ 231 w 261"/>
                <a:gd name="T99" fmla="*/ 150 h 253"/>
                <a:gd name="T100" fmla="*/ 231 w 261"/>
                <a:gd name="T101" fmla="*/ 159 h 253"/>
                <a:gd name="T102" fmla="*/ 229 w 261"/>
                <a:gd name="T103" fmla="*/ 166 h 253"/>
                <a:gd name="T104" fmla="*/ 227 w 261"/>
                <a:gd name="T105" fmla="*/ 175 h 253"/>
                <a:gd name="T106" fmla="*/ 226 w 261"/>
                <a:gd name="T107" fmla="*/ 182 h 253"/>
                <a:gd name="T108" fmla="*/ 229 w 261"/>
                <a:gd name="T109" fmla="*/ 189 h 253"/>
                <a:gd name="T110" fmla="*/ 231 w 261"/>
                <a:gd name="T111" fmla="*/ 194 h 253"/>
                <a:gd name="T112" fmla="*/ 236 w 261"/>
                <a:gd name="T113" fmla="*/ 200 h 253"/>
                <a:gd name="T114" fmla="*/ 242 w 261"/>
                <a:gd name="T115" fmla="*/ 205 h 253"/>
                <a:gd name="T116" fmla="*/ 249 w 261"/>
                <a:gd name="T117" fmla="*/ 207 h 253"/>
                <a:gd name="T118" fmla="*/ 256 w 261"/>
                <a:gd name="T119" fmla="*/ 208 h 2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1" h="253">
                  <a:moveTo>
                    <a:pt x="260" y="208"/>
                  </a:moveTo>
                  <a:lnTo>
                    <a:pt x="260" y="252"/>
                  </a:lnTo>
                  <a:lnTo>
                    <a:pt x="1" y="252"/>
                  </a:lnTo>
                  <a:lnTo>
                    <a:pt x="0" y="51"/>
                  </a:lnTo>
                  <a:lnTo>
                    <a:pt x="22" y="51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3" y="39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19"/>
                  </a:lnTo>
                  <a:lnTo>
                    <a:pt x="22" y="16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1" y="4"/>
                  </a:lnTo>
                  <a:lnTo>
                    <a:pt x="34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7" y="5"/>
                  </a:lnTo>
                  <a:lnTo>
                    <a:pt x="70" y="7"/>
                  </a:lnTo>
                  <a:lnTo>
                    <a:pt x="72" y="10"/>
                  </a:lnTo>
                  <a:lnTo>
                    <a:pt x="74" y="13"/>
                  </a:lnTo>
                  <a:lnTo>
                    <a:pt x="76" y="16"/>
                  </a:lnTo>
                  <a:lnTo>
                    <a:pt x="77" y="19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7" y="30"/>
                  </a:lnTo>
                  <a:lnTo>
                    <a:pt x="76" y="34"/>
                  </a:lnTo>
                  <a:lnTo>
                    <a:pt x="75" y="37"/>
                  </a:lnTo>
                  <a:lnTo>
                    <a:pt x="74" y="41"/>
                  </a:lnTo>
                  <a:lnTo>
                    <a:pt x="73" y="44"/>
                  </a:lnTo>
                  <a:lnTo>
                    <a:pt x="73" y="46"/>
                  </a:lnTo>
                  <a:lnTo>
                    <a:pt x="73" y="47"/>
                  </a:lnTo>
                  <a:lnTo>
                    <a:pt x="74" y="49"/>
                  </a:lnTo>
                  <a:lnTo>
                    <a:pt x="118" y="49"/>
                  </a:lnTo>
                  <a:lnTo>
                    <a:pt x="116" y="58"/>
                  </a:lnTo>
                  <a:lnTo>
                    <a:pt x="116" y="62"/>
                  </a:lnTo>
                  <a:lnTo>
                    <a:pt x="116" y="67"/>
                  </a:lnTo>
                  <a:lnTo>
                    <a:pt x="117" y="70"/>
                  </a:lnTo>
                  <a:lnTo>
                    <a:pt x="117" y="74"/>
                  </a:lnTo>
                  <a:lnTo>
                    <a:pt x="118" y="79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3" y="85"/>
                  </a:lnTo>
                  <a:lnTo>
                    <a:pt x="125" y="87"/>
                  </a:lnTo>
                  <a:lnTo>
                    <a:pt x="128" y="88"/>
                  </a:lnTo>
                  <a:lnTo>
                    <a:pt x="132" y="89"/>
                  </a:lnTo>
                  <a:lnTo>
                    <a:pt x="135" y="89"/>
                  </a:lnTo>
                  <a:lnTo>
                    <a:pt x="139" y="89"/>
                  </a:lnTo>
                  <a:lnTo>
                    <a:pt x="142" y="88"/>
                  </a:lnTo>
                  <a:lnTo>
                    <a:pt x="145" y="88"/>
                  </a:lnTo>
                  <a:lnTo>
                    <a:pt x="149" y="87"/>
                  </a:lnTo>
                  <a:lnTo>
                    <a:pt x="153" y="87"/>
                  </a:lnTo>
                  <a:lnTo>
                    <a:pt x="157" y="87"/>
                  </a:lnTo>
                  <a:lnTo>
                    <a:pt x="161" y="87"/>
                  </a:lnTo>
                  <a:lnTo>
                    <a:pt x="165" y="88"/>
                  </a:lnTo>
                  <a:lnTo>
                    <a:pt x="169" y="90"/>
                  </a:lnTo>
                  <a:lnTo>
                    <a:pt x="172" y="91"/>
                  </a:lnTo>
                  <a:lnTo>
                    <a:pt x="175" y="93"/>
                  </a:lnTo>
                  <a:lnTo>
                    <a:pt x="177" y="96"/>
                  </a:lnTo>
                  <a:lnTo>
                    <a:pt x="179" y="99"/>
                  </a:lnTo>
                  <a:lnTo>
                    <a:pt x="180" y="102"/>
                  </a:lnTo>
                  <a:lnTo>
                    <a:pt x="181" y="105"/>
                  </a:lnTo>
                  <a:lnTo>
                    <a:pt x="180" y="108"/>
                  </a:lnTo>
                  <a:lnTo>
                    <a:pt x="180" y="112"/>
                  </a:lnTo>
                  <a:lnTo>
                    <a:pt x="180" y="116"/>
                  </a:lnTo>
                  <a:lnTo>
                    <a:pt x="181" y="119"/>
                  </a:lnTo>
                  <a:lnTo>
                    <a:pt x="181" y="122"/>
                  </a:lnTo>
                  <a:lnTo>
                    <a:pt x="183" y="125"/>
                  </a:lnTo>
                  <a:lnTo>
                    <a:pt x="185" y="127"/>
                  </a:lnTo>
                  <a:lnTo>
                    <a:pt x="187" y="129"/>
                  </a:lnTo>
                  <a:lnTo>
                    <a:pt x="191" y="130"/>
                  </a:lnTo>
                  <a:lnTo>
                    <a:pt x="195" y="132"/>
                  </a:lnTo>
                  <a:lnTo>
                    <a:pt x="198" y="132"/>
                  </a:lnTo>
                  <a:lnTo>
                    <a:pt x="202" y="133"/>
                  </a:lnTo>
                  <a:lnTo>
                    <a:pt x="206" y="134"/>
                  </a:lnTo>
                  <a:lnTo>
                    <a:pt x="211" y="135"/>
                  </a:lnTo>
                  <a:lnTo>
                    <a:pt x="214" y="136"/>
                  </a:lnTo>
                  <a:lnTo>
                    <a:pt x="217" y="137"/>
                  </a:lnTo>
                  <a:lnTo>
                    <a:pt x="220" y="138"/>
                  </a:lnTo>
                  <a:lnTo>
                    <a:pt x="223" y="140"/>
                  </a:lnTo>
                  <a:lnTo>
                    <a:pt x="225" y="142"/>
                  </a:lnTo>
                  <a:lnTo>
                    <a:pt x="228" y="145"/>
                  </a:lnTo>
                  <a:lnTo>
                    <a:pt x="229" y="147"/>
                  </a:lnTo>
                  <a:lnTo>
                    <a:pt x="231" y="150"/>
                  </a:lnTo>
                  <a:lnTo>
                    <a:pt x="232" y="155"/>
                  </a:lnTo>
                  <a:lnTo>
                    <a:pt x="231" y="159"/>
                  </a:lnTo>
                  <a:lnTo>
                    <a:pt x="230" y="162"/>
                  </a:lnTo>
                  <a:lnTo>
                    <a:pt x="229" y="166"/>
                  </a:lnTo>
                  <a:lnTo>
                    <a:pt x="229" y="170"/>
                  </a:lnTo>
                  <a:lnTo>
                    <a:pt x="227" y="175"/>
                  </a:lnTo>
                  <a:lnTo>
                    <a:pt x="226" y="179"/>
                  </a:lnTo>
                  <a:lnTo>
                    <a:pt x="226" y="182"/>
                  </a:lnTo>
                  <a:lnTo>
                    <a:pt x="227" y="185"/>
                  </a:lnTo>
                  <a:lnTo>
                    <a:pt x="229" y="189"/>
                  </a:lnTo>
                  <a:lnTo>
                    <a:pt x="229" y="192"/>
                  </a:lnTo>
                  <a:lnTo>
                    <a:pt x="231" y="194"/>
                  </a:lnTo>
                  <a:lnTo>
                    <a:pt x="233" y="197"/>
                  </a:lnTo>
                  <a:lnTo>
                    <a:pt x="236" y="200"/>
                  </a:lnTo>
                  <a:lnTo>
                    <a:pt x="239" y="203"/>
                  </a:lnTo>
                  <a:lnTo>
                    <a:pt x="242" y="205"/>
                  </a:lnTo>
                  <a:lnTo>
                    <a:pt x="245" y="206"/>
                  </a:lnTo>
                  <a:lnTo>
                    <a:pt x="249" y="207"/>
                  </a:lnTo>
                  <a:lnTo>
                    <a:pt x="252" y="208"/>
                  </a:lnTo>
                  <a:lnTo>
                    <a:pt x="256" y="208"/>
                  </a:lnTo>
                  <a:lnTo>
                    <a:pt x="260" y="208"/>
                  </a:lnTo>
                </a:path>
              </a:pathLst>
            </a:custGeom>
            <a:solidFill>
              <a:srgbClr val="CCCC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Freeform 208"/>
            <p:cNvSpPr>
              <a:spLocks/>
            </p:cNvSpPr>
            <p:nvPr/>
          </p:nvSpPr>
          <p:spPr bwMode="auto">
            <a:xfrm>
              <a:off x="3884" y="1985"/>
              <a:ext cx="263" cy="212"/>
            </a:xfrm>
            <a:custGeom>
              <a:avLst/>
              <a:gdLst>
                <a:gd name="T0" fmla="*/ 262 w 263"/>
                <a:gd name="T1" fmla="*/ 0 h 212"/>
                <a:gd name="T2" fmla="*/ 1 w 263"/>
                <a:gd name="T3" fmla="*/ 211 h 212"/>
                <a:gd name="T4" fmla="*/ 25 w 263"/>
                <a:gd name="T5" fmla="*/ 207 h 212"/>
                <a:gd name="T6" fmla="*/ 24 w 263"/>
                <a:gd name="T7" fmla="*/ 200 h 212"/>
                <a:gd name="T8" fmla="*/ 22 w 263"/>
                <a:gd name="T9" fmla="*/ 191 h 212"/>
                <a:gd name="T10" fmla="*/ 20 w 263"/>
                <a:gd name="T11" fmla="*/ 183 h 212"/>
                <a:gd name="T12" fmla="*/ 23 w 263"/>
                <a:gd name="T13" fmla="*/ 175 h 212"/>
                <a:gd name="T14" fmla="*/ 28 w 263"/>
                <a:gd name="T15" fmla="*/ 169 h 212"/>
                <a:gd name="T16" fmla="*/ 35 w 263"/>
                <a:gd name="T17" fmla="*/ 163 h 212"/>
                <a:gd name="T18" fmla="*/ 43 w 263"/>
                <a:gd name="T19" fmla="*/ 161 h 212"/>
                <a:gd name="T20" fmla="*/ 55 w 263"/>
                <a:gd name="T21" fmla="*/ 161 h 212"/>
                <a:gd name="T22" fmla="*/ 62 w 263"/>
                <a:gd name="T23" fmla="*/ 163 h 212"/>
                <a:gd name="T24" fmla="*/ 70 w 263"/>
                <a:gd name="T25" fmla="*/ 168 h 212"/>
                <a:gd name="T26" fmla="*/ 75 w 263"/>
                <a:gd name="T27" fmla="*/ 174 h 212"/>
                <a:gd name="T28" fmla="*/ 77 w 263"/>
                <a:gd name="T29" fmla="*/ 182 h 212"/>
                <a:gd name="T30" fmla="*/ 77 w 263"/>
                <a:gd name="T31" fmla="*/ 189 h 212"/>
                <a:gd name="T32" fmla="*/ 75 w 263"/>
                <a:gd name="T33" fmla="*/ 196 h 212"/>
                <a:gd name="T34" fmla="*/ 74 w 263"/>
                <a:gd name="T35" fmla="*/ 204 h 212"/>
                <a:gd name="T36" fmla="*/ 74 w 263"/>
                <a:gd name="T37" fmla="*/ 210 h 212"/>
                <a:gd name="T38" fmla="*/ 117 w 263"/>
                <a:gd name="T39" fmla="*/ 203 h 212"/>
                <a:gd name="T40" fmla="*/ 118 w 263"/>
                <a:gd name="T41" fmla="*/ 193 h 212"/>
                <a:gd name="T42" fmla="*/ 119 w 263"/>
                <a:gd name="T43" fmla="*/ 186 h 212"/>
                <a:gd name="T44" fmla="*/ 121 w 263"/>
                <a:gd name="T45" fmla="*/ 179 h 212"/>
                <a:gd name="T46" fmla="*/ 125 w 263"/>
                <a:gd name="T47" fmla="*/ 174 h 212"/>
                <a:gd name="T48" fmla="*/ 130 w 263"/>
                <a:gd name="T49" fmla="*/ 171 h 212"/>
                <a:gd name="T50" fmla="*/ 136 w 263"/>
                <a:gd name="T51" fmla="*/ 171 h 212"/>
                <a:gd name="T52" fmla="*/ 143 w 263"/>
                <a:gd name="T53" fmla="*/ 171 h 212"/>
                <a:gd name="T54" fmla="*/ 150 w 263"/>
                <a:gd name="T55" fmla="*/ 172 h 212"/>
                <a:gd name="T56" fmla="*/ 159 w 263"/>
                <a:gd name="T57" fmla="*/ 172 h 212"/>
                <a:gd name="T58" fmla="*/ 167 w 263"/>
                <a:gd name="T59" fmla="*/ 171 h 212"/>
                <a:gd name="T60" fmla="*/ 173 w 263"/>
                <a:gd name="T61" fmla="*/ 169 h 212"/>
                <a:gd name="T62" fmla="*/ 179 w 263"/>
                <a:gd name="T63" fmla="*/ 164 h 212"/>
                <a:gd name="T64" fmla="*/ 182 w 263"/>
                <a:gd name="T65" fmla="*/ 158 h 212"/>
                <a:gd name="T66" fmla="*/ 182 w 263"/>
                <a:gd name="T67" fmla="*/ 151 h 212"/>
                <a:gd name="T68" fmla="*/ 182 w 263"/>
                <a:gd name="T69" fmla="*/ 144 h 212"/>
                <a:gd name="T70" fmla="*/ 183 w 263"/>
                <a:gd name="T71" fmla="*/ 138 h 212"/>
                <a:gd name="T72" fmla="*/ 186 w 263"/>
                <a:gd name="T73" fmla="*/ 133 h 212"/>
                <a:gd name="T74" fmla="*/ 193 w 263"/>
                <a:gd name="T75" fmla="*/ 130 h 212"/>
                <a:gd name="T76" fmla="*/ 200 w 263"/>
                <a:gd name="T77" fmla="*/ 127 h 212"/>
                <a:gd name="T78" fmla="*/ 208 w 263"/>
                <a:gd name="T79" fmla="*/ 126 h 212"/>
                <a:gd name="T80" fmla="*/ 215 w 263"/>
                <a:gd name="T81" fmla="*/ 125 h 212"/>
                <a:gd name="T82" fmla="*/ 222 w 263"/>
                <a:gd name="T83" fmla="*/ 122 h 212"/>
                <a:gd name="T84" fmla="*/ 227 w 263"/>
                <a:gd name="T85" fmla="*/ 118 h 212"/>
                <a:gd name="T86" fmla="*/ 231 w 263"/>
                <a:gd name="T87" fmla="*/ 113 h 212"/>
                <a:gd name="T88" fmla="*/ 233 w 263"/>
                <a:gd name="T89" fmla="*/ 105 h 212"/>
                <a:gd name="T90" fmla="*/ 232 w 263"/>
                <a:gd name="T91" fmla="*/ 98 h 212"/>
                <a:gd name="T92" fmla="*/ 230 w 263"/>
                <a:gd name="T93" fmla="*/ 89 h 212"/>
                <a:gd name="T94" fmla="*/ 228 w 263"/>
                <a:gd name="T95" fmla="*/ 82 h 212"/>
                <a:gd name="T96" fmla="*/ 229 w 263"/>
                <a:gd name="T97" fmla="*/ 75 h 212"/>
                <a:gd name="T98" fmla="*/ 231 w 263"/>
                <a:gd name="T99" fmla="*/ 68 h 212"/>
                <a:gd name="T100" fmla="*/ 235 w 263"/>
                <a:gd name="T101" fmla="*/ 63 h 212"/>
                <a:gd name="T102" fmla="*/ 240 w 263"/>
                <a:gd name="T103" fmla="*/ 57 h 212"/>
                <a:gd name="T104" fmla="*/ 247 w 263"/>
                <a:gd name="T105" fmla="*/ 54 h 212"/>
                <a:gd name="T106" fmla="*/ 254 w 263"/>
                <a:gd name="T107" fmla="*/ 53 h 212"/>
                <a:gd name="T108" fmla="*/ 262 w 263"/>
                <a:gd name="T109" fmla="*/ 53 h 2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3" h="212">
                  <a:moveTo>
                    <a:pt x="262" y="53"/>
                  </a:moveTo>
                  <a:lnTo>
                    <a:pt x="262" y="0"/>
                  </a:lnTo>
                  <a:lnTo>
                    <a:pt x="0" y="0"/>
                  </a:lnTo>
                  <a:lnTo>
                    <a:pt x="1" y="211"/>
                  </a:lnTo>
                  <a:lnTo>
                    <a:pt x="24" y="211"/>
                  </a:lnTo>
                  <a:lnTo>
                    <a:pt x="25" y="207"/>
                  </a:lnTo>
                  <a:lnTo>
                    <a:pt x="25" y="204"/>
                  </a:lnTo>
                  <a:lnTo>
                    <a:pt x="24" y="200"/>
                  </a:lnTo>
                  <a:lnTo>
                    <a:pt x="23" y="196"/>
                  </a:lnTo>
                  <a:lnTo>
                    <a:pt x="22" y="191"/>
                  </a:lnTo>
                  <a:lnTo>
                    <a:pt x="21" y="186"/>
                  </a:lnTo>
                  <a:lnTo>
                    <a:pt x="20" y="183"/>
                  </a:lnTo>
                  <a:lnTo>
                    <a:pt x="21" y="179"/>
                  </a:lnTo>
                  <a:lnTo>
                    <a:pt x="23" y="175"/>
                  </a:lnTo>
                  <a:lnTo>
                    <a:pt x="25" y="171"/>
                  </a:lnTo>
                  <a:lnTo>
                    <a:pt x="28" y="169"/>
                  </a:lnTo>
                  <a:lnTo>
                    <a:pt x="31" y="166"/>
                  </a:lnTo>
                  <a:lnTo>
                    <a:pt x="35" y="163"/>
                  </a:lnTo>
                  <a:lnTo>
                    <a:pt x="39" y="162"/>
                  </a:lnTo>
                  <a:lnTo>
                    <a:pt x="43" y="161"/>
                  </a:lnTo>
                  <a:lnTo>
                    <a:pt x="48" y="160"/>
                  </a:lnTo>
                  <a:lnTo>
                    <a:pt x="55" y="161"/>
                  </a:lnTo>
                  <a:lnTo>
                    <a:pt x="59" y="162"/>
                  </a:lnTo>
                  <a:lnTo>
                    <a:pt x="62" y="163"/>
                  </a:lnTo>
                  <a:lnTo>
                    <a:pt x="65" y="165"/>
                  </a:lnTo>
                  <a:lnTo>
                    <a:pt x="70" y="168"/>
                  </a:lnTo>
                  <a:lnTo>
                    <a:pt x="73" y="171"/>
                  </a:lnTo>
                  <a:lnTo>
                    <a:pt x="75" y="174"/>
                  </a:lnTo>
                  <a:lnTo>
                    <a:pt x="77" y="178"/>
                  </a:lnTo>
                  <a:lnTo>
                    <a:pt x="77" y="182"/>
                  </a:lnTo>
                  <a:lnTo>
                    <a:pt x="77" y="186"/>
                  </a:lnTo>
                  <a:lnTo>
                    <a:pt x="77" y="189"/>
                  </a:lnTo>
                  <a:lnTo>
                    <a:pt x="76" y="193"/>
                  </a:lnTo>
                  <a:lnTo>
                    <a:pt x="75" y="196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7"/>
                  </a:lnTo>
                  <a:lnTo>
                    <a:pt x="74" y="210"/>
                  </a:lnTo>
                  <a:lnTo>
                    <a:pt x="118" y="210"/>
                  </a:lnTo>
                  <a:lnTo>
                    <a:pt x="117" y="203"/>
                  </a:lnTo>
                  <a:lnTo>
                    <a:pt x="118" y="198"/>
                  </a:lnTo>
                  <a:lnTo>
                    <a:pt x="118" y="193"/>
                  </a:lnTo>
                  <a:lnTo>
                    <a:pt x="118" y="189"/>
                  </a:lnTo>
                  <a:lnTo>
                    <a:pt x="119" y="186"/>
                  </a:lnTo>
                  <a:lnTo>
                    <a:pt x="119" y="181"/>
                  </a:lnTo>
                  <a:lnTo>
                    <a:pt x="121" y="179"/>
                  </a:lnTo>
                  <a:lnTo>
                    <a:pt x="122" y="176"/>
                  </a:lnTo>
                  <a:lnTo>
                    <a:pt x="125" y="174"/>
                  </a:lnTo>
                  <a:lnTo>
                    <a:pt x="127" y="173"/>
                  </a:lnTo>
                  <a:lnTo>
                    <a:pt x="130" y="171"/>
                  </a:lnTo>
                  <a:lnTo>
                    <a:pt x="133" y="171"/>
                  </a:lnTo>
                  <a:lnTo>
                    <a:pt x="136" y="171"/>
                  </a:lnTo>
                  <a:lnTo>
                    <a:pt x="140" y="171"/>
                  </a:lnTo>
                  <a:lnTo>
                    <a:pt x="143" y="171"/>
                  </a:lnTo>
                  <a:lnTo>
                    <a:pt x="146" y="171"/>
                  </a:lnTo>
                  <a:lnTo>
                    <a:pt x="150" y="172"/>
                  </a:lnTo>
                  <a:lnTo>
                    <a:pt x="155" y="172"/>
                  </a:lnTo>
                  <a:lnTo>
                    <a:pt x="159" y="172"/>
                  </a:lnTo>
                  <a:lnTo>
                    <a:pt x="163" y="172"/>
                  </a:lnTo>
                  <a:lnTo>
                    <a:pt x="167" y="171"/>
                  </a:lnTo>
                  <a:lnTo>
                    <a:pt x="170" y="170"/>
                  </a:lnTo>
                  <a:lnTo>
                    <a:pt x="173" y="169"/>
                  </a:lnTo>
                  <a:lnTo>
                    <a:pt x="176" y="167"/>
                  </a:lnTo>
                  <a:lnTo>
                    <a:pt x="179" y="164"/>
                  </a:lnTo>
                  <a:lnTo>
                    <a:pt x="181" y="161"/>
                  </a:lnTo>
                  <a:lnTo>
                    <a:pt x="182" y="158"/>
                  </a:lnTo>
                  <a:lnTo>
                    <a:pt x="182" y="155"/>
                  </a:lnTo>
                  <a:lnTo>
                    <a:pt x="182" y="151"/>
                  </a:lnTo>
                  <a:lnTo>
                    <a:pt x="182" y="148"/>
                  </a:lnTo>
                  <a:lnTo>
                    <a:pt x="182" y="144"/>
                  </a:lnTo>
                  <a:lnTo>
                    <a:pt x="182" y="141"/>
                  </a:lnTo>
                  <a:lnTo>
                    <a:pt x="183" y="138"/>
                  </a:lnTo>
                  <a:lnTo>
                    <a:pt x="185" y="135"/>
                  </a:lnTo>
                  <a:lnTo>
                    <a:pt x="186" y="133"/>
                  </a:lnTo>
                  <a:lnTo>
                    <a:pt x="189" y="131"/>
                  </a:lnTo>
                  <a:lnTo>
                    <a:pt x="193" y="130"/>
                  </a:lnTo>
                  <a:lnTo>
                    <a:pt x="197" y="129"/>
                  </a:lnTo>
                  <a:lnTo>
                    <a:pt x="200" y="127"/>
                  </a:lnTo>
                  <a:lnTo>
                    <a:pt x="203" y="127"/>
                  </a:lnTo>
                  <a:lnTo>
                    <a:pt x="208" y="126"/>
                  </a:lnTo>
                  <a:lnTo>
                    <a:pt x="212" y="125"/>
                  </a:lnTo>
                  <a:lnTo>
                    <a:pt x="215" y="125"/>
                  </a:lnTo>
                  <a:lnTo>
                    <a:pt x="219" y="123"/>
                  </a:lnTo>
                  <a:lnTo>
                    <a:pt x="222" y="122"/>
                  </a:lnTo>
                  <a:lnTo>
                    <a:pt x="224" y="120"/>
                  </a:lnTo>
                  <a:lnTo>
                    <a:pt x="227" y="118"/>
                  </a:lnTo>
                  <a:lnTo>
                    <a:pt x="229" y="116"/>
                  </a:lnTo>
                  <a:lnTo>
                    <a:pt x="231" y="113"/>
                  </a:lnTo>
                  <a:lnTo>
                    <a:pt x="232" y="110"/>
                  </a:lnTo>
                  <a:lnTo>
                    <a:pt x="233" y="105"/>
                  </a:lnTo>
                  <a:lnTo>
                    <a:pt x="233" y="102"/>
                  </a:lnTo>
                  <a:lnTo>
                    <a:pt x="232" y="98"/>
                  </a:lnTo>
                  <a:lnTo>
                    <a:pt x="231" y="94"/>
                  </a:lnTo>
                  <a:lnTo>
                    <a:pt x="230" y="89"/>
                  </a:lnTo>
                  <a:lnTo>
                    <a:pt x="229" y="85"/>
                  </a:lnTo>
                  <a:lnTo>
                    <a:pt x="228" y="82"/>
                  </a:lnTo>
                  <a:lnTo>
                    <a:pt x="228" y="78"/>
                  </a:lnTo>
                  <a:lnTo>
                    <a:pt x="229" y="75"/>
                  </a:lnTo>
                  <a:lnTo>
                    <a:pt x="230" y="71"/>
                  </a:lnTo>
                  <a:lnTo>
                    <a:pt x="231" y="68"/>
                  </a:lnTo>
                  <a:lnTo>
                    <a:pt x="233" y="66"/>
                  </a:lnTo>
                  <a:lnTo>
                    <a:pt x="235" y="63"/>
                  </a:lnTo>
                  <a:lnTo>
                    <a:pt x="237" y="60"/>
                  </a:lnTo>
                  <a:lnTo>
                    <a:pt x="240" y="57"/>
                  </a:lnTo>
                  <a:lnTo>
                    <a:pt x="244" y="55"/>
                  </a:lnTo>
                  <a:lnTo>
                    <a:pt x="247" y="54"/>
                  </a:lnTo>
                  <a:lnTo>
                    <a:pt x="250" y="53"/>
                  </a:lnTo>
                  <a:lnTo>
                    <a:pt x="254" y="53"/>
                  </a:lnTo>
                  <a:lnTo>
                    <a:pt x="257" y="53"/>
                  </a:lnTo>
                  <a:lnTo>
                    <a:pt x="262" y="53"/>
                  </a:lnTo>
                </a:path>
              </a:pathLst>
            </a:custGeom>
            <a:solidFill>
              <a:srgbClr val="CCCC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Freeform 209"/>
            <p:cNvSpPr>
              <a:spLocks/>
            </p:cNvSpPr>
            <p:nvPr/>
          </p:nvSpPr>
          <p:spPr bwMode="auto">
            <a:xfrm>
              <a:off x="3999" y="2037"/>
              <a:ext cx="291" cy="319"/>
            </a:xfrm>
            <a:custGeom>
              <a:avLst/>
              <a:gdLst>
                <a:gd name="T0" fmla="*/ 116 w 291"/>
                <a:gd name="T1" fmla="*/ 50 h 319"/>
                <a:gd name="T2" fmla="*/ 113 w 291"/>
                <a:gd name="T3" fmla="*/ 24 h 319"/>
                <a:gd name="T4" fmla="*/ 127 w 291"/>
                <a:gd name="T5" fmla="*/ 3 h 319"/>
                <a:gd name="T6" fmla="*/ 159 w 291"/>
                <a:gd name="T7" fmla="*/ 1 h 319"/>
                <a:gd name="T8" fmla="*/ 175 w 291"/>
                <a:gd name="T9" fmla="*/ 13 h 319"/>
                <a:gd name="T10" fmla="*/ 179 w 291"/>
                <a:gd name="T11" fmla="*/ 35 h 319"/>
                <a:gd name="T12" fmla="*/ 176 w 291"/>
                <a:gd name="T13" fmla="*/ 58 h 319"/>
                <a:gd name="T14" fmla="*/ 192 w 291"/>
                <a:gd name="T15" fmla="*/ 72 h 319"/>
                <a:gd name="T16" fmla="*/ 216 w 291"/>
                <a:gd name="T17" fmla="*/ 77 h 319"/>
                <a:gd name="T18" fmla="*/ 225 w 291"/>
                <a:gd name="T19" fmla="*/ 89 h 319"/>
                <a:gd name="T20" fmla="*/ 226 w 291"/>
                <a:gd name="T21" fmla="*/ 104 h 319"/>
                <a:gd name="T22" fmla="*/ 235 w 291"/>
                <a:gd name="T23" fmla="*/ 118 h 319"/>
                <a:gd name="T24" fmla="*/ 254 w 291"/>
                <a:gd name="T25" fmla="*/ 120 h 319"/>
                <a:gd name="T26" fmla="*/ 275 w 291"/>
                <a:gd name="T27" fmla="*/ 120 h 319"/>
                <a:gd name="T28" fmla="*/ 287 w 291"/>
                <a:gd name="T29" fmla="*/ 126 h 319"/>
                <a:gd name="T30" fmla="*/ 290 w 291"/>
                <a:gd name="T31" fmla="*/ 150 h 319"/>
                <a:gd name="T32" fmla="*/ 287 w 291"/>
                <a:gd name="T33" fmla="*/ 183 h 319"/>
                <a:gd name="T34" fmla="*/ 274 w 291"/>
                <a:gd name="T35" fmla="*/ 190 h 319"/>
                <a:gd name="T36" fmla="*/ 252 w 291"/>
                <a:gd name="T37" fmla="*/ 189 h 319"/>
                <a:gd name="T38" fmla="*/ 236 w 291"/>
                <a:gd name="T39" fmla="*/ 192 h 319"/>
                <a:gd name="T40" fmla="*/ 226 w 291"/>
                <a:gd name="T41" fmla="*/ 201 h 319"/>
                <a:gd name="T42" fmla="*/ 225 w 291"/>
                <a:gd name="T43" fmla="*/ 220 h 319"/>
                <a:gd name="T44" fmla="*/ 215 w 291"/>
                <a:gd name="T45" fmla="*/ 232 h 319"/>
                <a:gd name="T46" fmla="*/ 196 w 291"/>
                <a:gd name="T47" fmla="*/ 237 h 319"/>
                <a:gd name="T48" fmla="*/ 179 w 291"/>
                <a:gd name="T49" fmla="*/ 245 h 319"/>
                <a:gd name="T50" fmla="*/ 175 w 291"/>
                <a:gd name="T51" fmla="*/ 263 h 319"/>
                <a:gd name="T52" fmla="*/ 179 w 291"/>
                <a:gd name="T53" fmla="*/ 285 h 319"/>
                <a:gd name="T54" fmla="*/ 171 w 291"/>
                <a:gd name="T55" fmla="*/ 306 h 319"/>
                <a:gd name="T56" fmla="*/ 157 w 291"/>
                <a:gd name="T57" fmla="*/ 316 h 319"/>
                <a:gd name="T58" fmla="*/ 135 w 291"/>
                <a:gd name="T59" fmla="*/ 318 h 319"/>
                <a:gd name="T60" fmla="*/ 119 w 291"/>
                <a:gd name="T61" fmla="*/ 310 h 319"/>
                <a:gd name="T62" fmla="*/ 111 w 291"/>
                <a:gd name="T63" fmla="*/ 294 h 319"/>
                <a:gd name="T64" fmla="*/ 113 w 291"/>
                <a:gd name="T65" fmla="*/ 276 h 319"/>
                <a:gd name="T66" fmla="*/ 115 w 291"/>
                <a:gd name="T67" fmla="*/ 259 h 319"/>
                <a:gd name="T68" fmla="*/ 104 w 291"/>
                <a:gd name="T69" fmla="*/ 247 h 319"/>
                <a:gd name="T70" fmla="*/ 86 w 291"/>
                <a:gd name="T71" fmla="*/ 243 h 319"/>
                <a:gd name="T72" fmla="*/ 68 w 291"/>
                <a:gd name="T73" fmla="*/ 236 h 319"/>
                <a:gd name="T74" fmla="*/ 64 w 291"/>
                <a:gd name="T75" fmla="*/ 218 h 319"/>
                <a:gd name="T76" fmla="*/ 59 w 291"/>
                <a:gd name="T77" fmla="*/ 203 h 319"/>
                <a:gd name="T78" fmla="*/ 42 w 291"/>
                <a:gd name="T79" fmla="*/ 197 h 319"/>
                <a:gd name="T80" fmla="*/ 25 w 291"/>
                <a:gd name="T81" fmla="*/ 198 h 319"/>
                <a:gd name="T82" fmla="*/ 5 w 291"/>
                <a:gd name="T83" fmla="*/ 194 h 319"/>
                <a:gd name="T84" fmla="*/ 0 w 291"/>
                <a:gd name="T85" fmla="*/ 173 h 319"/>
                <a:gd name="T86" fmla="*/ 2 w 291"/>
                <a:gd name="T87" fmla="*/ 142 h 319"/>
                <a:gd name="T88" fmla="*/ 7 w 291"/>
                <a:gd name="T89" fmla="*/ 124 h 319"/>
                <a:gd name="T90" fmla="*/ 22 w 291"/>
                <a:gd name="T91" fmla="*/ 119 h 319"/>
                <a:gd name="T92" fmla="*/ 43 w 291"/>
                <a:gd name="T93" fmla="*/ 121 h 319"/>
                <a:gd name="T94" fmla="*/ 62 w 291"/>
                <a:gd name="T95" fmla="*/ 114 h 319"/>
                <a:gd name="T96" fmla="*/ 65 w 291"/>
                <a:gd name="T97" fmla="*/ 96 h 319"/>
                <a:gd name="T98" fmla="*/ 72 w 291"/>
                <a:gd name="T99" fmla="*/ 80 h 319"/>
                <a:gd name="T100" fmla="*/ 92 w 291"/>
                <a:gd name="T101" fmla="*/ 74 h 31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1" h="319">
                  <a:moveTo>
                    <a:pt x="110" y="66"/>
                  </a:moveTo>
                  <a:lnTo>
                    <a:pt x="113" y="63"/>
                  </a:lnTo>
                  <a:lnTo>
                    <a:pt x="116" y="59"/>
                  </a:lnTo>
                  <a:lnTo>
                    <a:pt x="116" y="56"/>
                  </a:lnTo>
                  <a:lnTo>
                    <a:pt x="116" y="50"/>
                  </a:lnTo>
                  <a:lnTo>
                    <a:pt x="116" y="45"/>
                  </a:lnTo>
                  <a:lnTo>
                    <a:pt x="114" y="40"/>
                  </a:lnTo>
                  <a:lnTo>
                    <a:pt x="113" y="35"/>
                  </a:lnTo>
                  <a:lnTo>
                    <a:pt x="112" y="28"/>
                  </a:lnTo>
                  <a:lnTo>
                    <a:pt x="113" y="24"/>
                  </a:lnTo>
                  <a:lnTo>
                    <a:pt x="113" y="20"/>
                  </a:lnTo>
                  <a:lnTo>
                    <a:pt x="116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7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53" y="0"/>
                  </a:lnTo>
                  <a:lnTo>
                    <a:pt x="159" y="1"/>
                  </a:lnTo>
                  <a:lnTo>
                    <a:pt x="163" y="2"/>
                  </a:lnTo>
                  <a:lnTo>
                    <a:pt x="166" y="4"/>
                  </a:lnTo>
                  <a:lnTo>
                    <a:pt x="169" y="6"/>
                  </a:lnTo>
                  <a:lnTo>
                    <a:pt x="172" y="9"/>
                  </a:lnTo>
                  <a:lnTo>
                    <a:pt x="175" y="13"/>
                  </a:lnTo>
                  <a:lnTo>
                    <a:pt x="177" y="17"/>
                  </a:lnTo>
                  <a:lnTo>
                    <a:pt x="179" y="20"/>
                  </a:lnTo>
                  <a:lnTo>
                    <a:pt x="180" y="26"/>
                  </a:lnTo>
                  <a:lnTo>
                    <a:pt x="180" y="30"/>
                  </a:lnTo>
                  <a:lnTo>
                    <a:pt x="179" y="35"/>
                  </a:lnTo>
                  <a:lnTo>
                    <a:pt x="178" y="38"/>
                  </a:lnTo>
                  <a:lnTo>
                    <a:pt x="177" y="44"/>
                  </a:lnTo>
                  <a:lnTo>
                    <a:pt x="175" y="50"/>
                  </a:lnTo>
                  <a:lnTo>
                    <a:pt x="174" y="54"/>
                  </a:lnTo>
                  <a:lnTo>
                    <a:pt x="176" y="58"/>
                  </a:lnTo>
                  <a:lnTo>
                    <a:pt x="177" y="61"/>
                  </a:lnTo>
                  <a:lnTo>
                    <a:pt x="180" y="65"/>
                  </a:lnTo>
                  <a:lnTo>
                    <a:pt x="183" y="68"/>
                  </a:lnTo>
                  <a:lnTo>
                    <a:pt x="186" y="70"/>
                  </a:lnTo>
                  <a:lnTo>
                    <a:pt x="192" y="72"/>
                  </a:lnTo>
                  <a:lnTo>
                    <a:pt x="197" y="73"/>
                  </a:lnTo>
                  <a:lnTo>
                    <a:pt x="201" y="74"/>
                  </a:lnTo>
                  <a:lnTo>
                    <a:pt x="207" y="75"/>
                  </a:lnTo>
                  <a:lnTo>
                    <a:pt x="212" y="77"/>
                  </a:lnTo>
                  <a:lnTo>
                    <a:pt x="216" y="77"/>
                  </a:lnTo>
                  <a:lnTo>
                    <a:pt x="219" y="80"/>
                  </a:lnTo>
                  <a:lnTo>
                    <a:pt x="221" y="81"/>
                  </a:lnTo>
                  <a:lnTo>
                    <a:pt x="223" y="83"/>
                  </a:lnTo>
                  <a:lnTo>
                    <a:pt x="225" y="86"/>
                  </a:lnTo>
                  <a:lnTo>
                    <a:pt x="225" y="89"/>
                  </a:lnTo>
                  <a:lnTo>
                    <a:pt x="226" y="91"/>
                  </a:lnTo>
                  <a:lnTo>
                    <a:pt x="226" y="94"/>
                  </a:lnTo>
                  <a:lnTo>
                    <a:pt x="226" y="97"/>
                  </a:lnTo>
                  <a:lnTo>
                    <a:pt x="226" y="101"/>
                  </a:lnTo>
                  <a:lnTo>
                    <a:pt x="226" y="104"/>
                  </a:lnTo>
                  <a:lnTo>
                    <a:pt x="227" y="108"/>
                  </a:lnTo>
                  <a:lnTo>
                    <a:pt x="228" y="111"/>
                  </a:lnTo>
                  <a:lnTo>
                    <a:pt x="230" y="114"/>
                  </a:lnTo>
                  <a:lnTo>
                    <a:pt x="232" y="116"/>
                  </a:lnTo>
                  <a:lnTo>
                    <a:pt x="235" y="118"/>
                  </a:lnTo>
                  <a:lnTo>
                    <a:pt x="238" y="119"/>
                  </a:lnTo>
                  <a:lnTo>
                    <a:pt x="243" y="120"/>
                  </a:lnTo>
                  <a:lnTo>
                    <a:pt x="246" y="120"/>
                  </a:lnTo>
                  <a:lnTo>
                    <a:pt x="250" y="121"/>
                  </a:lnTo>
                  <a:lnTo>
                    <a:pt x="254" y="120"/>
                  </a:lnTo>
                  <a:lnTo>
                    <a:pt x="259" y="120"/>
                  </a:lnTo>
                  <a:lnTo>
                    <a:pt x="263" y="120"/>
                  </a:lnTo>
                  <a:lnTo>
                    <a:pt x="267" y="120"/>
                  </a:lnTo>
                  <a:lnTo>
                    <a:pt x="270" y="119"/>
                  </a:lnTo>
                  <a:lnTo>
                    <a:pt x="275" y="120"/>
                  </a:lnTo>
                  <a:lnTo>
                    <a:pt x="277" y="120"/>
                  </a:lnTo>
                  <a:lnTo>
                    <a:pt x="279" y="120"/>
                  </a:lnTo>
                  <a:lnTo>
                    <a:pt x="282" y="122"/>
                  </a:lnTo>
                  <a:lnTo>
                    <a:pt x="285" y="124"/>
                  </a:lnTo>
                  <a:lnTo>
                    <a:pt x="287" y="126"/>
                  </a:lnTo>
                  <a:lnTo>
                    <a:pt x="288" y="129"/>
                  </a:lnTo>
                  <a:lnTo>
                    <a:pt x="289" y="132"/>
                  </a:lnTo>
                  <a:lnTo>
                    <a:pt x="290" y="136"/>
                  </a:lnTo>
                  <a:lnTo>
                    <a:pt x="290" y="143"/>
                  </a:lnTo>
                  <a:lnTo>
                    <a:pt x="290" y="150"/>
                  </a:lnTo>
                  <a:lnTo>
                    <a:pt x="290" y="159"/>
                  </a:lnTo>
                  <a:lnTo>
                    <a:pt x="289" y="168"/>
                  </a:lnTo>
                  <a:lnTo>
                    <a:pt x="288" y="174"/>
                  </a:lnTo>
                  <a:lnTo>
                    <a:pt x="288" y="180"/>
                  </a:lnTo>
                  <a:lnTo>
                    <a:pt x="287" y="183"/>
                  </a:lnTo>
                  <a:lnTo>
                    <a:pt x="285" y="185"/>
                  </a:lnTo>
                  <a:lnTo>
                    <a:pt x="283" y="187"/>
                  </a:lnTo>
                  <a:lnTo>
                    <a:pt x="280" y="189"/>
                  </a:lnTo>
                  <a:lnTo>
                    <a:pt x="277" y="189"/>
                  </a:lnTo>
                  <a:lnTo>
                    <a:pt x="274" y="190"/>
                  </a:lnTo>
                  <a:lnTo>
                    <a:pt x="269" y="191"/>
                  </a:lnTo>
                  <a:lnTo>
                    <a:pt x="264" y="190"/>
                  </a:lnTo>
                  <a:lnTo>
                    <a:pt x="260" y="189"/>
                  </a:lnTo>
                  <a:lnTo>
                    <a:pt x="256" y="189"/>
                  </a:lnTo>
                  <a:lnTo>
                    <a:pt x="252" y="189"/>
                  </a:lnTo>
                  <a:lnTo>
                    <a:pt x="249" y="189"/>
                  </a:lnTo>
                  <a:lnTo>
                    <a:pt x="246" y="189"/>
                  </a:lnTo>
                  <a:lnTo>
                    <a:pt x="242" y="189"/>
                  </a:lnTo>
                  <a:lnTo>
                    <a:pt x="238" y="191"/>
                  </a:lnTo>
                  <a:lnTo>
                    <a:pt x="236" y="192"/>
                  </a:lnTo>
                  <a:lnTo>
                    <a:pt x="234" y="192"/>
                  </a:lnTo>
                  <a:lnTo>
                    <a:pt x="231" y="195"/>
                  </a:lnTo>
                  <a:lnTo>
                    <a:pt x="229" y="197"/>
                  </a:lnTo>
                  <a:lnTo>
                    <a:pt x="228" y="198"/>
                  </a:lnTo>
                  <a:lnTo>
                    <a:pt x="226" y="201"/>
                  </a:lnTo>
                  <a:lnTo>
                    <a:pt x="225" y="204"/>
                  </a:lnTo>
                  <a:lnTo>
                    <a:pt x="225" y="207"/>
                  </a:lnTo>
                  <a:lnTo>
                    <a:pt x="225" y="210"/>
                  </a:lnTo>
                  <a:lnTo>
                    <a:pt x="225" y="214"/>
                  </a:lnTo>
                  <a:lnTo>
                    <a:pt x="225" y="220"/>
                  </a:lnTo>
                  <a:lnTo>
                    <a:pt x="224" y="223"/>
                  </a:lnTo>
                  <a:lnTo>
                    <a:pt x="223" y="226"/>
                  </a:lnTo>
                  <a:lnTo>
                    <a:pt x="221" y="229"/>
                  </a:lnTo>
                  <a:lnTo>
                    <a:pt x="218" y="231"/>
                  </a:lnTo>
                  <a:lnTo>
                    <a:pt x="215" y="232"/>
                  </a:lnTo>
                  <a:lnTo>
                    <a:pt x="212" y="233"/>
                  </a:lnTo>
                  <a:lnTo>
                    <a:pt x="207" y="234"/>
                  </a:lnTo>
                  <a:lnTo>
                    <a:pt x="204" y="235"/>
                  </a:lnTo>
                  <a:lnTo>
                    <a:pt x="199" y="236"/>
                  </a:lnTo>
                  <a:lnTo>
                    <a:pt x="196" y="237"/>
                  </a:lnTo>
                  <a:lnTo>
                    <a:pt x="192" y="238"/>
                  </a:lnTo>
                  <a:lnTo>
                    <a:pt x="189" y="239"/>
                  </a:lnTo>
                  <a:lnTo>
                    <a:pt x="185" y="241"/>
                  </a:lnTo>
                  <a:lnTo>
                    <a:pt x="181" y="243"/>
                  </a:lnTo>
                  <a:lnTo>
                    <a:pt x="179" y="245"/>
                  </a:lnTo>
                  <a:lnTo>
                    <a:pt x="177" y="248"/>
                  </a:lnTo>
                  <a:lnTo>
                    <a:pt x="175" y="253"/>
                  </a:lnTo>
                  <a:lnTo>
                    <a:pt x="174" y="256"/>
                  </a:lnTo>
                  <a:lnTo>
                    <a:pt x="174" y="259"/>
                  </a:lnTo>
                  <a:lnTo>
                    <a:pt x="175" y="263"/>
                  </a:lnTo>
                  <a:lnTo>
                    <a:pt x="177" y="267"/>
                  </a:lnTo>
                  <a:lnTo>
                    <a:pt x="177" y="271"/>
                  </a:lnTo>
                  <a:lnTo>
                    <a:pt x="178" y="275"/>
                  </a:lnTo>
                  <a:lnTo>
                    <a:pt x="179" y="280"/>
                  </a:lnTo>
                  <a:lnTo>
                    <a:pt x="179" y="285"/>
                  </a:lnTo>
                  <a:lnTo>
                    <a:pt x="178" y="290"/>
                  </a:lnTo>
                  <a:lnTo>
                    <a:pt x="177" y="294"/>
                  </a:lnTo>
                  <a:lnTo>
                    <a:pt x="175" y="298"/>
                  </a:lnTo>
                  <a:lnTo>
                    <a:pt x="174" y="301"/>
                  </a:lnTo>
                  <a:lnTo>
                    <a:pt x="171" y="306"/>
                  </a:lnTo>
                  <a:lnTo>
                    <a:pt x="168" y="309"/>
                  </a:lnTo>
                  <a:lnTo>
                    <a:pt x="166" y="311"/>
                  </a:lnTo>
                  <a:lnTo>
                    <a:pt x="163" y="313"/>
                  </a:lnTo>
                  <a:lnTo>
                    <a:pt x="160" y="316"/>
                  </a:lnTo>
                  <a:lnTo>
                    <a:pt x="157" y="316"/>
                  </a:lnTo>
                  <a:lnTo>
                    <a:pt x="154" y="317"/>
                  </a:lnTo>
                  <a:lnTo>
                    <a:pt x="150" y="318"/>
                  </a:lnTo>
                  <a:lnTo>
                    <a:pt x="145" y="318"/>
                  </a:lnTo>
                  <a:lnTo>
                    <a:pt x="138" y="318"/>
                  </a:lnTo>
                  <a:lnTo>
                    <a:pt x="135" y="318"/>
                  </a:lnTo>
                  <a:lnTo>
                    <a:pt x="131" y="317"/>
                  </a:lnTo>
                  <a:lnTo>
                    <a:pt x="128" y="316"/>
                  </a:lnTo>
                  <a:lnTo>
                    <a:pt x="124" y="314"/>
                  </a:lnTo>
                  <a:lnTo>
                    <a:pt x="122" y="312"/>
                  </a:lnTo>
                  <a:lnTo>
                    <a:pt x="119" y="310"/>
                  </a:lnTo>
                  <a:lnTo>
                    <a:pt x="117" y="307"/>
                  </a:lnTo>
                  <a:lnTo>
                    <a:pt x="115" y="304"/>
                  </a:lnTo>
                  <a:lnTo>
                    <a:pt x="113" y="301"/>
                  </a:lnTo>
                  <a:lnTo>
                    <a:pt x="112" y="298"/>
                  </a:lnTo>
                  <a:lnTo>
                    <a:pt x="111" y="294"/>
                  </a:lnTo>
                  <a:lnTo>
                    <a:pt x="111" y="291"/>
                  </a:lnTo>
                  <a:lnTo>
                    <a:pt x="111" y="287"/>
                  </a:lnTo>
                  <a:lnTo>
                    <a:pt x="111" y="284"/>
                  </a:lnTo>
                  <a:lnTo>
                    <a:pt x="113" y="280"/>
                  </a:lnTo>
                  <a:lnTo>
                    <a:pt x="113" y="276"/>
                  </a:lnTo>
                  <a:lnTo>
                    <a:pt x="115" y="272"/>
                  </a:lnTo>
                  <a:lnTo>
                    <a:pt x="116" y="268"/>
                  </a:lnTo>
                  <a:lnTo>
                    <a:pt x="116" y="265"/>
                  </a:lnTo>
                  <a:lnTo>
                    <a:pt x="116" y="262"/>
                  </a:lnTo>
                  <a:lnTo>
                    <a:pt x="115" y="259"/>
                  </a:lnTo>
                  <a:lnTo>
                    <a:pt x="113" y="256"/>
                  </a:lnTo>
                  <a:lnTo>
                    <a:pt x="111" y="253"/>
                  </a:lnTo>
                  <a:lnTo>
                    <a:pt x="109" y="251"/>
                  </a:lnTo>
                  <a:lnTo>
                    <a:pt x="107" y="250"/>
                  </a:lnTo>
                  <a:lnTo>
                    <a:pt x="104" y="247"/>
                  </a:lnTo>
                  <a:lnTo>
                    <a:pt x="100" y="246"/>
                  </a:lnTo>
                  <a:lnTo>
                    <a:pt x="97" y="245"/>
                  </a:lnTo>
                  <a:lnTo>
                    <a:pt x="93" y="244"/>
                  </a:lnTo>
                  <a:lnTo>
                    <a:pt x="89" y="244"/>
                  </a:lnTo>
                  <a:lnTo>
                    <a:pt x="86" y="243"/>
                  </a:lnTo>
                  <a:lnTo>
                    <a:pt x="82" y="242"/>
                  </a:lnTo>
                  <a:lnTo>
                    <a:pt x="78" y="241"/>
                  </a:lnTo>
                  <a:lnTo>
                    <a:pt x="74" y="240"/>
                  </a:lnTo>
                  <a:lnTo>
                    <a:pt x="71" y="238"/>
                  </a:lnTo>
                  <a:lnTo>
                    <a:pt x="68" y="236"/>
                  </a:lnTo>
                  <a:lnTo>
                    <a:pt x="67" y="234"/>
                  </a:lnTo>
                  <a:lnTo>
                    <a:pt x="65" y="230"/>
                  </a:lnTo>
                  <a:lnTo>
                    <a:pt x="64" y="226"/>
                  </a:lnTo>
                  <a:lnTo>
                    <a:pt x="64" y="222"/>
                  </a:lnTo>
                  <a:lnTo>
                    <a:pt x="64" y="218"/>
                  </a:lnTo>
                  <a:lnTo>
                    <a:pt x="65" y="215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61" y="205"/>
                  </a:lnTo>
                  <a:lnTo>
                    <a:pt x="59" y="203"/>
                  </a:lnTo>
                  <a:lnTo>
                    <a:pt x="56" y="201"/>
                  </a:lnTo>
                  <a:lnTo>
                    <a:pt x="53" y="199"/>
                  </a:lnTo>
                  <a:lnTo>
                    <a:pt x="50" y="198"/>
                  </a:lnTo>
                  <a:lnTo>
                    <a:pt x="45" y="198"/>
                  </a:lnTo>
                  <a:lnTo>
                    <a:pt x="42" y="197"/>
                  </a:lnTo>
                  <a:lnTo>
                    <a:pt x="38" y="197"/>
                  </a:lnTo>
                  <a:lnTo>
                    <a:pt x="35" y="198"/>
                  </a:lnTo>
                  <a:lnTo>
                    <a:pt x="32" y="198"/>
                  </a:lnTo>
                  <a:lnTo>
                    <a:pt x="28" y="198"/>
                  </a:lnTo>
                  <a:lnTo>
                    <a:pt x="25" y="198"/>
                  </a:lnTo>
                  <a:lnTo>
                    <a:pt x="19" y="198"/>
                  </a:lnTo>
                  <a:lnTo>
                    <a:pt x="15" y="198"/>
                  </a:lnTo>
                  <a:lnTo>
                    <a:pt x="11" y="198"/>
                  </a:lnTo>
                  <a:lnTo>
                    <a:pt x="8" y="196"/>
                  </a:lnTo>
                  <a:lnTo>
                    <a:pt x="5" y="194"/>
                  </a:lnTo>
                  <a:lnTo>
                    <a:pt x="4" y="192"/>
                  </a:lnTo>
                  <a:lnTo>
                    <a:pt x="2" y="189"/>
                  </a:lnTo>
                  <a:lnTo>
                    <a:pt x="1" y="183"/>
                  </a:lnTo>
                  <a:lnTo>
                    <a:pt x="1" y="178"/>
                  </a:lnTo>
                  <a:lnTo>
                    <a:pt x="0" y="173"/>
                  </a:lnTo>
                  <a:lnTo>
                    <a:pt x="0" y="166"/>
                  </a:lnTo>
                  <a:lnTo>
                    <a:pt x="1" y="160"/>
                  </a:lnTo>
                  <a:lnTo>
                    <a:pt x="1" y="154"/>
                  </a:lnTo>
                  <a:lnTo>
                    <a:pt x="1" y="148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3" y="133"/>
                  </a:lnTo>
                  <a:lnTo>
                    <a:pt x="4" y="129"/>
                  </a:lnTo>
                  <a:lnTo>
                    <a:pt x="5" y="126"/>
                  </a:lnTo>
                  <a:lnTo>
                    <a:pt x="7" y="124"/>
                  </a:lnTo>
                  <a:lnTo>
                    <a:pt x="9" y="123"/>
                  </a:lnTo>
                  <a:lnTo>
                    <a:pt x="12" y="120"/>
                  </a:lnTo>
                  <a:lnTo>
                    <a:pt x="14" y="120"/>
                  </a:lnTo>
                  <a:lnTo>
                    <a:pt x="17" y="120"/>
                  </a:lnTo>
                  <a:lnTo>
                    <a:pt x="22" y="119"/>
                  </a:lnTo>
                  <a:lnTo>
                    <a:pt x="26" y="120"/>
                  </a:lnTo>
                  <a:lnTo>
                    <a:pt x="30" y="120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3" y="121"/>
                  </a:lnTo>
                  <a:lnTo>
                    <a:pt x="48" y="120"/>
                  </a:lnTo>
                  <a:lnTo>
                    <a:pt x="53" y="119"/>
                  </a:lnTo>
                  <a:lnTo>
                    <a:pt x="56" y="117"/>
                  </a:lnTo>
                  <a:lnTo>
                    <a:pt x="59" y="116"/>
                  </a:lnTo>
                  <a:lnTo>
                    <a:pt x="62" y="114"/>
                  </a:lnTo>
                  <a:lnTo>
                    <a:pt x="64" y="111"/>
                  </a:lnTo>
                  <a:lnTo>
                    <a:pt x="65" y="107"/>
                  </a:lnTo>
                  <a:lnTo>
                    <a:pt x="66" y="104"/>
                  </a:lnTo>
                  <a:lnTo>
                    <a:pt x="65" y="101"/>
                  </a:lnTo>
                  <a:lnTo>
                    <a:pt x="65" y="96"/>
                  </a:lnTo>
                  <a:lnTo>
                    <a:pt x="65" y="92"/>
                  </a:lnTo>
                  <a:lnTo>
                    <a:pt x="66" y="88"/>
                  </a:lnTo>
                  <a:lnTo>
                    <a:pt x="68" y="85"/>
                  </a:lnTo>
                  <a:lnTo>
                    <a:pt x="69" y="82"/>
                  </a:lnTo>
                  <a:lnTo>
                    <a:pt x="72" y="80"/>
                  </a:lnTo>
                  <a:lnTo>
                    <a:pt x="76" y="78"/>
                  </a:lnTo>
                  <a:lnTo>
                    <a:pt x="80" y="77"/>
                  </a:lnTo>
                  <a:lnTo>
                    <a:pt x="84" y="75"/>
                  </a:lnTo>
                  <a:lnTo>
                    <a:pt x="88" y="74"/>
                  </a:lnTo>
                  <a:lnTo>
                    <a:pt x="92" y="74"/>
                  </a:lnTo>
                  <a:lnTo>
                    <a:pt x="97" y="73"/>
                  </a:lnTo>
                  <a:lnTo>
                    <a:pt x="101" y="71"/>
                  </a:lnTo>
                  <a:lnTo>
                    <a:pt x="107" y="70"/>
                  </a:lnTo>
                  <a:lnTo>
                    <a:pt x="110" y="66"/>
                  </a:lnTo>
                </a:path>
              </a:pathLst>
            </a:custGeom>
            <a:solidFill>
              <a:srgbClr val="CCCC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38" name="Rectangle 210"/>
          <p:cNvSpPr>
            <a:spLocks noChangeArrowheads="1"/>
          </p:cNvSpPr>
          <p:nvPr/>
        </p:nvSpPr>
        <p:spPr bwMode="auto">
          <a:xfrm>
            <a:off x="7108825" y="3084513"/>
            <a:ext cx="6191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1700" b="1">
                <a:ea typeface="楷体_GB2312" pitchFamily="49" charset="-122"/>
              </a:rPr>
              <a:t>客户</a:t>
            </a:r>
          </a:p>
        </p:txBody>
      </p:sp>
      <p:sp>
        <p:nvSpPr>
          <p:cNvPr id="22539" name="Line 211"/>
          <p:cNvSpPr>
            <a:spLocks noChangeShapeType="1"/>
          </p:cNvSpPr>
          <p:nvPr/>
        </p:nvSpPr>
        <p:spPr bwMode="auto">
          <a:xfrm>
            <a:off x="2876550" y="2224088"/>
            <a:ext cx="3100388" cy="982662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0" name="Line 212"/>
          <p:cNvSpPr>
            <a:spLocks noChangeShapeType="1"/>
          </p:cNvSpPr>
          <p:nvPr/>
        </p:nvSpPr>
        <p:spPr bwMode="auto">
          <a:xfrm>
            <a:off x="2897188" y="3357563"/>
            <a:ext cx="3079750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1" name="Line 213"/>
          <p:cNvSpPr>
            <a:spLocks noChangeShapeType="1"/>
          </p:cNvSpPr>
          <p:nvPr/>
        </p:nvSpPr>
        <p:spPr bwMode="auto">
          <a:xfrm flipV="1">
            <a:off x="2828925" y="3435350"/>
            <a:ext cx="3148013" cy="73183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2" name="Rectangle 214"/>
          <p:cNvSpPr>
            <a:spLocks noChangeArrowheads="1"/>
          </p:cNvSpPr>
          <p:nvPr/>
        </p:nvSpPr>
        <p:spPr bwMode="auto">
          <a:xfrm>
            <a:off x="468313" y="4652963"/>
            <a:ext cx="4013200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操作型数据库是面向特殊处理任务，各个系统之间各自分离</a:t>
            </a:r>
          </a:p>
        </p:txBody>
      </p:sp>
      <p:sp>
        <p:nvSpPr>
          <p:cNvPr id="22543" name="Rectangle 215"/>
          <p:cNvSpPr>
            <a:spLocks noChangeArrowheads="1"/>
          </p:cNvSpPr>
          <p:nvPr/>
        </p:nvSpPr>
        <p:spPr bwMode="auto">
          <a:xfrm>
            <a:off x="4705350" y="4652963"/>
            <a:ext cx="4141788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数据仓库是按照一定的主题域进行组织。一个主题通常与多个操作型信息系统相关。</a:t>
            </a:r>
          </a:p>
        </p:txBody>
      </p:sp>
      <p:sp>
        <p:nvSpPr>
          <p:cNvPr id="22544" name="Rectangle 216"/>
          <p:cNvSpPr>
            <a:spLocks noChangeArrowheads="1"/>
          </p:cNvSpPr>
          <p:nvPr/>
        </p:nvSpPr>
        <p:spPr bwMode="auto">
          <a:xfrm>
            <a:off x="1476375" y="1231900"/>
            <a:ext cx="2022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操作型数据库</a:t>
            </a:r>
          </a:p>
        </p:txBody>
      </p:sp>
      <p:sp>
        <p:nvSpPr>
          <p:cNvPr id="22545" name="Rectangle 217"/>
          <p:cNvSpPr>
            <a:spLocks noChangeArrowheads="1"/>
          </p:cNvSpPr>
          <p:nvPr/>
        </p:nvSpPr>
        <p:spPr bwMode="auto">
          <a:xfrm>
            <a:off x="5773738" y="1271588"/>
            <a:ext cx="14097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数据仓库</a:t>
            </a:r>
          </a:p>
        </p:txBody>
      </p:sp>
    </p:spTree>
    <p:extLst>
      <p:ext uri="{BB962C8B-B14F-4D97-AF65-F5344CB8AC3E}">
        <p14:creationId xmlns:p14="http://schemas.microsoft.com/office/powerpoint/2010/main" val="260458921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23C2C0-9288-4A41-9540-6EC8F86F0470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3554" name="Rectangle 22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60324"/>
            <a:ext cx="7532688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数据仓库的特点：集成的</a:t>
            </a:r>
          </a:p>
        </p:txBody>
      </p:sp>
      <p:sp>
        <p:nvSpPr>
          <p:cNvPr id="23555" name="Rectangle 221"/>
          <p:cNvSpPr>
            <a:spLocks noChangeArrowheads="1"/>
          </p:cNvSpPr>
          <p:nvPr/>
        </p:nvSpPr>
        <p:spPr bwMode="auto">
          <a:xfrm>
            <a:off x="1122363" y="3352800"/>
            <a:ext cx="19462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2300" b="1">
                <a:ea typeface="楷体_GB2312" pitchFamily="49" charset="-122"/>
              </a:rPr>
              <a:t>面向特定应用</a:t>
            </a:r>
          </a:p>
        </p:txBody>
      </p:sp>
      <p:sp>
        <p:nvSpPr>
          <p:cNvPr id="23556" name="Rectangle 222"/>
          <p:cNvSpPr>
            <a:spLocks noChangeArrowheads="1"/>
          </p:cNvSpPr>
          <p:nvPr/>
        </p:nvSpPr>
        <p:spPr bwMode="auto">
          <a:xfrm>
            <a:off x="5922963" y="3352800"/>
            <a:ext cx="10652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2300" b="1">
                <a:ea typeface="楷体_GB2312" pitchFamily="49" charset="-122"/>
              </a:rPr>
              <a:t>集成的</a:t>
            </a:r>
          </a:p>
        </p:txBody>
      </p:sp>
      <p:sp>
        <p:nvSpPr>
          <p:cNvPr id="23557" name="Rectangle 223"/>
          <p:cNvSpPr>
            <a:spLocks noChangeArrowheads="1"/>
          </p:cNvSpPr>
          <p:nvPr/>
        </p:nvSpPr>
        <p:spPr bwMode="auto">
          <a:xfrm>
            <a:off x="323850" y="4076700"/>
            <a:ext cx="406717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每一个数据库面向特定的应用，各类应用（包括其相关的数据库）之间相互独立。</a:t>
            </a:r>
          </a:p>
        </p:txBody>
      </p:sp>
      <p:sp>
        <p:nvSpPr>
          <p:cNvPr id="23558" name="Rectangle 224"/>
          <p:cNvSpPr>
            <a:spLocks noChangeArrowheads="1"/>
          </p:cNvSpPr>
          <p:nvPr/>
        </p:nvSpPr>
        <p:spPr bwMode="auto">
          <a:xfrm>
            <a:off x="4316413" y="4076700"/>
            <a:ext cx="45720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latin typeface="楷体_GB2312" pitchFamily="49" charset="-122"/>
                <a:ea typeface="楷体_GB2312" pitchFamily="49" charset="-122"/>
              </a:rPr>
              <a:t>数据仓库中的数据面向整个企业的分析处理，数据仓库中的数据是已经集成了的，消除了数据的不一致性。</a:t>
            </a:r>
          </a:p>
        </p:txBody>
      </p:sp>
      <p:grpSp>
        <p:nvGrpSpPr>
          <p:cNvPr id="23559" name="Group 225"/>
          <p:cNvGrpSpPr>
            <a:grpSpLocks/>
          </p:cNvGrpSpPr>
          <p:nvPr/>
        </p:nvGrpSpPr>
        <p:grpSpPr bwMode="auto">
          <a:xfrm>
            <a:off x="1820863" y="2413000"/>
            <a:ext cx="854075" cy="765175"/>
            <a:chOff x="1260" y="1554"/>
            <a:chExt cx="538" cy="482"/>
          </a:xfrm>
        </p:grpSpPr>
        <p:sp>
          <p:nvSpPr>
            <p:cNvPr id="23568" name="Freeform 226"/>
            <p:cNvSpPr>
              <a:spLocks/>
            </p:cNvSpPr>
            <p:nvPr/>
          </p:nvSpPr>
          <p:spPr bwMode="auto">
            <a:xfrm>
              <a:off x="1342" y="1554"/>
              <a:ext cx="346" cy="339"/>
            </a:xfrm>
            <a:custGeom>
              <a:avLst/>
              <a:gdLst>
                <a:gd name="T0" fmla="*/ 0 w 346"/>
                <a:gd name="T1" fmla="*/ 0 h 339"/>
                <a:gd name="T2" fmla="*/ 345 w 346"/>
                <a:gd name="T3" fmla="*/ 270 h 339"/>
                <a:gd name="T4" fmla="*/ 314 w 346"/>
                <a:gd name="T5" fmla="*/ 272 h 339"/>
                <a:gd name="T6" fmla="*/ 313 w 346"/>
                <a:gd name="T7" fmla="*/ 278 h 339"/>
                <a:gd name="T8" fmla="*/ 315 w 346"/>
                <a:gd name="T9" fmla="*/ 286 h 339"/>
                <a:gd name="T10" fmla="*/ 317 w 346"/>
                <a:gd name="T11" fmla="*/ 295 h 339"/>
                <a:gd name="T12" fmla="*/ 319 w 346"/>
                <a:gd name="T13" fmla="*/ 303 h 339"/>
                <a:gd name="T14" fmla="*/ 318 w 346"/>
                <a:gd name="T15" fmla="*/ 311 h 339"/>
                <a:gd name="T16" fmla="*/ 316 w 346"/>
                <a:gd name="T17" fmla="*/ 319 h 339"/>
                <a:gd name="T18" fmla="*/ 310 w 346"/>
                <a:gd name="T19" fmla="*/ 326 h 339"/>
                <a:gd name="T20" fmla="*/ 304 w 346"/>
                <a:gd name="T21" fmla="*/ 332 h 339"/>
                <a:gd name="T22" fmla="*/ 296 w 346"/>
                <a:gd name="T23" fmla="*/ 335 h 339"/>
                <a:gd name="T24" fmla="*/ 286 w 346"/>
                <a:gd name="T25" fmla="*/ 337 h 339"/>
                <a:gd name="T26" fmla="*/ 277 w 346"/>
                <a:gd name="T27" fmla="*/ 338 h 339"/>
                <a:gd name="T28" fmla="*/ 269 w 346"/>
                <a:gd name="T29" fmla="*/ 337 h 339"/>
                <a:gd name="T30" fmla="*/ 262 w 346"/>
                <a:gd name="T31" fmla="*/ 334 h 339"/>
                <a:gd name="T32" fmla="*/ 255 w 346"/>
                <a:gd name="T33" fmla="*/ 330 h 339"/>
                <a:gd name="T34" fmla="*/ 249 w 346"/>
                <a:gd name="T35" fmla="*/ 324 h 339"/>
                <a:gd name="T36" fmla="*/ 245 w 346"/>
                <a:gd name="T37" fmla="*/ 317 h 339"/>
                <a:gd name="T38" fmla="*/ 242 w 346"/>
                <a:gd name="T39" fmla="*/ 307 h 339"/>
                <a:gd name="T40" fmla="*/ 243 w 346"/>
                <a:gd name="T41" fmla="*/ 298 h 339"/>
                <a:gd name="T42" fmla="*/ 245 w 346"/>
                <a:gd name="T43" fmla="*/ 288 h 339"/>
                <a:gd name="T44" fmla="*/ 248 w 346"/>
                <a:gd name="T45" fmla="*/ 278 h 339"/>
                <a:gd name="T46" fmla="*/ 247 w 346"/>
                <a:gd name="T47" fmla="*/ 274 h 339"/>
                <a:gd name="T48" fmla="*/ 189 w 346"/>
                <a:gd name="T49" fmla="*/ 272 h 339"/>
                <a:gd name="T50" fmla="*/ 189 w 346"/>
                <a:gd name="T51" fmla="*/ 256 h 339"/>
                <a:gd name="T52" fmla="*/ 188 w 346"/>
                <a:gd name="T53" fmla="*/ 245 h 339"/>
                <a:gd name="T54" fmla="*/ 186 w 346"/>
                <a:gd name="T55" fmla="*/ 239 h 339"/>
                <a:gd name="T56" fmla="*/ 181 w 346"/>
                <a:gd name="T57" fmla="*/ 234 h 339"/>
                <a:gd name="T58" fmla="*/ 174 w 346"/>
                <a:gd name="T59" fmla="*/ 230 h 339"/>
                <a:gd name="T60" fmla="*/ 167 w 346"/>
                <a:gd name="T61" fmla="*/ 229 h 339"/>
                <a:gd name="T62" fmla="*/ 155 w 346"/>
                <a:gd name="T63" fmla="*/ 230 h 339"/>
                <a:gd name="T64" fmla="*/ 144 w 346"/>
                <a:gd name="T65" fmla="*/ 231 h 339"/>
                <a:gd name="T66" fmla="*/ 133 w 346"/>
                <a:gd name="T67" fmla="*/ 231 h 339"/>
                <a:gd name="T68" fmla="*/ 121 w 346"/>
                <a:gd name="T69" fmla="*/ 229 h 339"/>
                <a:gd name="T70" fmla="*/ 113 w 346"/>
                <a:gd name="T71" fmla="*/ 224 h 339"/>
                <a:gd name="T72" fmla="*/ 108 w 346"/>
                <a:gd name="T73" fmla="*/ 217 h 339"/>
                <a:gd name="T74" fmla="*/ 105 w 346"/>
                <a:gd name="T75" fmla="*/ 207 h 339"/>
                <a:gd name="T76" fmla="*/ 106 w 346"/>
                <a:gd name="T77" fmla="*/ 197 h 339"/>
                <a:gd name="T78" fmla="*/ 104 w 346"/>
                <a:gd name="T79" fmla="*/ 187 h 339"/>
                <a:gd name="T80" fmla="*/ 102 w 346"/>
                <a:gd name="T81" fmla="*/ 181 h 339"/>
                <a:gd name="T82" fmla="*/ 98 w 346"/>
                <a:gd name="T83" fmla="*/ 177 h 339"/>
                <a:gd name="T84" fmla="*/ 90 w 346"/>
                <a:gd name="T85" fmla="*/ 173 h 339"/>
                <a:gd name="T86" fmla="*/ 79 w 346"/>
                <a:gd name="T87" fmla="*/ 170 h 339"/>
                <a:gd name="T88" fmla="*/ 66 w 346"/>
                <a:gd name="T89" fmla="*/ 168 h 339"/>
                <a:gd name="T90" fmla="*/ 57 w 346"/>
                <a:gd name="T91" fmla="*/ 165 h 339"/>
                <a:gd name="T92" fmla="*/ 49 w 346"/>
                <a:gd name="T93" fmla="*/ 161 h 339"/>
                <a:gd name="T94" fmla="*/ 42 w 346"/>
                <a:gd name="T95" fmla="*/ 155 h 339"/>
                <a:gd name="T96" fmla="*/ 38 w 346"/>
                <a:gd name="T97" fmla="*/ 147 h 339"/>
                <a:gd name="T98" fmla="*/ 37 w 346"/>
                <a:gd name="T99" fmla="*/ 138 h 339"/>
                <a:gd name="T100" fmla="*/ 40 w 346"/>
                <a:gd name="T101" fmla="*/ 128 h 339"/>
                <a:gd name="T102" fmla="*/ 42 w 346"/>
                <a:gd name="T103" fmla="*/ 117 h 339"/>
                <a:gd name="T104" fmla="*/ 44 w 346"/>
                <a:gd name="T105" fmla="*/ 107 h 339"/>
                <a:gd name="T106" fmla="*/ 42 w 346"/>
                <a:gd name="T107" fmla="*/ 97 h 339"/>
                <a:gd name="T108" fmla="*/ 38 w 346"/>
                <a:gd name="T109" fmla="*/ 88 h 339"/>
                <a:gd name="T110" fmla="*/ 33 w 346"/>
                <a:gd name="T111" fmla="*/ 82 h 339"/>
                <a:gd name="T112" fmla="*/ 28 w 346"/>
                <a:gd name="T113" fmla="*/ 77 h 339"/>
                <a:gd name="T114" fmla="*/ 22 w 346"/>
                <a:gd name="T115" fmla="*/ 73 h 339"/>
                <a:gd name="T116" fmla="*/ 14 w 346"/>
                <a:gd name="T117" fmla="*/ 71 h 339"/>
                <a:gd name="T118" fmla="*/ 4 w 346"/>
                <a:gd name="T119" fmla="*/ 71 h 3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6" h="339">
                  <a:moveTo>
                    <a:pt x="0" y="71"/>
                  </a:moveTo>
                  <a:lnTo>
                    <a:pt x="0" y="0"/>
                  </a:lnTo>
                  <a:lnTo>
                    <a:pt x="345" y="0"/>
                  </a:lnTo>
                  <a:lnTo>
                    <a:pt x="345" y="270"/>
                  </a:lnTo>
                  <a:lnTo>
                    <a:pt x="315" y="270"/>
                  </a:lnTo>
                  <a:lnTo>
                    <a:pt x="314" y="272"/>
                  </a:lnTo>
                  <a:lnTo>
                    <a:pt x="313" y="275"/>
                  </a:lnTo>
                  <a:lnTo>
                    <a:pt x="313" y="278"/>
                  </a:lnTo>
                  <a:lnTo>
                    <a:pt x="314" y="281"/>
                  </a:lnTo>
                  <a:lnTo>
                    <a:pt x="315" y="286"/>
                  </a:lnTo>
                  <a:lnTo>
                    <a:pt x="316" y="291"/>
                  </a:lnTo>
                  <a:lnTo>
                    <a:pt x="317" y="295"/>
                  </a:lnTo>
                  <a:lnTo>
                    <a:pt x="318" y="299"/>
                  </a:lnTo>
                  <a:lnTo>
                    <a:pt x="319" y="303"/>
                  </a:lnTo>
                  <a:lnTo>
                    <a:pt x="319" y="307"/>
                  </a:lnTo>
                  <a:lnTo>
                    <a:pt x="318" y="311"/>
                  </a:lnTo>
                  <a:lnTo>
                    <a:pt x="317" y="316"/>
                  </a:lnTo>
                  <a:lnTo>
                    <a:pt x="316" y="319"/>
                  </a:lnTo>
                  <a:lnTo>
                    <a:pt x="313" y="323"/>
                  </a:lnTo>
                  <a:lnTo>
                    <a:pt x="310" y="326"/>
                  </a:lnTo>
                  <a:lnTo>
                    <a:pt x="307" y="329"/>
                  </a:lnTo>
                  <a:lnTo>
                    <a:pt x="304" y="332"/>
                  </a:lnTo>
                  <a:lnTo>
                    <a:pt x="300" y="334"/>
                  </a:lnTo>
                  <a:lnTo>
                    <a:pt x="296" y="335"/>
                  </a:lnTo>
                  <a:lnTo>
                    <a:pt x="291" y="337"/>
                  </a:lnTo>
                  <a:lnTo>
                    <a:pt x="286" y="337"/>
                  </a:lnTo>
                  <a:lnTo>
                    <a:pt x="281" y="338"/>
                  </a:lnTo>
                  <a:lnTo>
                    <a:pt x="277" y="338"/>
                  </a:lnTo>
                  <a:lnTo>
                    <a:pt x="273" y="337"/>
                  </a:lnTo>
                  <a:lnTo>
                    <a:pt x="269" y="337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9" y="333"/>
                  </a:lnTo>
                  <a:lnTo>
                    <a:pt x="255" y="330"/>
                  </a:lnTo>
                  <a:lnTo>
                    <a:pt x="252" y="327"/>
                  </a:lnTo>
                  <a:lnTo>
                    <a:pt x="249" y="324"/>
                  </a:lnTo>
                  <a:lnTo>
                    <a:pt x="247" y="320"/>
                  </a:lnTo>
                  <a:lnTo>
                    <a:pt x="245" y="317"/>
                  </a:lnTo>
                  <a:lnTo>
                    <a:pt x="243" y="312"/>
                  </a:lnTo>
                  <a:lnTo>
                    <a:pt x="242" y="307"/>
                  </a:lnTo>
                  <a:lnTo>
                    <a:pt x="242" y="302"/>
                  </a:lnTo>
                  <a:lnTo>
                    <a:pt x="243" y="298"/>
                  </a:lnTo>
                  <a:lnTo>
                    <a:pt x="244" y="293"/>
                  </a:lnTo>
                  <a:lnTo>
                    <a:pt x="245" y="288"/>
                  </a:lnTo>
                  <a:lnTo>
                    <a:pt x="247" y="283"/>
                  </a:lnTo>
                  <a:lnTo>
                    <a:pt x="248" y="278"/>
                  </a:lnTo>
                  <a:lnTo>
                    <a:pt x="248" y="276"/>
                  </a:lnTo>
                  <a:lnTo>
                    <a:pt x="247" y="274"/>
                  </a:lnTo>
                  <a:lnTo>
                    <a:pt x="246" y="272"/>
                  </a:lnTo>
                  <a:lnTo>
                    <a:pt x="189" y="272"/>
                  </a:lnTo>
                  <a:lnTo>
                    <a:pt x="190" y="261"/>
                  </a:lnTo>
                  <a:lnTo>
                    <a:pt x="189" y="256"/>
                  </a:lnTo>
                  <a:lnTo>
                    <a:pt x="189" y="250"/>
                  </a:lnTo>
                  <a:lnTo>
                    <a:pt x="188" y="245"/>
                  </a:lnTo>
                  <a:lnTo>
                    <a:pt x="187" y="242"/>
                  </a:lnTo>
                  <a:lnTo>
                    <a:pt x="186" y="239"/>
                  </a:lnTo>
                  <a:lnTo>
                    <a:pt x="184" y="236"/>
                  </a:lnTo>
                  <a:lnTo>
                    <a:pt x="181" y="234"/>
                  </a:lnTo>
                  <a:lnTo>
                    <a:pt x="178" y="232"/>
                  </a:lnTo>
                  <a:lnTo>
                    <a:pt x="174" y="230"/>
                  </a:lnTo>
                  <a:lnTo>
                    <a:pt x="172" y="230"/>
                  </a:lnTo>
                  <a:lnTo>
                    <a:pt x="167" y="229"/>
                  </a:lnTo>
                  <a:lnTo>
                    <a:pt x="161" y="229"/>
                  </a:lnTo>
                  <a:lnTo>
                    <a:pt x="155" y="230"/>
                  </a:lnTo>
                  <a:lnTo>
                    <a:pt x="149" y="230"/>
                  </a:lnTo>
                  <a:lnTo>
                    <a:pt x="144" y="231"/>
                  </a:lnTo>
                  <a:lnTo>
                    <a:pt x="138" y="231"/>
                  </a:lnTo>
                  <a:lnTo>
                    <a:pt x="133" y="231"/>
                  </a:lnTo>
                  <a:lnTo>
                    <a:pt x="128" y="230"/>
                  </a:lnTo>
                  <a:lnTo>
                    <a:pt x="121" y="229"/>
                  </a:lnTo>
                  <a:lnTo>
                    <a:pt x="117" y="227"/>
                  </a:lnTo>
                  <a:lnTo>
                    <a:pt x="113" y="224"/>
                  </a:lnTo>
                  <a:lnTo>
                    <a:pt x="110" y="220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5" y="207"/>
                  </a:lnTo>
                  <a:lnTo>
                    <a:pt x="105" y="201"/>
                  </a:lnTo>
                  <a:lnTo>
                    <a:pt x="106" y="197"/>
                  </a:lnTo>
                  <a:lnTo>
                    <a:pt x="105" y="192"/>
                  </a:lnTo>
                  <a:lnTo>
                    <a:pt x="104" y="187"/>
                  </a:lnTo>
                  <a:lnTo>
                    <a:pt x="103" y="184"/>
                  </a:lnTo>
                  <a:lnTo>
                    <a:pt x="102" y="181"/>
                  </a:lnTo>
                  <a:lnTo>
                    <a:pt x="100" y="179"/>
                  </a:lnTo>
                  <a:lnTo>
                    <a:pt x="98" y="177"/>
                  </a:lnTo>
                  <a:lnTo>
                    <a:pt x="94" y="176"/>
                  </a:lnTo>
                  <a:lnTo>
                    <a:pt x="90" y="173"/>
                  </a:lnTo>
                  <a:lnTo>
                    <a:pt x="85" y="172"/>
                  </a:lnTo>
                  <a:lnTo>
                    <a:pt x="79" y="170"/>
                  </a:lnTo>
                  <a:lnTo>
                    <a:pt x="73" y="169"/>
                  </a:lnTo>
                  <a:lnTo>
                    <a:pt x="66" y="168"/>
                  </a:lnTo>
                  <a:lnTo>
                    <a:pt x="62" y="167"/>
                  </a:lnTo>
                  <a:lnTo>
                    <a:pt x="57" y="165"/>
                  </a:lnTo>
                  <a:lnTo>
                    <a:pt x="52" y="164"/>
                  </a:lnTo>
                  <a:lnTo>
                    <a:pt x="49" y="161"/>
                  </a:lnTo>
                  <a:lnTo>
                    <a:pt x="45" y="158"/>
                  </a:lnTo>
                  <a:lnTo>
                    <a:pt x="42" y="155"/>
                  </a:lnTo>
                  <a:lnTo>
                    <a:pt x="40" y="151"/>
                  </a:lnTo>
                  <a:lnTo>
                    <a:pt x="38" y="147"/>
                  </a:lnTo>
                  <a:lnTo>
                    <a:pt x="37" y="142"/>
                  </a:lnTo>
                  <a:lnTo>
                    <a:pt x="37" y="138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1" y="122"/>
                  </a:lnTo>
                  <a:lnTo>
                    <a:pt x="42" y="117"/>
                  </a:lnTo>
                  <a:lnTo>
                    <a:pt x="43" y="112"/>
                  </a:lnTo>
                  <a:lnTo>
                    <a:pt x="44" y="107"/>
                  </a:lnTo>
                  <a:lnTo>
                    <a:pt x="43" y="102"/>
                  </a:lnTo>
                  <a:lnTo>
                    <a:pt x="42" y="97"/>
                  </a:lnTo>
                  <a:lnTo>
                    <a:pt x="40" y="92"/>
                  </a:lnTo>
                  <a:lnTo>
                    <a:pt x="38" y="88"/>
                  </a:lnTo>
                  <a:lnTo>
                    <a:pt x="35" y="84"/>
                  </a:lnTo>
                  <a:lnTo>
                    <a:pt x="33" y="82"/>
                  </a:lnTo>
                  <a:lnTo>
                    <a:pt x="31" y="79"/>
                  </a:lnTo>
                  <a:lnTo>
                    <a:pt x="28" y="77"/>
                  </a:lnTo>
                  <a:lnTo>
                    <a:pt x="25" y="75"/>
                  </a:lnTo>
                  <a:lnTo>
                    <a:pt x="22" y="73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9" y="71"/>
                  </a:lnTo>
                  <a:lnTo>
                    <a:pt x="4" y="71"/>
                  </a:lnTo>
                  <a:lnTo>
                    <a:pt x="0" y="71"/>
                  </a:lnTo>
                </a:path>
              </a:pathLst>
            </a:custGeom>
            <a:solidFill>
              <a:srgbClr val="FF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Freeform 227"/>
            <p:cNvSpPr>
              <a:spLocks/>
            </p:cNvSpPr>
            <p:nvPr/>
          </p:nvSpPr>
          <p:spPr bwMode="auto">
            <a:xfrm>
              <a:off x="1449" y="1745"/>
              <a:ext cx="349" cy="284"/>
            </a:xfrm>
            <a:custGeom>
              <a:avLst/>
              <a:gdLst>
                <a:gd name="T0" fmla="*/ 0 w 349"/>
                <a:gd name="T1" fmla="*/ 283 h 284"/>
                <a:gd name="T2" fmla="*/ 348 w 349"/>
                <a:gd name="T3" fmla="*/ 0 h 284"/>
                <a:gd name="T4" fmla="*/ 316 w 349"/>
                <a:gd name="T5" fmla="*/ 6 h 284"/>
                <a:gd name="T6" fmla="*/ 317 w 349"/>
                <a:gd name="T7" fmla="*/ 15 h 284"/>
                <a:gd name="T8" fmla="*/ 320 w 349"/>
                <a:gd name="T9" fmla="*/ 28 h 284"/>
                <a:gd name="T10" fmla="*/ 321 w 349"/>
                <a:gd name="T11" fmla="*/ 38 h 284"/>
                <a:gd name="T12" fmla="*/ 319 w 349"/>
                <a:gd name="T13" fmla="*/ 48 h 284"/>
                <a:gd name="T14" fmla="*/ 312 w 349"/>
                <a:gd name="T15" fmla="*/ 58 h 284"/>
                <a:gd name="T16" fmla="*/ 303 w 349"/>
                <a:gd name="T17" fmla="*/ 64 h 284"/>
                <a:gd name="T18" fmla="*/ 292 w 349"/>
                <a:gd name="T19" fmla="*/ 68 h 284"/>
                <a:gd name="T20" fmla="*/ 276 w 349"/>
                <a:gd name="T21" fmla="*/ 67 h 284"/>
                <a:gd name="T22" fmla="*/ 266 w 349"/>
                <a:gd name="T23" fmla="*/ 65 h 284"/>
                <a:gd name="T24" fmla="*/ 256 w 349"/>
                <a:gd name="T25" fmla="*/ 58 h 284"/>
                <a:gd name="T26" fmla="*/ 249 w 349"/>
                <a:gd name="T27" fmla="*/ 49 h 284"/>
                <a:gd name="T28" fmla="*/ 246 w 349"/>
                <a:gd name="T29" fmla="*/ 40 h 284"/>
                <a:gd name="T30" fmla="*/ 246 w 349"/>
                <a:gd name="T31" fmla="*/ 29 h 284"/>
                <a:gd name="T32" fmla="*/ 249 w 349"/>
                <a:gd name="T33" fmla="*/ 20 h 284"/>
                <a:gd name="T34" fmla="*/ 251 w 349"/>
                <a:gd name="T35" fmla="*/ 11 h 284"/>
                <a:gd name="T36" fmla="*/ 250 w 349"/>
                <a:gd name="T37" fmla="*/ 2 h 284"/>
                <a:gd name="T38" fmla="*/ 192 w 349"/>
                <a:gd name="T39" fmla="*/ 11 h 284"/>
                <a:gd name="T40" fmla="*/ 191 w 349"/>
                <a:gd name="T41" fmla="*/ 24 h 284"/>
                <a:gd name="T42" fmla="*/ 191 w 349"/>
                <a:gd name="T43" fmla="*/ 35 h 284"/>
                <a:gd name="T44" fmla="*/ 188 w 349"/>
                <a:gd name="T45" fmla="*/ 44 h 284"/>
                <a:gd name="T46" fmla="*/ 183 w 349"/>
                <a:gd name="T47" fmla="*/ 50 h 284"/>
                <a:gd name="T48" fmla="*/ 176 w 349"/>
                <a:gd name="T49" fmla="*/ 53 h 284"/>
                <a:gd name="T50" fmla="*/ 167 w 349"/>
                <a:gd name="T51" fmla="*/ 54 h 284"/>
                <a:gd name="T52" fmla="*/ 158 w 349"/>
                <a:gd name="T53" fmla="*/ 53 h 284"/>
                <a:gd name="T54" fmla="*/ 149 w 349"/>
                <a:gd name="T55" fmla="*/ 53 h 284"/>
                <a:gd name="T56" fmla="*/ 137 w 349"/>
                <a:gd name="T57" fmla="*/ 52 h 284"/>
                <a:gd name="T58" fmla="*/ 127 w 349"/>
                <a:gd name="T59" fmla="*/ 53 h 284"/>
                <a:gd name="T60" fmla="*/ 118 w 349"/>
                <a:gd name="T61" fmla="*/ 57 h 284"/>
                <a:gd name="T62" fmla="*/ 111 w 349"/>
                <a:gd name="T63" fmla="*/ 63 h 284"/>
                <a:gd name="T64" fmla="*/ 107 w 349"/>
                <a:gd name="T65" fmla="*/ 71 h 284"/>
                <a:gd name="T66" fmla="*/ 107 w 349"/>
                <a:gd name="T67" fmla="*/ 80 h 284"/>
                <a:gd name="T68" fmla="*/ 107 w 349"/>
                <a:gd name="T69" fmla="*/ 90 h 284"/>
                <a:gd name="T70" fmla="*/ 105 w 349"/>
                <a:gd name="T71" fmla="*/ 98 h 284"/>
                <a:gd name="T72" fmla="*/ 101 w 349"/>
                <a:gd name="T73" fmla="*/ 105 h 284"/>
                <a:gd name="T74" fmla="*/ 92 w 349"/>
                <a:gd name="T75" fmla="*/ 109 h 284"/>
                <a:gd name="T76" fmla="*/ 83 w 349"/>
                <a:gd name="T77" fmla="*/ 112 h 284"/>
                <a:gd name="T78" fmla="*/ 71 w 349"/>
                <a:gd name="T79" fmla="*/ 114 h 284"/>
                <a:gd name="T80" fmla="*/ 62 w 349"/>
                <a:gd name="T81" fmla="*/ 117 h 284"/>
                <a:gd name="T82" fmla="*/ 53 w 349"/>
                <a:gd name="T83" fmla="*/ 120 h 284"/>
                <a:gd name="T84" fmla="*/ 47 w 349"/>
                <a:gd name="T85" fmla="*/ 125 h 284"/>
                <a:gd name="T86" fmla="*/ 41 w 349"/>
                <a:gd name="T87" fmla="*/ 132 h 284"/>
                <a:gd name="T88" fmla="*/ 38 w 349"/>
                <a:gd name="T89" fmla="*/ 142 h 284"/>
                <a:gd name="T90" fmla="*/ 40 w 349"/>
                <a:gd name="T91" fmla="*/ 152 h 284"/>
                <a:gd name="T92" fmla="*/ 43 w 349"/>
                <a:gd name="T93" fmla="*/ 164 h 284"/>
                <a:gd name="T94" fmla="*/ 44 w 349"/>
                <a:gd name="T95" fmla="*/ 174 h 284"/>
                <a:gd name="T96" fmla="*/ 44 w 349"/>
                <a:gd name="T97" fmla="*/ 184 h 284"/>
                <a:gd name="T98" fmla="*/ 41 w 349"/>
                <a:gd name="T99" fmla="*/ 193 h 284"/>
                <a:gd name="T100" fmla="*/ 37 w 349"/>
                <a:gd name="T101" fmla="*/ 202 h 284"/>
                <a:gd name="T102" fmla="*/ 30 w 349"/>
                <a:gd name="T103" fmla="*/ 212 h 284"/>
                <a:gd name="T104" fmla="*/ 23 w 349"/>
                <a:gd name="T105" fmla="*/ 218 h 284"/>
                <a:gd name="T106" fmla="*/ 16 w 349"/>
                <a:gd name="T107" fmla="*/ 222 h 284"/>
                <a:gd name="T108" fmla="*/ 5 w 349"/>
                <a:gd name="T109" fmla="*/ 224 h 2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9" h="284">
                  <a:moveTo>
                    <a:pt x="0" y="224"/>
                  </a:moveTo>
                  <a:lnTo>
                    <a:pt x="0" y="283"/>
                  </a:lnTo>
                  <a:lnTo>
                    <a:pt x="348" y="283"/>
                  </a:lnTo>
                  <a:lnTo>
                    <a:pt x="348" y="0"/>
                  </a:lnTo>
                  <a:lnTo>
                    <a:pt x="317" y="0"/>
                  </a:lnTo>
                  <a:lnTo>
                    <a:pt x="316" y="6"/>
                  </a:lnTo>
                  <a:lnTo>
                    <a:pt x="316" y="10"/>
                  </a:lnTo>
                  <a:lnTo>
                    <a:pt x="317" y="15"/>
                  </a:lnTo>
                  <a:lnTo>
                    <a:pt x="318" y="21"/>
                  </a:lnTo>
                  <a:lnTo>
                    <a:pt x="320" y="28"/>
                  </a:lnTo>
                  <a:lnTo>
                    <a:pt x="321" y="33"/>
                  </a:lnTo>
                  <a:lnTo>
                    <a:pt x="321" y="38"/>
                  </a:lnTo>
                  <a:lnTo>
                    <a:pt x="320" y="43"/>
                  </a:lnTo>
                  <a:lnTo>
                    <a:pt x="319" y="48"/>
                  </a:lnTo>
                  <a:lnTo>
                    <a:pt x="316" y="53"/>
                  </a:lnTo>
                  <a:lnTo>
                    <a:pt x="312" y="58"/>
                  </a:lnTo>
                  <a:lnTo>
                    <a:pt x="308" y="62"/>
                  </a:lnTo>
                  <a:lnTo>
                    <a:pt x="303" y="64"/>
                  </a:lnTo>
                  <a:lnTo>
                    <a:pt x="297" y="66"/>
                  </a:lnTo>
                  <a:lnTo>
                    <a:pt x="292" y="68"/>
                  </a:lnTo>
                  <a:lnTo>
                    <a:pt x="284" y="68"/>
                  </a:lnTo>
                  <a:lnTo>
                    <a:pt x="276" y="67"/>
                  </a:lnTo>
                  <a:lnTo>
                    <a:pt x="271" y="66"/>
                  </a:lnTo>
                  <a:lnTo>
                    <a:pt x="266" y="65"/>
                  </a:lnTo>
                  <a:lnTo>
                    <a:pt x="261" y="62"/>
                  </a:lnTo>
                  <a:lnTo>
                    <a:pt x="256" y="58"/>
                  </a:lnTo>
                  <a:lnTo>
                    <a:pt x="252" y="54"/>
                  </a:lnTo>
                  <a:lnTo>
                    <a:pt x="249" y="49"/>
                  </a:lnTo>
                  <a:lnTo>
                    <a:pt x="247" y="44"/>
                  </a:lnTo>
                  <a:lnTo>
                    <a:pt x="246" y="40"/>
                  </a:lnTo>
                  <a:lnTo>
                    <a:pt x="246" y="35"/>
                  </a:lnTo>
                  <a:lnTo>
                    <a:pt x="246" y="29"/>
                  </a:lnTo>
                  <a:lnTo>
                    <a:pt x="248" y="25"/>
                  </a:lnTo>
                  <a:lnTo>
                    <a:pt x="249" y="20"/>
                  </a:lnTo>
                  <a:lnTo>
                    <a:pt x="250" y="15"/>
                  </a:lnTo>
                  <a:lnTo>
                    <a:pt x="251" y="11"/>
                  </a:lnTo>
                  <a:lnTo>
                    <a:pt x="251" y="6"/>
                  </a:lnTo>
                  <a:lnTo>
                    <a:pt x="250" y="2"/>
                  </a:lnTo>
                  <a:lnTo>
                    <a:pt x="192" y="2"/>
                  </a:lnTo>
                  <a:lnTo>
                    <a:pt x="192" y="11"/>
                  </a:lnTo>
                  <a:lnTo>
                    <a:pt x="192" y="18"/>
                  </a:lnTo>
                  <a:lnTo>
                    <a:pt x="191" y="24"/>
                  </a:lnTo>
                  <a:lnTo>
                    <a:pt x="191" y="29"/>
                  </a:lnTo>
                  <a:lnTo>
                    <a:pt x="191" y="35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6" y="47"/>
                  </a:lnTo>
                  <a:lnTo>
                    <a:pt x="183" y="50"/>
                  </a:lnTo>
                  <a:lnTo>
                    <a:pt x="180" y="52"/>
                  </a:lnTo>
                  <a:lnTo>
                    <a:pt x="176" y="53"/>
                  </a:lnTo>
                  <a:lnTo>
                    <a:pt x="171" y="54"/>
                  </a:lnTo>
                  <a:lnTo>
                    <a:pt x="167" y="54"/>
                  </a:lnTo>
                  <a:lnTo>
                    <a:pt x="162" y="54"/>
                  </a:lnTo>
                  <a:lnTo>
                    <a:pt x="158" y="53"/>
                  </a:lnTo>
                  <a:lnTo>
                    <a:pt x="154" y="53"/>
                  </a:lnTo>
                  <a:lnTo>
                    <a:pt x="149" y="53"/>
                  </a:lnTo>
                  <a:lnTo>
                    <a:pt x="143" y="52"/>
                  </a:lnTo>
                  <a:lnTo>
                    <a:pt x="137" y="52"/>
                  </a:lnTo>
                  <a:lnTo>
                    <a:pt x="132" y="53"/>
                  </a:lnTo>
                  <a:lnTo>
                    <a:pt x="127" y="53"/>
                  </a:lnTo>
                  <a:lnTo>
                    <a:pt x="122" y="55"/>
                  </a:lnTo>
                  <a:lnTo>
                    <a:pt x="118" y="57"/>
                  </a:lnTo>
                  <a:lnTo>
                    <a:pt x="113" y="60"/>
                  </a:lnTo>
                  <a:lnTo>
                    <a:pt x="111" y="63"/>
                  </a:lnTo>
                  <a:lnTo>
                    <a:pt x="108" y="67"/>
                  </a:lnTo>
                  <a:lnTo>
                    <a:pt x="107" y="71"/>
                  </a:lnTo>
                  <a:lnTo>
                    <a:pt x="106" y="76"/>
                  </a:lnTo>
                  <a:lnTo>
                    <a:pt x="107" y="80"/>
                  </a:lnTo>
                  <a:lnTo>
                    <a:pt x="107" y="85"/>
                  </a:lnTo>
                  <a:lnTo>
                    <a:pt x="107" y="90"/>
                  </a:lnTo>
                  <a:lnTo>
                    <a:pt x="106" y="94"/>
                  </a:lnTo>
                  <a:lnTo>
                    <a:pt x="105" y="98"/>
                  </a:lnTo>
                  <a:lnTo>
                    <a:pt x="103" y="102"/>
                  </a:lnTo>
                  <a:lnTo>
                    <a:pt x="101" y="105"/>
                  </a:lnTo>
                  <a:lnTo>
                    <a:pt x="97" y="107"/>
                  </a:lnTo>
                  <a:lnTo>
                    <a:pt x="92" y="109"/>
                  </a:lnTo>
                  <a:lnTo>
                    <a:pt x="87" y="111"/>
                  </a:lnTo>
                  <a:lnTo>
                    <a:pt x="83" y="112"/>
                  </a:lnTo>
                  <a:lnTo>
                    <a:pt x="78" y="113"/>
                  </a:lnTo>
                  <a:lnTo>
                    <a:pt x="71" y="114"/>
                  </a:lnTo>
                  <a:lnTo>
                    <a:pt x="67" y="115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0"/>
                  </a:lnTo>
                  <a:lnTo>
                    <a:pt x="50" y="122"/>
                  </a:lnTo>
                  <a:lnTo>
                    <a:pt x="47" y="125"/>
                  </a:lnTo>
                  <a:lnTo>
                    <a:pt x="43" y="129"/>
                  </a:lnTo>
                  <a:lnTo>
                    <a:pt x="41" y="132"/>
                  </a:lnTo>
                  <a:lnTo>
                    <a:pt x="39" y="137"/>
                  </a:lnTo>
                  <a:lnTo>
                    <a:pt x="38" y="142"/>
                  </a:lnTo>
                  <a:lnTo>
                    <a:pt x="39" y="147"/>
                  </a:lnTo>
                  <a:lnTo>
                    <a:pt x="40" y="152"/>
                  </a:lnTo>
                  <a:lnTo>
                    <a:pt x="41" y="157"/>
                  </a:lnTo>
                  <a:lnTo>
                    <a:pt x="43" y="164"/>
                  </a:lnTo>
                  <a:lnTo>
                    <a:pt x="44" y="169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4" y="184"/>
                  </a:lnTo>
                  <a:lnTo>
                    <a:pt x="42" y="188"/>
                  </a:lnTo>
                  <a:lnTo>
                    <a:pt x="41" y="193"/>
                  </a:lnTo>
                  <a:lnTo>
                    <a:pt x="39" y="197"/>
                  </a:lnTo>
                  <a:lnTo>
                    <a:pt x="37" y="202"/>
                  </a:lnTo>
                  <a:lnTo>
                    <a:pt x="34" y="207"/>
                  </a:lnTo>
                  <a:lnTo>
                    <a:pt x="30" y="212"/>
                  </a:lnTo>
                  <a:lnTo>
                    <a:pt x="26" y="215"/>
                  </a:lnTo>
                  <a:lnTo>
                    <a:pt x="23" y="218"/>
                  </a:lnTo>
                  <a:lnTo>
                    <a:pt x="20" y="220"/>
                  </a:lnTo>
                  <a:lnTo>
                    <a:pt x="16" y="222"/>
                  </a:lnTo>
                  <a:lnTo>
                    <a:pt x="11" y="223"/>
                  </a:lnTo>
                  <a:lnTo>
                    <a:pt x="5" y="224"/>
                  </a:lnTo>
                  <a:lnTo>
                    <a:pt x="0" y="224"/>
                  </a:lnTo>
                </a:path>
              </a:pathLst>
            </a:custGeom>
            <a:solidFill>
              <a:srgbClr val="00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Freeform 228"/>
            <p:cNvSpPr>
              <a:spLocks/>
            </p:cNvSpPr>
            <p:nvPr/>
          </p:nvSpPr>
          <p:spPr bwMode="auto">
            <a:xfrm>
              <a:off x="1260" y="1698"/>
              <a:ext cx="349" cy="338"/>
            </a:xfrm>
            <a:custGeom>
              <a:avLst/>
              <a:gdLst>
                <a:gd name="T0" fmla="*/ 348 w 349"/>
                <a:gd name="T1" fmla="*/ 337 h 338"/>
                <a:gd name="T2" fmla="*/ 0 w 349"/>
                <a:gd name="T3" fmla="*/ 68 h 338"/>
                <a:gd name="T4" fmla="*/ 32 w 349"/>
                <a:gd name="T5" fmla="*/ 65 h 338"/>
                <a:gd name="T6" fmla="*/ 32 w 349"/>
                <a:gd name="T7" fmla="*/ 59 h 338"/>
                <a:gd name="T8" fmla="*/ 31 w 349"/>
                <a:gd name="T9" fmla="*/ 52 h 338"/>
                <a:gd name="T10" fmla="*/ 29 w 349"/>
                <a:gd name="T11" fmla="*/ 43 h 338"/>
                <a:gd name="T12" fmla="*/ 27 w 349"/>
                <a:gd name="T13" fmla="*/ 34 h 338"/>
                <a:gd name="T14" fmla="*/ 27 w 349"/>
                <a:gd name="T15" fmla="*/ 26 h 338"/>
                <a:gd name="T16" fmla="*/ 30 w 349"/>
                <a:gd name="T17" fmla="*/ 18 h 338"/>
                <a:gd name="T18" fmla="*/ 36 w 349"/>
                <a:gd name="T19" fmla="*/ 11 h 338"/>
                <a:gd name="T20" fmla="*/ 42 w 349"/>
                <a:gd name="T21" fmla="*/ 6 h 338"/>
                <a:gd name="T22" fmla="*/ 50 w 349"/>
                <a:gd name="T23" fmla="*/ 2 h 338"/>
                <a:gd name="T24" fmla="*/ 60 w 349"/>
                <a:gd name="T25" fmla="*/ 0 h 338"/>
                <a:gd name="T26" fmla="*/ 69 w 349"/>
                <a:gd name="T27" fmla="*/ 0 h 338"/>
                <a:gd name="T28" fmla="*/ 76 w 349"/>
                <a:gd name="T29" fmla="*/ 0 h 338"/>
                <a:gd name="T30" fmla="*/ 84 w 349"/>
                <a:gd name="T31" fmla="*/ 3 h 338"/>
                <a:gd name="T32" fmla="*/ 90 w 349"/>
                <a:gd name="T33" fmla="*/ 7 h 338"/>
                <a:gd name="T34" fmla="*/ 96 w 349"/>
                <a:gd name="T35" fmla="*/ 13 h 338"/>
                <a:gd name="T36" fmla="*/ 101 w 349"/>
                <a:gd name="T37" fmla="*/ 21 h 338"/>
                <a:gd name="T38" fmla="*/ 104 w 349"/>
                <a:gd name="T39" fmla="*/ 30 h 338"/>
                <a:gd name="T40" fmla="*/ 103 w 349"/>
                <a:gd name="T41" fmla="*/ 40 h 338"/>
                <a:gd name="T42" fmla="*/ 100 w 349"/>
                <a:gd name="T43" fmla="*/ 49 h 338"/>
                <a:gd name="T44" fmla="*/ 98 w 349"/>
                <a:gd name="T45" fmla="*/ 59 h 338"/>
                <a:gd name="T46" fmla="*/ 98 w 349"/>
                <a:gd name="T47" fmla="*/ 63 h 338"/>
                <a:gd name="T48" fmla="*/ 157 w 349"/>
                <a:gd name="T49" fmla="*/ 66 h 338"/>
                <a:gd name="T50" fmla="*/ 155 w 349"/>
                <a:gd name="T51" fmla="*/ 83 h 338"/>
                <a:gd name="T52" fmla="*/ 156 w 349"/>
                <a:gd name="T53" fmla="*/ 94 h 338"/>
                <a:gd name="T54" fmla="*/ 157 w 349"/>
                <a:gd name="T55" fmla="*/ 105 h 338"/>
                <a:gd name="T56" fmla="*/ 161 w 349"/>
                <a:gd name="T57" fmla="*/ 112 h 338"/>
                <a:gd name="T58" fmla="*/ 167 w 349"/>
                <a:gd name="T59" fmla="*/ 116 h 338"/>
                <a:gd name="T60" fmla="*/ 177 w 349"/>
                <a:gd name="T61" fmla="*/ 119 h 338"/>
                <a:gd name="T62" fmla="*/ 186 w 349"/>
                <a:gd name="T63" fmla="*/ 119 h 338"/>
                <a:gd name="T64" fmla="*/ 194 w 349"/>
                <a:gd name="T65" fmla="*/ 118 h 338"/>
                <a:gd name="T66" fmla="*/ 205 w 349"/>
                <a:gd name="T67" fmla="*/ 117 h 338"/>
                <a:gd name="T68" fmla="*/ 216 w 349"/>
                <a:gd name="T69" fmla="*/ 117 h 338"/>
                <a:gd name="T70" fmla="*/ 226 w 349"/>
                <a:gd name="T71" fmla="*/ 120 h 338"/>
                <a:gd name="T72" fmla="*/ 235 w 349"/>
                <a:gd name="T73" fmla="*/ 125 h 338"/>
                <a:gd name="T74" fmla="*/ 240 w 349"/>
                <a:gd name="T75" fmla="*/ 132 h 338"/>
                <a:gd name="T76" fmla="*/ 242 w 349"/>
                <a:gd name="T77" fmla="*/ 140 h 338"/>
                <a:gd name="T78" fmla="*/ 241 w 349"/>
                <a:gd name="T79" fmla="*/ 150 h 338"/>
                <a:gd name="T80" fmla="*/ 242 w 349"/>
                <a:gd name="T81" fmla="*/ 159 h 338"/>
                <a:gd name="T82" fmla="*/ 245 w 349"/>
                <a:gd name="T83" fmla="*/ 167 h 338"/>
                <a:gd name="T84" fmla="*/ 251 w 349"/>
                <a:gd name="T85" fmla="*/ 172 h 338"/>
                <a:gd name="T86" fmla="*/ 261 w 349"/>
                <a:gd name="T87" fmla="*/ 176 h 338"/>
                <a:gd name="T88" fmla="*/ 270 w 349"/>
                <a:gd name="T89" fmla="*/ 178 h 338"/>
                <a:gd name="T90" fmla="*/ 282 w 349"/>
                <a:gd name="T91" fmla="*/ 180 h 338"/>
                <a:gd name="T92" fmla="*/ 291 w 349"/>
                <a:gd name="T93" fmla="*/ 183 h 338"/>
                <a:gd name="T94" fmla="*/ 299 w 349"/>
                <a:gd name="T95" fmla="*/ 187 h 338"/>
                <a:gd name="T96" fmla="*/ 305 w 349"/>
                <a:gd name="T97" fmla="*/ 194 h 338"/>
                <a:gd name="T98" fmla="*/ 309 w 349"/>
                <a:gd name="T99" fmla="*/ 201 h 338"/>
                <a:gd name="T100" fmla="*/ 309 w 349"/>
                <a:gd name="T101" fmla="*/ 212 h 338"/>
                <a:gd name="T102" fmla="*/ 307 w 349"/>
                <a:gd name="T103" fmla="*/ 222 h 338"/>
                <a:gd name="T104" fmla="*/ 304 w 349"/>
                <a:gd name="T105" fmla="*/ 234 h 338"/>
                <a:gd name="T106" fmla="*/ 303 w 349"/>
                <a:gd name="T107" fmla="*/ 243 h 338"/>
                <a:gd name="T108" fmla="*/ 306 w 349"/>
                <a:gd name="T109" fmla="*/ 253 h 338"/>
                <a:gd name="T110" fmla="*/ 309 w 349"/>
                <a:gd name="T111" fmla="*/ 260 h 338"/>
                <a:gd name="T112" fmla="*/ 316 w 349"/>
                <a:gd name="T113" fmla="*/ 268 h 338"/>
                <a:gd name="T114" fmla="*/ 324 w 349"/>
                <a:gd name="T115" fmla="*/ 274 h 338"/>
                <a:gd name="T116" fmla="*/ 333 w 349"/>
                <a:gd name="T117" fmla="*/ 277 h 338"/>
                <a:gd name="T118" fmla="*/ 343 w 349"/>
                <a:gd name="T119" fmla="*/ 278 h 3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9" h="338">
                  <a:moveTo>
                    <a:pt x="348" y="278"/>
                  </a:moveTo>
                  <a:lnTo>
                    <a:pt x="348" y="337"/>
                  </a:lnTo>
                  <a:lnTo>
                    <a:pt x="1" y="337"/>
                  </a:lnTo>
                  <a:lnTo>
                    <a:pt x="0" y="68"/>
                  </a:lnTo>
                  <a:lnTo>
                    <a:pt x="30" y="68"/>
                  </a:lnTo>
                  <a:lnTo>
                    <a:pt x="32" y="65"/>
                  </a:lnTo>
                  <a:lnTo>
                    <a:pt x="32" y="62"/>
                  </a:lnTo>
                  <a:lnTo>
                    <a:pt x="32" y="59"/>
                  </a:lnTo>
                  <a:lnTo>
                    <a:pt x="32" y="56"/>
                  </a:lnTo>
                  <a:lnTo>
                    <a:pt x="31" y="52"/>
                  </a:lnTo>
                  <a:lnTo>
                    <a:pt x="30" y="46"/>
                  </a:lnTo>
                  <a:lnTo>
                    <a:pt x="29" y="43"/>
                  </a:lnTo>
                  <a:lnTo>
                    <a:pt x="27" y="38"/>
                  </a:lnTo>
                  <a:lnTo>
                    <a:pt x="27" y="34"/>
                  </a:lnTo>
                  <a:lnTo>
                    <a:pt x="27" y="30"/>
                  </a:lnTo>
                  <a:lnTo>
                    <a:pt x="27" y="26"/>
                  </a:lnTo>
                  <a:lnTo>
                    <a:pt x="29" y="22"/>
                  </a:lnTo>
                  <a:lnTo>
                    <a:pt x="30" y="18"/>
                  </a:lnTo>
                  <a:lnTo>
                    <a:pt x="32" y="15"/>
                  </a:lnTo>
                  <a:lnTo>
                    <a:pt x="36" y="11"/>
                  </a:lnTo>
                  <a:lnTo>
                    <a:pt x="39" y="8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0" y="2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80" y="2"/>
                  </a:lnTo>
                  <a:lnTo>
                    <a:pt x="84" y="3"/>
                  </a:lnTo>
                  <a:lnTo>
                    <a:pt x="87" y="5"/>
                  </a:lnTo>
                  <a:lnTo>
                    <a:pt x="90" y="7"/>
                  </a:lnTo>
                  <a:lnTo>
                    <a:pt x="93" y="10"/>
                  </a:lnTo>
                  <a:lnTo>
                    <a:pt x="96" y="13"/>
                  </a:lnTo>
                  <a:lnTo>
                    <a:pt x="99" y="17"/>
                  </a:lnTo>
                  <a:lnTo>
                    <a:pt x="101" y="21"/>
                  </a:lnTo>
                  <a:lnTo>
                    <a:pt x="103" y="25"/>
                  </a:lnTo>
                  <a:lnTo>
                    <a:pt x="104" y="30"/>
                  </a:lnTo>
                  <a:lnTo>
                    <a:pt x="104" y="35"/>
                  </a:lnTo>
                  <a:lnTo>
                    <a:pt x="103" y="40"/>
                  </a:lnTo>
                  <a:lnTo>
                    <a:pt x="101" y="45"/>
                  </a:lnTo>
                  <a:lnTo>
                    <a:pt x="100" y="49"/>
                  </a:lnTo>
                  <a:lnTo>
                    <a:pt x="99" y="55"/>
                  </a:lnTo>
                  <a:lnTo>
                    <a:pt x="98" y="59"/>
                  </a:lnTo>
                  <a:lnTo>
                    <a:pt x="98" y="61"/>
                  </a:lnTo>
                  <a:lnTo>
                    <a:pt x="98" y="63"/>
                  </a:lnTo>
                  <a:lnTo>
                    <a:pt x="99" y="66"/>
                  </a:lnTo>
                  <a:lnTo>
                    <a:pt x="157" y="66"/>
                  </a:lnTo>
                  <a:lnTo>
                    <a:pt x="155" y="77"/>
                  </a:lnTo>
                  <a:lnTo>
                    <a:pt x="155" y="83"/>
                  </a:lnTo>
                  <a:lnTo>
                    <a:pt x="155" y="89"/>
                  </a:lnTo>
                  <a:lnTo>
                    <a:pt x="156" y="94"/>
                  </a:lnTo>
                  <a:lnTo>
                    <a:pt x="156" y="99"/>
                  </a:lnTo>
                  <a:lnTo>
                    <a:pt x="157" y="105"/>
                  </a:lnTo>
                  <a:lnTo>
                    <a:pt x="159" y="109"/>
                  </a:lnTo>
                  <a:lnTo>
                    <a:pt x="161" y="112"/>
                  </a:lnTo>
                  <a:lnTo>
                    <a:pt x="164" y="114"/>
                  </a:lnTo>
                  <a:lnTo>
                    <a:pt x="167" y="116"/>
                  </a:lnTo>
                  <a:lnTo>
                    <a:pt x="171" y="118"/>
                  </a:lnTo>
                  <a:lnTo>
                    <a:pt x="177" y="119"/>
                  </a:lnTo>
                  <a:lnTo>
                    <a:pt x="181" y="119"/>
                  </a:lnTo>
                  <a:lnTo>
                    <a:pt x="186" y="119"/>
                  </a:lnTo>
                  <a:lnTo>
                    <a:pt x="191" y="118"/>
                  </a:lnTo>
                  <a:lnTo>
                    <a:pt x="194" y="118"/>
                  </a:lnTo>
                  <a:lnTo>
                    <a:pt x="200" y="117"/>
                  </a:lnTo>
                  <a:lnTo>
                    <a:pt x="205" y="117"/>
                  </a:lnTo>
                  <a:lnTo>
                    <a:pt x="211" y="117"/>
                  </a:lnTo>
                  <a:lnTo>
                    <a:pt x="216" y="117"/>
                  </a:lnTo>
                  <a:lnTo>
                    <a:pt x="221" y="118"/>
                  </a:lnTo>
                  <a:lnTo>
                    <a:pt x="226" y="120"/>
                  </a:lnTo>
                  <a:lnTo>
                    <a:pt x="231" y="122"/>
                  </a:lnTo>
                  <a:lnTo>
                    <a:pt x="235" y="125"/>
                  </a:lnTo>
                  <a:lnTo>
                    <a:pt x="237" y="128"/>
                  </a:lnTo>
                  <a:lnTo>
                    <a:pt x="240" y="132"/>
                  </a:lnTo>
                  <a:lnTo>
                    <a:pt x="241" y="136"/>
                  </a:lnTo>
                  <a:lnTo>
                    <a:pt x="242" y="140"/>
                  </a:lnTo>
                  <a:lnTo>
                    <a:pt x="241" y="145"/>
                  </a:lnTo>
                  <a:lnTo>
                    <a:pt x="241" y="150"/>
                  </a:lnTo>
                  <a:lnTo>
                    <a:pt x="241" y="155"/>
                  </a:lnTo>
                  <a:lnTo>
                    <a:pt x="242" y="159"/>
                  </a:lnTo>
                  <a:lnTo>
                    <a:pt x="243" y="163"/>
                  </a:lnTo>
                  <a:lnTo>
                    <a:pt x="245" y="167"/>
                  </a:lnTo>
                  <a:lnTo>
                    <a:pt x="248" y="170"/>
                  </a:lnTo>
                  <a:lnTo>
                    <a:pt x="251" y="172"/>
                  </a:lnTo>
                  <a:lnTo>
                    <a:pt x="256" y="174"/>
                  </a:lnTo>
                  <a:lnTo>
                    <a:pt x="261" y="176"/>
                  </a:lnTo>
                  <a:lnTo>
                    <a:pt x="265" y="177"/>
                  </a:lnTo>
                  <a:lnTo>
                    <a:pt x="270" y="178"/>
                  </a:lnTo>
                  <a:lnTo>
                    <a:pt x="276" y="179"/>
                  </a:lnTo>
                  <a:lnTo>
                    <a:pt x="282" y="180"/>
                  </a:lnTo>
                  <a:lnTo>
                    <a:pt x="287" y="182"/>
                  </a:lnTo>
                  <a:lnTo>
                    <a:pt x="291" y="183"/>
                  </a:lnTo>
                  <a:lnTo>
                    <a:pt x="295" y="185"/>
                  </a:lnTo>
                  <a:lnTo>
                    <a:pt x="299" y="187"/>
                  </a:lnTo>
                  <a:lnTo>
                    <a:pt x="301" y="190"/>
                  </a:lnTo>
                  <a:lnTo>
                    <a:pt x="305" y="194"/>
                  </a:lnTo>
                  <a:lnTo>
                    <a:pt x="307" y="197"/>
                  </a:lnTo>
                  <a:lnTo>
                    <a:pt x="309" y="201"/>
                  </a:lnTo>
                  <a:lnTo>
                    <a:pt x="310" y="207"/>
                  </a:lnTo>
                  <a:lnTo>
                    <a:pt x="309" y="212"/>
                  </a:lnTo>
                  <a:lnTo>
                    <a:pt x="308" y="216"/>
                  </a:lnTo>
                  <a:lnTo>
                    <a:pt x="307" y="222"/>
                  </a:lnTo>
                  <a:lnTo>
                    <a:pt x="306" y="228"/>
                  </a:lnTo>
                  <a:lnTo>
                    <a:pt x="304" y="234"/>
                  </a:lnTo>
                  <a:lnTo>
                    <a:pt x="303" y="239"/>
                  </a:lnTo>
                  <a:lnTo>
                    <a:pt x="303" y="243"/>
                  </a:lnTo>
                  <a:lnTo>
                    <a:pt x="304" y="248"/>
                  </a:lnTo>
                  <a:lnTo>
                    <a:pt x="306" y="253"/>
                  </a:lnTo>
                  <a:lnTo>
                    <a:pt x="307" y="257"/>
                  </a:lnTo>
                  <a:lnTo>
                    <a:pt x="309" y="260"/>
                  </a:lnTo>
                  <a:lnTo>
                    <a:pt x="312" y="264"/>
                  </a:lnTo>
                  <a:lnTo>
                    <a:pt x="316" y="268"/>
                  </a:lnTo>
                  <a:lnTo>
                    <a:pt x="320" y="272"/>
                  </a:lnTo>
                  <a:lnTo>
                    <a:pt x="324" y="274"/>
                  </a:lnTo>
                  <a:lnTo>
                    <a:pt x="328" y="276"/>
                  </a:lnTo>
                  <a:lnTo>
                    <a:pt x="333" y="277"/>
                  </a:lnTo>
                  <a:lnTo>
                    <a:pt x="337" y="278"/>
                  </a:lnTo>
                  <a:lnTo>
                    <a:pt x="343" y="278"/>
                  </a:lnTo>
                  <a:lnTo>
                    <a:pt x="348" y="278"/>
                  </a:lnTo>
                </a:path>
              </a:pathLst>
            </a:custGeom>
            <a:solidFill>
              <a:srgbClr val="00FF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60" name="Group 229"/>
          <p:cNvGrpSpPr>
            <a:grpSpLocks/>
          </p:cNvGrpSpPr>
          <p:nvPr/>
        </p:nvGrpSpPr>
        <p:grpSpPr bwMode="auto">
          <a:xfrm>
            <a:off x="5976938" y="2379663"/>
            <a:ext cx="827087" cy="658812"/>
            <a:chOff x="3878" y="1533"/>
            <a:chExt cx="521" cy="415"/>
          </a:xfrm>
        </p:grpSpPr>
        <p:sp>
          <p:nvSpPr>
            <p:cNvPr id="23563" name="Freeform 230"/>
            <p:cNvSpPr>
              <a:spLocks/>
            </p:cNvSpPr>
            <p:nvPr/>
          </p:nvSpPr>
          <p:spPr bwMode="auto">
            <a:xfrm>
              <a:off x="4140" y="1533"/>
              <a:ext cx="259" cy="254"/>
            </a:xfrm>
            <a:custGeom>
              <a:avLst/>
              <a:gdLst>
                <a:gd name="T0" fmla="*/ 0 w 259"/>
                <a:gd name="T1" fmla="*/ 0 h 254"/>
                <a:gd name="T2" fmla="*/ 258 w 259"/>
                <a:gd name="T3" fmla="*/ 202 h 254"/>
                <a:gd name="T4" fmla="*/ 235 w 259"/>
                <a:gd name="T5" fmla="*/ 204 h 254"/>
                <a:gd name="T6" fmla="*/ 234 w 259"/>
                <a:gd name="T7" fmla="*/ 208 h 254"/>
                <a:gd name="T8" fmla="*/ 236 w 259"/>
                <a:gd name="T9" fmla="*/ 214 h 254"/>
                <a:gd name="T10" fmla="*/ 237 w 259"/>
                <a:gd name="T11" fmla="*/ 221 h 254"/>
                <a:gd name="T12" fmla="*/ 239 w 259"/>
                <a:gd name="T13" fmla="*/ 227 h 254"/>
                <a:gd name="T14" fmla="*/ 238 w 259"/>
                <a:gd name="T15" fmla="*/ 233 h 254"/>
                <a:gd name="T16" fmla="*/ 236 w 259"/>
                <a:gd name="T17" fmla="*/ 239 h 254"/>
                <a:gd name="T18" fmla="*/ 232 w 259"/>
                <a:gd name="T19" fmla="*/ 244 h 254"/>
                <a:gd name="T20" fmla="*/ 227 w 259"/>
                <a:gd name="T21" fmla="*/ 249 h 254"/>
                <a:gd name="T22" fmla="*/ 221 w 259"/>
                <a:gd name="T23" fmla="*/ 251 h 254"/>
                <a:gd name="T24" fmla="*/ 214 w 259"/>
                <a:gd name="T25" fmla="*/ 252 h 254"/>
                <a:gd name="T26" fmla="*/ 207 w 259"/>
                <a:gd name="T27" fmla="*/ 253 h 254"/>
                <a:gd name="T28" fmla="*/ 201 w 259"/>
                <a:gd name="T29" fmla="*/ 252 h 254"/>
                <a:gd name="T30" fmla="*/ 196 w 259"/>
                <a:gd name="T31" fmla="*/ 250 h 254"/>
                <a:gd name="T32" fmla="*/ 191 w 259"/>
                <a:gd name="T33" fmla="*/ 247 h 254"/>
                <a:gd name="T34" fmla="*/ 186 w 259"/>
                <a:gd name="T35" fmla="*/ 243 h 254"/>
                <a:gd name="T36" fmla="*/ 183 w 259"/>
                <a:gd name="T37" fmla="*/ 237 h 254"/>
                <a:gd name="T38" fmla="*/ 181 w 259"/>
                <a:gd name="T39" fmla="*/ 230 h 254"/>
                <a:gd name="T40" fmla="*/ 182 w 259"/>
                <a:gd name="T41" fmla="*/ 223 h 254"/>
                <a:gd name="T42" fmla="*/ 183 w 259"/>
                <a:gd name="T43" fmla="*/ 216 h 254"/>
                <a:gd name="T44" fmla="*/ 186 w 259"/>
                <a:gd name="T45" fmla="*/ 208 h 254"/>
                <a:gd name="T46" fmla="*/ 185 w 259"/>
                <a:gd name="T47" fmla="*/ 205 h 254"/>
                <a:gd name="T48" fmla="*/ 142 w 259"/>
                <a:gd name="T49" fmla="*/ 204 h 254"/>
                <a:gd name="T50" fmla="*/ 142 w 259"/>
                <a:gd name="T51" fmla="*/ 192 h 254"/>
                <a:gd name="T52" fmla="*/ 141 w 259"/>
                <a:gd name="T53" fmla="*/ 183 h 254"/>
                <a:gd name="T54" fmla="*/ 139 w 259"/>
                <a:gd name="T55" fmla="*/ 179 h 254"/>
                <a:gd name="T56" fmla="*/ 136 w 259"/>
                <a:gd name="T57" fmla="*/ 175 h 254"/>
                <a:gd name="T58" fmla="*/ 130 w 259"/>
                <a:gd name="T59" fmla="*/ 172 h 254"/>
                <a:gd name="T60" fmla="*/ 125 w 259"/>
                <a:gd name="T61" fmla="*/ 171 h 254"/>
                <a:gd name="T62" fmla="*/ 116 w 259"/>
                <a:gd name="T63" fmla="*/ 172 h 254"/>
                <a:gd name="T64" fmla="*/ 107 w 259"/>
                <a:gd name="T65" fmla="*/ 173 h 254"/>
                <a:gd name="T66" fmla="*/ 99 w 259"/>
                <a:gd name="T67" fmla="*/ 173 h 254"/>
                <a:gd name="T68" fmla="*/ 90 w 259"/>
                <a:gd name="T69" fmla="*/ 171 h 254"/>
                <a:gd name="T70" fmla="*/ 84 w 259"/>
                <a:gd name="T71" fmla="*/ 168 h 254"/>
                <a:gd name="T72" fmla="*/ 81 w 259"/>
                <a:gd name="T73" fmla="*/ 162 h 254"/>
                <a:gd name="T74" fmla="*/ 78 w 259"/>
                <a:gd name="T75" fmla="*/ 155 h 254"/>
                <a:gd name="T76" fmla="*/ 79 w 259"/>
                <a:gd name="T77" fmla="*/ 147 h 254"/>
                <a:gd name="T78" fmla="*/ 78 w 259"/>
                <a:gd name="T79" fmla="*/ 140 h 254"/>
                <a:gd name="T80" fmla="*/ 76 w 259"/>
                <a:gd name="T81" fmla="*/ 135 h 254"/>
                <a:gd name="T82" fmla="*/ 73 w 259"/>
                <a:gd name="T83" fmla="*/ 132 h 254"/>
                <a:gd name="T84" fmla="*/ 67 w 259"/>
                <a:gd name="T85" fmla="*/ 129 h 254"/>
                <a:gd name="T86" fmla="*/ 59 w 259"/>
                <a:gd name="T87" fmla="*/ 127 h 254"/>
                <a:gd name="T88" fmla="*/ 49 w 259"/>
                <a:gd name="T89" fmla="*/ 126 h 254"/>
                <a:gd name="T90" fmla="*/ 43 w 259"/>
                <a:gd name="T91" fmla="*/ 124 h 254"/>
                <a:gd name="T92" fmla="*/ 37 w 259"/>
                <a:gd name="T93" fmla="*/ 121 h 254"/>
                <a:gd name="T94" fmla="*/ 31 w 259"/>
                <a:gd name="T95" fmla="*/ 116 h 254"/>
                <a:gd name="T96" fmla="*/ 28 w 259"/>
                <a:gd name="T97" fmla="*/ 110 h 254"/>
                <a:gd name="T98" fmla="*/ 28 w 259"/>
                <a:gd name="T99" fmla="*/ 103 h 254"/>
                <a:gd name="T100" fmla="*/ 30 w 259"/>
                <a:gd name="T101" fmla="*/ 96 h 254"/>
                <a:gd name="T102" fmla="*/ 31 w 259"/>
                <a:gd name="T103" fmla="*/ 88 h 254"/>
                <a:gd name="T104" fmla="*/ 33 w 259"/>
                <a:gd name="T105" fmla="*/ 80 h 254"/>
                <a:gd name="T106" fmla="*/ 31 w 259"/>
                <a:gd name="T107" fmla="*/ 73 h 254"/>
                <a:gd name="T108" fmla="*/ 28 w 259"/>
                <a:gd name="T109" fmla="*/ 66 h 254"/>
                <a:gd name="T110" fmla="*/ 25 w 259"/>
                <a:gd name="T111" fmla="*/ 61 h 254"/>
                <a:gd name="T112" fmla="*/ 21 w 259"/>
                <a:gd name="T113" fmla="*/ 58 h 254"/>
                <a:gd name="T114" fmla="*/ 16 w 259"/>
                <a:gd name="T115" fmla="*/ 55 h 254"/>
                <a:gd name="T116" fmla="*/ 10 w 259"/>
                <a:gd name="T117" fmla="*/ 53 h 254"/>
                <a:gd name="T118" fmla="*/ 3 w 259"/>
                <a:gd name="T119" fmla="*/ 53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9" h="254">
                  <a:moveTo>
                    <a:pt x="0" y="53"/>
                  </a:moveTo>
                  <a:lnTo>
                    <a:pt x="0" y="0"/>
                  </a:lnTo>
                  <a:lnTo>
                    <a:pt x="258" y="0"/>
                  </a:lnTo>
                  <a:lnTo>
                    <a:pt x="258" y="202"/>
                  </a:lnTo>
                  <a:lnTo>
                    <a:pt x="236" y="202"/>
                  </a:lnTo>
                  <a:lnTo>
                    <a:pt x="235" y="204"/>
                  </a:lnTo>
                  <a:lnTo>
                    <a:pt x="234" y="206"/>
                  </a:lnTo>
                  <a:lnTo>
                    <a:pt x="234" y="208"/>
                  </a:lnTo>
                  <a:lnTo>
                    <a:pt x="235" y="210"/>
                  </a:lnTo>
                  <a:lnTo>
                    <a:pt x="236" y="214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38" y="224"/>
                  </a:lnTo>
                  <a:lnTo>
                    <a:pt x="239" y="227"/>
                  </a:lnTo>
                  <a:lnTo>
                    <a:pt x="239" y="230"/>
                  </a:lnTo>
                  <a:lnTo>
                    <a:pt x="238" y="233"/>
                  </a:lnTo>
                  <a:lnTo>
                    <a:pt x="237" y="237"/>
                  </a:lnTo>
                  <a:lnTo>
                    <a:pt x="236" y="239"/>
                  </a:lnTo>
                  <a:lnTo>
                    <a:pt x="234" y="242"/>
                  </a:lnTo>
                  <a:lnTo>
                    <a:pt x="232" y="244"/>
                  </a:lnTo>
                  <a:lnTo>
                    <a:pt x="230" y="246"/>
                  </a:lnTo>
                  <a:lnTo>
                    <a:pt x="227" y="249"/>
                  </a:lnTo>
                  <a:lnTo>
                    <a:pt x="224" y="250"/>
                  </a:lnTo>
                  <a:lnTo>
                    <a:pt x="221" y="251"/>
                  </a:lnTo>
                  <a:lnTo>
                    <a:pt x="218" y="252"/>
                  </a:lnTo>
                  <a:lnTo>
                    <a:pt x="214" y="252"/>
                  </a:lnTo>
                  <a:lnTo>
                    <a:pt x="210" y="253"/>
                  </a:lnTo>
                  <a:lnTo>
                    <a:pt x="207" y="253"/>
                  </a:lnTo>
                  <a:lnTo>
                    <a:pt x="204" y="252"/>
                  </a:lnTo>
                  <a:lnTo>
                    <a:pt x="201" y="252"/>
                  </a:lnTo>
                  <a:lnTo>
                    <a:pt x="199" y="252"/>
                  </a:lnTo>
                  <a:lnTo>
                    <a:pt x="196" y="250"/>
                  </a:lnTo>
                  <a:lnTo>
                    <a:pt x="194" y="249"/>
                  </a:lnTo>
                  <a:lnTo>
                    <a:pt x="191" y="247"/>
                  </a:lnTo>
                  <a:lnTo>
                    <a:pt x="189" y="245"/>
                  </a:lnTo>
                  <a:lnTo>
                    <a:pt x="186" y="243"/>
                  </a:lnTo>
                  <a:lnTo>
                    <a:pt x="185" y="240"/>
                  </a:lnTo>
                  <a:lnTo>
                    <a:pt x="183" y="237"/>
                  </a:lnTo>
                  <a:lnTo>
                    <a:pt x="182" y="234"/>
                  </a:lnTo>
                  <a:lnTo>
                    <a:pt x="181" y="230"/>
                  </a:lnTo>
                  <a:lnTo>
                    <a:pt x="181" y="226"/>
                  </a:lnTo>
                  <a:lnTo>
                    <a:pt x="182" y="223"/>
                  </a:lnTo>
                  <a:lnTo>
                    <a:pt x="183" y="219"/>
                  </a:lnTo>
                  <a:lnTo>
                    <a:pt x="183" y="216"/>
                  </a:lnTo>
                  <a:lnTo>
                    <a:pt x="185" y="212"/>
                  </a:lnTo>
                  <a:lnTo>
                    <a:pt x="186" y="208"/>
                  </a:lnTo>
                  <a:lnTo>
                    <a:pt x="186" y="207"/>
                  </a:lnTo>
                  <a:lnTo>
                    <a:pt x="185" y="205"/>
                  </a:lnTo>
                  <a:lnTo>
                    <a:pt x="184" y="204"/>
                  </a:lnTo>
                  <a:lnTo>
                    <a:pt x="142" y="204"/>
                  </a:lnTo>
                  <a:lnTo>
                    <a:pt x="142" y="195"/>
                  </a:lnTo>
                  <a:lnTo>
                    <a:pt x="142" y="192"/>
                  </a:lnTo>
                  <a:lnTo>
                    <a:pt x="142" y="187"/>
                  </a:lnTo>
                  <a:lnTo>
                    <a:pt x="141" y="183"/>
                  </a:lnTo>
                  <a:lnTo>
                    <a:pt x="140" y="181"/>
                  </a:lnTo>
                  <a:lnTo>
                    <a:pt x="139" y="179"/>
                  </a:lnTo>
                  <a:lnTo>
                    <a:pt x="138" y="177"/>
                  </a:lnTo>
                  <a:lnTo>
                    <a:pt x="136" y="175"/>
                  </a:lnTo>
                  <a:lnTo>
                    <a:pt x="133" y="174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5" y="171"/>
                  </a:lnTo>
                  <a:lnTo>
                    <a:pt x="120" y="171"/>
                  </a:lnTo>
                  <a:lnTo>
                    <a:pt x="116" y="172"/>
                  </a:lnTo>
                  <a:lnTo>
                    <a:pt x="111" y="172"/>
                  </a:lnTo>
                  <a:lnTo>
                    <a:pt x="107" y="173"/>
                  </a:lnTo>
                  <a:lnTo>
                    <a:pt x="103" y="173"/>
                  </a:lnTo>
                  <a:lnTo>
                    <a:pt x="99" y="173"/>
                  </a:lnTo>
                  <a:lnTo>
                    <a:pt x="95" y="172"/>
                  </a:lnTo>
                  <a:lnTo>
                    <a:pt x="90" y="171"/>
                  </a:lnTo>
                  <a:lnTo>
                    <a:pt x="87" y="170"/>
                  </a:lnTo>
                  <a:lnTo>
                    <a:pt x="84" y="168"/>
                  </a:lnTo>
                  <a:lnTo>
                    <a:pt x="82" y="165"/>
                  </a:lnTo>
                  <a:lnTo>
                    <a:pt x="81" y="162"/>
                  </a:lnTo>
                  <a:lnTo>
                    <a:pt x="79" y="159"/>
                  </a:lnTo>
                  <a:lnTo>
                    <a:pt x="78" y="155"/>
                  </a:lnTo>
                  <a:lnTo>
                    <a:pt x="78" y="150"/>
                  </a:lnTo>
                  <a:lnTo>
                    <a:pt x="79" y="147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4"/>
                  </a:lnTo>
                  <a:lnTo>
                    <a:pt x="73" y="132"/>
                  </a:lnTo>
                  <a:lnTo>
                    <a:pt x="70" y="132"/>
                  </a:lnTo>
                  <a:lnTo>
                    <a:pt x="67" y="129"/>
                  </a:lnTo>
                  <a:lnTo>
                    <a:pt x="63" y="129"/>
                  </a:lnTo>
                  <a:lnTo>
                    <a:pt x="59" y="127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46" y="125"/>
                  </a:lnTo>
                  <a:lnTo>
                    <a:pt x="43" y="124"/>
                  </a:lnTo>
                  <a:lnTo>
                    <a:pt x="39" y="123"/>
                  </a:lnTo>
                  <a:lnTo>
                    <a:pt x="37" y="121"/>
                  </a:lnTo>
                  <a:lnTo>
                    <a:pt x="34" y="118"/>
                  </a:lnTo>
                  <a:lnTo>
                    <a:pt x="31" y="116"/>
                  </a:lnTo>
                  <a:lnTo>
                    <a:pt x="30" y="113"/>
                  </a:lnTo>
                  <a:lnTo>
                    <a:pt x="28" y="110"/>
                  </a:lnTo>
                  <a:lnTo>
                    <a:pt x="28" y="106"/>
                  </a:lnTo>
                  <a:lnTo>
                    <a:pt x="28" y="103"/>
                  </a:lnTo>
                  <a:lnTo>
                    <a:pt x="28" y="100"/>
                  </a:lnTo>
                  <a:lnTo>
                    <a:pt x="30" y="96"/>
                  </a:lnTo>
                  <a:lnTo>
                    <a:pt x="31" y="91"/>
                  </a:lnTo>
                  <a:lnTo>
                    <a:pt x="31" y="88"/>
                  </a:lnTo>
                  <a:lnTo>
                    <a:pt x="32" y="84"/>
                  </a:lnTo>
                  <a:lnTo>
                    <a:pt x="33" y="80"/>
                  </a:lnTo>
                  <a:lnTo>
                    <a:pt x="32" y="76"/>
                  </a:lnTo>
                  <a:lnTo>
                    <a:pt x="31" y="73"/>
                  </a:lnTo>
                  <a:lnTo>
                    <a:pt x="30" y="69"/>
                  </a:lnTo>
                  <a:lnTo>
                    <a:pt x="28" y="66"/>
                  </a:lnTo>
                  <a:lnTo>
                    <a:pt x="26" y="63"/>
                  </a:lnTo>
                  <a:lnTo>
                    <a:pt x="25" y="61"/>
                  </a:lnTo>
                  <a:lnTo>
                    <a:pt x="23" y="59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0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0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Freeform 231"/>
            <p:cNvSpPr>
              <a:spLocks/>
            </p:cNvSpPr>
            <p:nvPr/>
          </p:nvSpPr>
          <p:spPr bwMode="auto">
            <a:xfrm>
              <a:off x="4137" y="1735"/>
              <a:ext cx="262" cy="213"/>
            </a:xfrm>
            <a:custGeom>
              <a:avLst/>
              <a:gdLst>
                <a:gd name="T0" fmla="*/ 0 w 262"/>
                <a:gd name="T1" fmla="*/ 212 h 213"/>
                <a:gd name="T2" fmla="*/ 261 w 262"/>
                <a:gd name="T3" fmla="*/ 0 h 213"/>
                <a:gd name="T4" fmla="*/ 237 w 262"/>
                <a:gd name="T5" fmla="*/ 4 h 213"/>
                <a:gd name="T6" fmla="*/ 238 w 262"/>
                <a:gd name="T7" fmla="*/ 11 h 213"/>
                <a:gd name="T8" fmla="*/ 240 w 262"/>
                <a:gd name="T9" fmla="*/ 21 h 213"/>
                <a:gd name="T10" fmla="*/ 241 w 262"/>
                <a:gd name="T11" fmla="*/ 28 h 213"/>
                <a:gd name="T12" fmla="*/ 239 w 262"/>
                <a:gd name="T13" fmla="*/ 36 h 213"/>
                <a:gd name="T14" fmla="*/ 234 w 262"/>
                <a:gd name="T15" fmla="*/ 43 h 213"/>
                <a:gd name="T16" fmla="*/ 227 w 262"/>
                <a:gd name="T17" fmla="*/ 48 h 213"/>
                <a:gd name="T18" fmla="*/ 219 w 262"/>
                <a:gd name="T19" fmla="*/ 51 h 213"/>
                <a:gd name="T20" fmla="*/ 207 w 262"/>
                <a:gd name="T21" fmla="*/ 50 h 213"/>
                <a:gd name="T22" fmla="*/ 200 w 262"/>
                <a:gd name="T23" fmla="*/ 49 h 213"/>
                <a:gd name="T24" fmla="*/ 192 w 262"/>
                <a:gd name="T25" fmla="*/ 43 h 213"/>
                <a:gd name="T26" fmla="*/ 187 w 262"/>
                <a:gd name="T27" fmla="*/ 37 h 213"/>
                <a:gd name="T28" fmla="*/ 185 w 262"/>
                <a:gd name="T29" fmla="*/ 30 h 213"/>
                <a:gd name="T30" fmla="*/ 185 w 262"/>
                <a:gd name="T31" fmla="*/ 22 h 213"/>
                <a:gd name="T32" fmla="*/ 187 w 262"/>
                <a:gd name="T33" fmla="*/ 15 h 213"/>
                <a:gd name="T34" fmla="*/ 188 w 262"/>
                <a:gd name="T35" fmla="*/ 8 h 213"/>
                <a:gd name="T36" fmla="*/ 188 w 262"/>
                <a:gd name="T37" fmla="*/ 1 h 213"/>
                <a:gd name="T38" fmla="*/ 144 w 262"/>
                <a:gd name="T39" fmla="*/ 8 h 213"/>
                <a:gd name="T40" fmla="*/ 143 w 262"/>
                <a:gd name="T41" fmla="*/ 18 h 213"/>
                <a:gd name="T42" fmla="*/ 143 w 262"/>
                <a:gd name="T43" fmla="*/ 26 h 213"/>
                <a:gd name="T44" fmla="*/ 141 w 262"/>
                <a:gd name="T45" fmla="*/ 33 h 213"/>
                <a:gd name="T46" fmla="*/ 137 w 262"/>
                <a:gd name="T47" fmla="*/ 37 h 213"/>
                <a:gd name="T48" fmla="*/ 132 w 262"/>
                <a:gd name="T49" fmla="*/ 40 h 213"/>
                <a:gd name="T50" fmla="*/ 125 w 262"/>
                <a:gd name="T51" fmla="*/ 40 h 213"/>
                <a:gd name="T52" fmla="*/ 119 w 262"/>
                <a:gd name="T53" fmla="*/ 40 h 213"/>
                <a:gd name="T54" fmla="*/ 112 w 262"/>
                <a:gd name="T55" fmla="*/ 40 h 213"/>
                <a:gd name="T56" fmla="*/ 103 w 262"/>
                <a:gd name="T57" fmla="*/ 39 h 213"/>
                <a:gd name="T58" fmla="*/ 95 w 262"/>
                <a:gd name="T59" fmla="*/ 40 h 213"/>
                <a:gd name="T60" fmla="*/ 89 w 262"/>
                <a:gd name="T61" fmla="*/ 43 h 213"/>
                <a:gd name="T62" fmla="*/ 83 w 262"/>
                <a:gd name="T63" fmla="*/ 47 h 213"/>
                <a:gd name="T64" fmla="*/ 80 w 262"/>
                <a:gd name="T65" fmla="*/ 53 h 213"/>
                <a:gd name="T66" fmla="*/ 80 w 262"/>
                <a:gd name="T67" fmla="*/ 60 h 213"/>
                <a:gd name="T68" fmla="*/ 80 w 262"/>
                <a:gd name="T69" fmla="*/ 67 h 213"/>
                <a:gd name="T70" fmla="*/ 79 w 262"/>
                <a:gd name="T71" fmla="*/ 73 h 213"/>
                <a:gd name="T72" fmla="*/ 76 w 262"/>
                <a:gd name="T73" fmla="*/ 79 h 213"/>
                <a:gd name="T74" fmla="*/ 69 w 262"/>
                <a:gd name="T75" fmla="*/ 82 h 213"/>
                <a:gd name="T76" fmla="*/ 62 w 262"/>
                <a:gd name="T77" fmla="*/ 84 h 213"/>
                <a:gd name="T78" fmla="*/ 53 w 262"/>
                <a:gd name="T79" fmla="*/ 85 h 213"/>
                <a:gd name="T80" fmla="*/ 47 w 262"/>
                <a:gd name="T81" fmla="*/ 88 h 213"/>
                <a:gd name="T82" fmla="*/ 40 w 262"/>
                <a:gd name="T83" fmla="*/ 90 h 213"/>
                <a:gd name="T84" fmla="*/ 35 w 262"/>
                <a:gd name="T85" fmla="*/ 94 h 213"/>
                <a:gd name="T86" fmla="*/ 31 w 262"/>
                <a:gd name="T87" fmla="*/ 99 h 213"/>
                <a:gd name="T88" fmla="*/ 29 w 262"/>
                <a:gd name="T89" fmla="*/ 106 h 213"/>
                <a:gd name="T90" fmla="*/ 30 w 262"/>
                <a:gd name="T91" fmla="*/ 114 h 213"/>
                <a:gd name="T92" fmla="*/ 32 w 262"/>
                <a:gd name="T93" fmla="*/ 123 h 213"/>
                <a:gd name="T94" fmla="*/ 33 w 262"/>
                <a:gd name="T95" fmla="*/ 130 h 213"/>
                <a:gd name="T96" fmla="*/ 33 w 262"/>
                <a:gd name="T97" fmla="*/ 138 h 213"/>
                <a:gd name="T98" fmla="*/ 31 w 262"/>
                <a:gd name="T99" fmla="*/ 145 h 213"/>
                <a:gd name="T100" fmla="*/ 28 w 262"/>
                <a:gd name="T101" fmla="*/ 151 h 213"/>
                <a:gd name="T102" fmla="*/ 23 w 262"/>
                <a:gd name="T103" fmla="*/ 159 h 213"/>
                <a:gd name="T104" fmla="*/ 17 w 262"/>
                <a:gd name="T105" fmla="*/ 163 h 213"/>
                <a:gd name="T106" fmla="*/ 12 w 262"/>
                <a:gd name="T107" fmla="*/ 166 h 213"/>
                <a:gd name="T108" fmla="*/ 4 w 262"/>
                <a:gd name="T109" fmla="*/ 168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2" h="213">
                  <a:moveTo>
                    <a:pt x="0" y="168"/>
                  </a:moveTo>
                  <a:lnTo>
                    <a:pt x="0" y="212"/>
                  </a:lnTo>
                  <a:lnTo>
                    <a:pt x="261" y="212"/>
                  </a:lnTo>
                  <a:lnTo>
                    <a:pt x="261" y="0"/>
                  </a:lnTo>
                  <a:lnTo>
                    <a:pt x="238" y="0"/>
                  </a:lnTo>
                  <a:lnTo>
                    <a:pt x="237" y="4"/>
                  </a:lnTo>
                  <a:lnTo>
                    <a:pt x="237" y="7"/>
                  </a:lnTo>
                  <a:lnTo>
                    <a:pt x="238" y="11"/>
                  </a:lnTo>
                  <a:lnTo>
                    <a:pt x="239" y="16"/>
                  </a:lnTo>
                  <a:lnTo>
                    <a:pt x="240" y="21"/>
                  </a:lnTo>
                  <a:lnTo>
                    <a:pt x="241" y="25"/>
                  </a:lnTo>
                  <a:lnTo>
                    <a:pt x="241" y="28"/>
                  </a:lnTo>
                  <a:lnTo>
                    <a:pt x="240" y="32"/>
                  </a:lnTo>
                  <a:lnTo>
                    <a:pt x="239" y="36"/>
                  </a:lnTo>
                  <a:lnTo>
                    <a:pt x="237" y="40"/>
                  </a:lnTo>
                  <a:lnTo>
                    <a:pt x="234" y="43"/>
                  </a:lnTo>
                  <a:lnTo>
                    <a:pt x="231" y="46"/>
                  </a:lnTo>
                  <a:lnTo>
                    <a:pt x="227" y="48"/>
                  </a:lnTo>
                  <a:lnTo>
                    <a:pt x="223" y="49"/>
                  </a:lnTo>
                  <a:lnTo>
                    <a:pt x="219" y="51"/>
                  </a:lnTo>
                  <a:lnTo>
                    <a:pt x="213" y="51"/>
                  </a:lnTo>
                  <a:lnTo>
                    <a:pt x="207" y="50"/>
                  </a:lnTo>
                  <a:lnTo>
                    <a:pt x="203" y="49"/>
                  </a:lnTo>
                  <a:lnTo>
                    <a:pt x="200" y="49"/>
                  </a:lnTo>
                  <a:lnTo>
                    <a:pt x="196" y="46"/>
                  </a:lnTo>
                  <a:lnTo>
                    <a:pt x="192" y="43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6" y="19"/>
                  </a:lnTo>
                  <a:lnTo>
                    <a:pt x="187" y="15"/>
                  </a:lnTo>
                  <a:lnTo>
                    <a:pt x="188" y="11"/>
                  </a:lnTo>
                  <a:lnTo>
                    <a:pt x="188" y="8"/>
                  </a:lnTo>
                  <a:lnTo>
                    <a:pt x="188" y="4"/>
                  </a:lnTo>
                  <a:lnTo>
                    <a:pt x="188" y="1"/>
                  </a:lnTo>
                  <a:lnTo>
                    <a:pt x="144" y="1"/>
                  </a:lnTo>
                  <a:lnTo>
                    <a:pt x="144" y="8"/>
                  </a:lnTo>
                  <a:lnTo>
                    <a:pt x="144" y="13"/>
                  </a:lnTo>
                  <a:lnTo>
                    <a:pt x="143" y="18"/>
                  </a:lnTo>
                  <a:lnTo>
                    <a:pt x="143" y="22"/>
                  </a:lnTo>
                  <a:lnTo>
                    <a:pt x="143" y="26"/>
                  </a:lnTo>
                  <a:lnTo>
                    <a:pt x="143" y="30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7" y="37"/>
                  </a:lnTo>
                  <a:lnTo>
                    <a:pt x="135" y="39"/>
                  </a:lnTo>
                  <a:lnTo>
                    <a:pt x="132" y="40"/>
                  </a:lnTo>
                  <a:lnTo>
                    <a:pt x="128" y="40"/>
                  </a:lnTo>
                  <a:lnTo>
                    <a:pt x="125" y="40"/>
                  </a:lnTo>
                  <a:lnTo>
                    <a:pt x="122" y="40"/>
                  </a:lnTo>
                  <a:lnTo>
                    <a:pt x="119" y="40"/>
                  </a:lnTo>
                  <a:lnTo>
                    <a:pt x="116" y="40"/>
                  </a:lnTo>
                  <a:lnTo>
                    <a:pt x="112" y="40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99" y="40"/>
                  </a:lnTo>
                  <a:lnTo>
                    <a:pt x="95" y="40"/>
                  </a:lnTo>
                  <a:lnTo>
                    <a:pt x="92" y="41"/>
                  </a:lnTo>
                  <a:lnTo>
                    <a:pt x="89" y="43"/>
                  </a:lnTo>
                  <a:lnTo>
                    <a:pt x="85" y="45"/>
                  </a:lnTo>
                  <a:lnTo>
                    <a:pt x="83" y="47"/>
                  </a:lnTo>
                  <a:lnTo>
                    <a:pt x="81" y="50"/>
                  </a:lnTo>
                  <a:lnTo>
                    <a:pt x="80" y="53"/>
                  </a:lnTo>
                  <a:lnTo>
                    <a:pt x="80" y="57"/>
                  </a:lnTo>
                  <a:lnTo>
                    <a:pt x="80" y="60"/>
                  </a:lnTo>
                  <a:lnTo>
                    <a:pt x="80" y="64"/>
                  </a:lnTo>
                  <a:lnTo>
                    <a:pt x="80" y="67"/>
                  </a:lnTo>
                  <a:lnTo>
                    <a:pt x="80" y="70"/>
                  </a:lnTo>
                  <a:lnTo>
                    <a:pt x="79" y="73"/>
                  </a:lnTo>
                  <a:lnTo>
                    <a:pt x="77" y="76"/>
                  </a:lnTo>
                  <a:lnTo>
                    <a:pt x="76" y="79"/>
                  </a:lnTo>
                  <a:lnTo>
                    <a:pt x="73" y="80"/>
                  </a:lnTo>
                  <a:lnTo>
                    <a:pt x="69" y="82"/>
                  </a:lnTo>
                  <a:lnTo>
                    <a:pt x="65" y="83"/>
                  </a:lnTo>
                  <a:lnTo>
                    <a:pt x="62" y="84"/>
                  </a:lnTo>
                  <a:lnTo>
                    <a:pt x="59" y="85"/>
                  </a:lnTo>
                  <a:lnTo>
                    <a:pt x="53" y="85"/>
                  </a:lnTo>
                  <a:lnTo>
                    <a:pt x="50" y="86"/>
                  </a:lnTo>
                  <a:lnTo>
                    <a:pt x="47" y="88"/>
                  </a:lnTo>
                  <a:lnTo>
                    <a:pt x="43" y="88"/>
                  </a:lnTo>
                  <a:lnTo>
                    <a:pt x="40" y="90"/>
                  </a:lnTo>
                  <a:lnTo>
                    <a:pt x="38" y="91"/>
                  </a:lnTo>
                  <a:lnTo>
                    <a:pt x="35" y="94"/>
                  </a:lnTo>
                  <a:lnTo>
                    <a:pt x="32" y="97"/>
                  </a:lnTo>
                  <a:lnTo>
                    <a:pt x="31" y="99"/>
                  </a:lnTo>
                  <a:lnTo>
                    <a:pt x="29" y="103"/>
                  </a:lnTo>
                  <a:lnTo>
                    <a:pt x="29" y="106"/>
                  </a:lnTo>
                  <a:lnTo>
                    <a:pt x="29" y="110"/>
                  </a:lnTo>
                  <a:lnTo>
                    <a:pt x="30" y="114"/>
                  </a:lnTo>
                  <a:lnTo>
                    <a:pt x="31" y="118"/>
                  </a:lnTo>
                  <a:lnTo>
                    <a:pt x="32" y="123"/>
                  </a:lnTo>
                  <a:lnTo>
                    <a:pt x="33" y="127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3" y="138"/>
                  </a:lnTo>
                  <a:lnTo>
                    <a:pt x="32" y="141"/>
                  </a:lnTo>
                  <a:lnTo>
                    <a:pt x="31" y="145"/>
                  </a:lnTo>
                  <a:lnTo>
                    <a:pt x="29" y="148"/>
                  </a:lnTo>
                  <a:lnTo>
                    <a:pt x="28" y="151"/>
                  </a:lnTo>
                  <a:lnTo>
                    <a:pt x="26" y="155"/>
                  </a:lnTo>
                  <a:lnTo>
                    <a:pt x="23" y="159"/>
                  </a:lnTo>
                  <a:lnTo>
                    <a:pt x="20" y="161"/>
                  </a:lnTo>
                  <a:lnTo>
                    <a:pt x="17" y="163"/>
                  </a:lnTo>
                  <a:lnTo>
                    <a:pt x="15" y="165"/>
                  </a:lnTo>
                  <a:lnTo>
                    <a:pt x="12" y="166"/>
                  </a:lnTo>
                  <a:lnTo>
                    <a:pt x="8" y="167"/>
                  </a:lnTo>
                  <a:lnTo>
                    <a:pt x="4" y="168"/>
                  </a:lnTo>
                  <a:lnTo>
                    <a:pt x="0" y="16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Freeform 232"/>
            <p:cNvSpPr>
              <a:spLocks/>
            </p:cNvSpPr>
            <p:nvPr/>
          </p:nvSpPr>
          <p:spPr bwMode="auto">
            <a:xfrm>
              <a:off x="3878" y="1694"/>
              <a:ext cx="260" cy="253"/>
            </a:xfrm>
            <a:custGeom>
              <a:avLst/>
              <a:gdLst>
                <a:gd name="T0" fmla="*/ 259 w 260"/>
                <a:gd name="T1" fmla="*/ 252 h 253"/>
                <a:gd name="T2" fmla="*/ 0 w 260"/>
                <a:gd name="T3" fmla="*/ 51 h 253"/>
                <a:gd name="T4" fmla="*/ 24 w 260"/>
                <a:gd name="T5" fmla="*/ 49 h 253"/>
                <a:gd name="T6" fmla="*/ 24 w 260"/>
                <a:gd name="T7" fmla="*/ 44 h 253"/>
                <a:gd name="T8" fmla="*/ 23 w 260"/>
                <a:gd name="T9" fmla="*/ 39 h 253"/>
                <a:gd name="T10" fmla="*/ 22 w 260"/>
                <a:gd name="T11" fmla="*/ 32 h 253"/>
                <a:gd name="T12" fmla="*/ 20 w 260"/>
                <a:gd name="T13" fmla="*/ 25 h 253"/>
                <a:gd name="T14" fmla="*/ 20 w 260"/>
                <a:gd name="T15" fmla="*/ 19 h 253"/>
                <a:gd name="T16" fmla="*/ 22 w 260"/>
                <a:gd name="T17" fmla="*/ 13 h 253"/>
                <a:gd name="T18" fmla="*/ 27 w 260"/>
                <a:gd name="T19" fmla="*/ 8 h 253"/>
                <a:gd name="T20" fmla="*/ 31 w 260"/>
                <a:gd name="T21" fmla="*/ 4 h 253"/>
                <a:gd name="T22" fmla="*/ 37 w 260"/>
                <a:gd name="T23" fmla="*/ 1 h 253"/>
                <a:gd name="T24" fmla="*/ 45 w 260"/>
                <a:gd name="T25" fmla="*/ 0 h 253"/>
                <a:gd name="T26" fmla="*/ 52 w 260"/>
                <a:gd name="T27" fmla="*/ 0 h 253"/>
                <a:gd name="T28" fmla="*/ 57 w 260"/>
                <a:gd name="T29" fmla="*/ 0 h 253"/>
                <a:gd name="T30" fmla="*/ 63 w 260"/>
                <a:gd name="T31" fmla="*/ 2 h 253"/>
                <a:gd name="T32" fmla="*/ 67 w 260"/>
                <a:gd name="T33" fmla="*/ 5 h 253"/>
                <a:gd name="T34" fmla="*/ 72 w 260"/>
                <a:gd name="T35" fmla="*/ 10 h 253"/>
                <a:gd name="T36" fmla="*/ 75 w 260"/>
                <a:gd name="T37" fmla="*/ 16 h 253"/>
                <a:gd name="T38" fmla="*/ 78 w 260"/>
                <a:gd name="T39" fmla="*/ 22 h 253"/>
                <a:gd name="T40" fmla="*/ 77 w 260"/>
                <a:gd name="T41" fmla="*/ 30 h 253"/>
                <a:gd name="T42" fmla="*/ 75 w 260"/>
                <a:gd name="T43" fmla="*/ 37 h 253"/>
                <a:gd name="T44" fmla="*/ 73 w 260"/>
                <a:gd name="T45" fmla="*/ 44 h 253"/>
                <a:gd name="T46" fmla="*/ 73 w 260"/>
                <a:gd name="T47" fmla="*/ 47 h 253"/>
                <a:gd name="T48" fmla="*/ 117 w 260"/>
                <a:gd name="T49" fmla="*/ 49 h 253"/>
                <a:gd name="T50" fmla="*/ 116 w 260"/>
                <a:gd name="T51" fmla="*/ 62 h 253"/>
                <a:gd name="T52" fmla="*/ 116 w 260"/>
                <a:gd name="T53" fmla="*/ 70 h 253"/>
                <a:gd name="T54" fmla="*/ 117 w 260"/>
                <a:gd name="T55" fmla="*/ 79 h 253"/>
                <a:gd name="T56" fmla="*/ 120 w 260"/>
                <a:gd name="T57" fmla="*/ 84 h 253"/>
                <a:gd name="T58" fmla="*/ 125 w 260"/>
                <a:gd name="T59" fmla="*/ 87 h 253"/>
                <a:gd name="T60" fmla="*/ 131 w 260"/>
                <a:gd name="T61" fmla="*/ 89 h 253"/>
                <a:gd name="T62" fmla="*/ 138 w 260"/>
                <a:gd name="T63" fmla="*/ 89 h 253"/>
                <a:gd name="T64" fmla="*/ 144 w 260"/>
                <a:gd name="T65" fmla="*/ 88 h 253"/>
                <a:gd name="T66" fmla="*/ 152 w 260"/>
                <a:gd name="T67" fmla="*/ 87 h 253"/>
                <a:gd name="T68" fmla="*/ 160 w 260"/>
                <a:gd name="T69" fmla="*/ 87 h 253"/>
                <a:gd name="T70" fmla="*/ 168 w 260"/>
                <a:gd name="T71" fmla="*/ 90 h 253"/>
                <a:gd name="T72" fmla="*/ 175 w 260"/>
                <a:gd name="T73" fmla="*/ 93 h 253"/>
                <a:gd name="T74" fmla="*/ 178 w 260"/>
                <a:gd name="T75" fmla="*/ 99 h 253"/>
                <a:gd name="T76" fmla="*/ 180 w 260"/>
                <a:gd name="T77" fmla="*/ 105 h 253"/>
                <a:gd name="T78" fmla="*/ 179 w 260"/>
                <a:gd name="T79" fmla="*/ 112 h 253"/>
                <a:gd name="T80" fmla="*/ 180 w 260"/>
                <a:gd name="T81" fmla="*/ 119 h 253"/>
                <a:gd name="T82" fmla="*/ 182 w 260"/>
                <a:gd name="T83" fmla="*/ 125 h 253"/>
                <a:gd name="T84" fmla="*/ 187 w 260"/>
                <a:gd name="T85" fmla="*/ 129 h 253"/>
                <a:gd name="T86" fmla="*/ 194 w 260"/>
                <a:gd name="T87" fmla="*/ 132 h 253"/>
                <a:gd name="T88" fmla="*/ 201 w 260"/>
                <a:gd name="T89" fmla="*/ 133 h 253"/>
                <a:gd name="T90" fmla="*/ 210 w 260"/>
                <a:gd name="T91" fmla="*/ 135 h 253"/>
                <a:gd name="T92" fmla="*/ 216 w 260"/>
                <a:gd name="T93" fmla="*/ 137 h 253"/>
                <a:gd name="T94" fmla="*/ 222 w 260"/>
                <a:gd name="T95" fmla="*/ 140 h 253"/>
                <a:gd name="T96" fmla="*/ 227 w 260"/>
                <a:gd name="T97" fmla="*/ 145 h 253"/>
                <a:gd name="T98" fmla="*/ 230 w 260"/>
                <a:gd name="T99" fmla="*/ 150 h 253"/>
                <a:gd name="T100" fmla="*/ 230 w 260"/>
                <a:gd name="T101" fmla="*/ 159 h 253"/>
                <a:gd name="T102" fmla="*/ 228 w 260"/>
                <a:gd name="T103" fmla="*/ 166 h 253"/>
                <a:gd name="T104" fmla="*/ 226 w 260"/>
                <a:gd name="T105" fmla="*/ 175 h 253"/>
                <a:gd name="T106" fmla="*/ 225 w 260"/>
                <a:gd name="T107" fmla="*/ 182 h 253"/>
                <a:gd name="T108" fmla="*/ 228 w 260"/>
                <a:gd name="T109" fmla="*/ 189 h 253"/>
                <a:gd name="T110" fmla="*/ 230 w 260"/>
                <a:gd name="T111" fmla="*/ 194 h 253"/>
                <a:gd name="T112" fmla="*/ 235 w 260"/>
                <a:gd name="T113" fmla="*/ 200 h 253"/>
                <a:gd name="T114" fmla="*/ 241 w 260"/>
                <a:gd name="T115" fmla="*/ 205 h 253"/>
                <a:gd name="T116" fmla="*/ 248 w 260"/>
                <a:gd name="T117" fmla="*/ 207 h 253"/>
                <a:gd name="T118" fmla="*/ 255 w 260"/>
                <a:gd name="T119" fmla="*/ 208 h 2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0" h="253">
                  <a:moveTo>
                    <a:pt x="259" y="208"/>
                  </a:moveTo>
                  <a:lnTo>
                    <a:pt x="259" y="252"/>
                  </a:lnTo>
                  <a:lnTo>
                    <a:pt x="1" y="252"/>
                  </a:lnTo>
                  <a:lnTo>
                    <a:pt x="0" y="51"/>
                  </a:lnTo>
                  <a:lnTo>
                    <a:pt x="22" y="51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3" y="39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19"/>
                  </a:lnTo>
                  <a:lnTo>
                    <a:pt x="22" y="16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1" y="4"/>
                  </a:lnTo>
                  <a:lnTo>
                    <a:pt x="34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7" y="5"/>
                  </a:lnTo>
                  <a:lnTo>
                    <a:pt x="69" y="7"/>
                  </a:lnTo>
                  <a:lnTo>
                    <a:pt x="72" y="10"/>
                  </a:lnTo>
                  <a:lnTo>
                    <a:pt x="74" y="13"/>
                  </a:lnTo>
                  <a:lnTo>
                    <a:pt x="75" y="16"/>
                  </a:lnTo>
                  <a:lnTo>
                    <a:pt x="77" y="19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7" y="30"/>
                  </a:lnTo>
                  <a:lnTo>
                    <a:pt x="75" y="34"/>
                  </a:lnTo>
                  <a:lnTo>
                    <a:pt x="75" y="37"/>
                  </a:lnTo>
                  <a:lnTo>
                    <a:pt x="74" y="41"/>
                  </a:lnTo>
                  <a:lnTo>
                    <a:pt x="73" y="44"/>
                  </a:lnTo>
                  <a:lnTo>
                    <a:pt x="73" y="46"/>
                  </a:lnTo>
                  <a:lnTo>
                    <a:pt x="73" y="47"/>
                  </a:lnTo>
                  <a:lnTo>
                    <a:pt x="74" y="49"/>
                  </a:lnTo>
                  <a:lnTo>
                    <a:pt x="117" y="49"/>
                  </a:lnTo>
                  <a:lnTo>
                    <a:pt x="116" y="58"/>
                  </a:lnTo>
                  <a:lnTo>
                    <a:pt x="116" y="62"/>
                  </a:lnTo>
                  <a:lnTo>
                    <a:pt x="116" y="67"/>
                  </a:lnTo>
                  <a:lnTo>
                    <a:pt x="116" y="70"/>
                  </a:lnTo>
                  <a:lnTo>
                    <a:pt x="116" y="74"/>
                  </a:lnTo>
                  <a:lnTo>
                    <a:pt x="117" y="79"/>
                  </a:lnTo>
                  <a:lnTo>
                    <a:pt x="119" y="82"/>
                  </a:lnTo>
                  <a:lnTo>
                    <a:pt x="120" y="84"/>
                  </a:lnTo>
                  <a:lnTo>
                    <a:pt x="122" y="85"/>
                  </a:lnTo>
                  <a:lnTo>
                    <a:pt x="125" y="87"/>
                  </a:lnTo>
                  <a:lnTo>
                    <a:pt x="128" y="88"/>
                  </a:lnTo>
                  <a:lnTo>
                    <a:pt x="131" y="89"/>
                  </a:lnTo>
                  <a:lnTo>
                    <a:pt x="134" y="89"/>
                  </a:lnTo>
                  <a:lnTo>
                    <a:pt x="138" y="89"/>
                  </a:lnTo>
                  <a:lnTo>
                    <a:pt x="142" y="88"/>
                  </a:lnTo>
                  <a:lnTo>
                    <a:pt x="144" y="88"/>
                  </a:lnTo>
                  <a:lnTo>
                    <a:pt x="149" y="87"/>
                  </a:lnTo>
                  <a:lnTo>
                    <a:pt x="152" y="87"/>
                  </a:lnTo>
                  <a:lnTo>
                    <a:pt x="157" y="87"/>
                  </a:lnTo>
                  <a:lnTo>
                    <a:pt x="160" y="87"/>
                  </a:lnTo>
                  <a:lnTo>
                    <a:pt x="164" y="88"/>
                  </a:lnTo>
                  <a:lnTo>
                    <a:pt x="168" y="90"/>
                  </a:lnTo>
                  <a:lnTo>
                    <a:pt x="172" y="91"/>
                  </a:lnTo>
                  <a:lnTo>
                    <a:pt x="175" y="93"/>
                  </a:lnTo>
                  <a:lnTo>
                    <a:pt x="176" y="96"/>
                  </a:lnTo>
                  <a:lnTo>
                    <a:pt x="178" y="99"/>
                  </a:lnTo>
                  <a:lnTo>
                    <a:pt x="179" y="102"/>
                  </a:lnTo>
                  <a:lnTo>
                    <a:pt x="180" y="105"/>
                  </a:lnTo>
                  <a:lnTo>
                    <a:pt x="179" y="108"/>
                  </a:lnTo>
                  <a:lnTo>
                    <a:pt x="179" y="112"/>
                  </a:lnTo>
                  <a:lnTo>
                    <a:pt x="179" y="116"/>
                  </a:lnTo>
                  <a:lnTo>
                    <a:pt x="180" y="119"/>
                  </a:lnTo>
                  <a:lnTo>
                    <a:pt x="181" y="122"/>
                  </a:lnTo>
                  <a:lnTo>
                    <a:pt x="182" y="125"/>
                  </a:lnTo>
                  <a:lnTo>
                    <a:pt x="184" y="127"/>
                  </a:lnTo>
                  <a:lnTo>
                    <a:pt x="187" y="129"/>
                  </a:lnTo>
                  <a:lnTo>
                    <a:pt x="190" y="130"/>
                  </a:lnTo>
                  <a:lnTo>
                    <a:pt x="194" y="132"/>
                  </a:lnTo>
                  <a:lnTo>
                    <a:pt x="197" y="132"/>
                  </a:lnTo>
                  <a:lnTo>
                    <a:pt x="201" y="133"/>
                  </a:lnTo>
                  <a:lnTo>
                    <a:pt x="205" y="134"/>
                  </a:lnTo>
                  <a:lnTo>
                    <a:pt x="210" y="135"/>
                  </a:lnTo>
                  <a:lnTo>
                    <a:pt x="213" y="136"/>
                  </a:lnTo>
                  <a:lnTo>
                    <a:pt x="216" y="137"/>
                  </a:lnTo>
                  <a:lnTo>
                    <a:pt x="219" y="138"/>
                  </a:lnTo>
                  <a:lnTo>
                    <a:pt x="222" y="140"/>
                  </a:lnTo>
                  <a:lnTo>
                    <a:pt x="224" y="142"/>
                  </a:lnTo>
                  <a:lnTo>
                    <a:pt x="227" y="145"/>
                  </a:lnTo>
                  <a:lnTo>
                    <a:pt x="228" y="147"/>
                  </a:lnTo>
                  <a:lnTo>
                    <a:pt x="230" y="150"/>
                  </a:lnTo>
                  <a:lnTo>
                    <a:pt x="231" y="155"/>
                  </a:lnTo>
                  <a:lnTo>
                    <a:pt x="230" y="159"/>
                  </a:lnTo>
                  <a:lnTo>
                    <a:pt x="229" y="162"/>
                  </a:lnTo>
                  <a:lnTo>
                    <a:pt x="228" y="166"/>
                  </a:lnTo>
                  <a:lnTo>
                    <a:pt x="228" y="170"/>
                  </a:lnTo>
                  <a:lnTo>
                    <a:pt x="226" y="175"/>
                  </a:lnTo>
                  <a:lnTo>
                    <a:pt x="225" y="179"/>
                  </a:lnTo>
                  <a:lnTo>
                    <a:pt x="225" y="182"/>
                  </a:lnTo>
                  <a:lnTo>
                    <a:pt x="226" y="185"/>
                  </a:lnTo>
                  <a:lnTo>
                    <a:pt x="228" y="189"/>
                  </a:lnTo>
                  <a:lnTo>
                    <a:pt x="228" y="192"/>
                  </a:lnTo>
                  <a:lnTo>
                    <a:pt x="230" y="194"/>
                  </a:lnTo>
                  <a:lnTo>
                    <a:pt x="232" y="197"/>
                  </a:lnTo>
                  <a:lnTo>
                    <a:pt x="235" y="200"/>
                  </a:lnTo>
                  <a:lnTo>
                    <a:pt x="238" y="203"/>
                  </a:lnTo>
                  <a:lnTo>
                    <a:pt x="241" y="205"/>
                  </a:lnTo>
                  <a:lnTo>
                    <a:pt x="244" y="206"/>
                  </a:lnTo>
                  <a:lnTo>
                    <a:pt x="248" y="207"/>
                  </a:lnTo>
                  <a:lnTo>
                    <a:pt x="251" y="208"/>
                  </a:lnTo>
                  <a:lnTo>
                    <a:pt x="255" y="208"/>
                  </a:lnTo>
                  <a:lnTo>
                    <a:pt x="259" y="20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Freeform 233"/>
            <p:cNvSpPr>
              <a:spLocks/>
            </p:cNvSpPr>
            <p:nvPr/>
          </p:nvSpPr>
          <p:spPr bwMode="auto">
            <a:xfrm>
              <a:off x="3878" y="1533"/>
              <a:ext cx="263" cy="213"/>
            </a:xfrm>
            <a:custGeom>
              <a:avLst/>
              <a:gdLst>
                <a:gd name="T0" fmla="*/ 262 w 263"/>
                <a:gd name="T1" fmla="*/ 0 h 213"/>
                <a:gd name="T2" fmla="*/ 1 w 263"/>
                <a:gd name="T3" fmla="*/ 212 h 213"/>
                <a:gd name="T4" fmla="*/ 25 w 263"/>
                <a:gd name="T5" fmla="*/ 208 h 213"/>
                <a:gd name="T6" fmla="*/ 24 w 263"/>
                <a:gd name="T7" fmla="*/ 201 h 213"/>
                <a:gd name="T8" fmla="*/ 22 w 263"/>
                <a:gd name="T9" fmla="*/ 192 h 213"/>
                <a:gd name="T10" fmla="*/ 20 w 263"/>
                <a:gd name="T11" fmla="*/ 184 h 213"/>
                <a:gd name="T12" fmla="*/ 23 w 263"/>
                <a:gd name="T13" fmla="*/ 176 h 213"/>
                <a:gd name="T14" fmla="*/ 28 w 263"/>
                <a:gd name="T15" fmla="*/ 169 h 213"/>
                <a:gd name="T16" fmla="*/ 35 w 263"/>
                <a:gd name="T17" fmla="*/ 164 h 213"/>
                <a:gd name="T18" fmla="*/ 43 w 263"/>
                <a:gd name="T19" fmla="*/ 162 h 213"/>
                <a:gd name="T20" fmla="*/ 55 w 263"/>
                <a:gd name="T21" fmla="*/ 162 h 213"/>
                <a:gd name="T22" fmla="*/ 62 w 263"/>
                <a:gd name="T23" fmla="*/ 163 h 213"/>
                <a:gd name="T24" fmla="*/ 70 w 263"/>
                <a:gd name="T25" fmla="*/ 169 h 213"/>
                <a:gd name="T26" fmla="*/ 75 w 263"/>
                <a:gd name="T27" fmla="*/ 175 h 213"/>
                <a:gd name="T28" fmla="*/ 77 w 263"/>
                <a:gd name="T29" fmla="*/ 183 h 213"/>
                <a:gd name="T30" fmla="*/ 77 w 263"/>
                <a:gd name="T31" fmla="*/ 190 h 213"/>
                <a:gd name="T32" fmla="*/ 75 w 263"/>
                <a:gd name="T33" fmla="*/ 197 h 213"/>
                <a:gd name="T34" fmla="*/ 74 w 263"/>
                <a:gd name="T35" fmla="*/ 205 h 213"/>
                <a:gd name="T36" fmla="*/ 74 w 263"/>
                <a:gd name="T37" fmla="*/ 211 h 213"/>
                <a:gd name="T38" fmla="*/ 117 w 263"/>
                <a:gd name="T39" fmla="*/ 204 h 213"/>
                <a:gd name="T40" fmla="*/ 118 w 263"/>
                <a:gd name="T41" fmla="*/ 194 h 213"/>
                <a:gd name="T42" fmla="*/ 119 w 263"/>
                <a:gd name="T43" fmla="*/ 187 h 213"/>
                <a:gd name="T44" fmla="*/ 121 w 263"/>
                <a:gd name="T45" fmla="*/ 180 h 213"/>
                <a:gd name="T46" fmla="*/ 125 w 263"/>
                <a:gd name="T47" fmla="*/ 175 h 213"/>
                <a:gd name="T48" fmla="*/ 130 w 263"/>
                <a:gd name="T49" fmla="*/ 172 h 213"/>
                <a:gd name="T50" fmla="*/ 136 w 263"/>
                <a:gd name="T51" fmla="*/ 172 h 213"/>
                <a:gd name="T52" fmla="*/ 143 w 263"/>
                <a:gd name="T53" fmla="*/ 172 h 213"/>
                <a:gd name="T54" fmla="*/ 150 w 263"/>
                <a:gd name="T55" fmla="*/ 173 h 213"/>
                <a:gd name="T56" fmla="*/ 159 w 263"/>
                <a:gd name="T57" fmla="*/ 173 h 213"/>
                <a:gd name="T58" fmla="*/ 167 w 263"/>
                <a:gd name="T59" fmla="*/ 172 h 213"/>
                <a:gd name="T60" fmla="*/ 173 w 263"/>
                <a:gd name="T61" fmla="*/ 169 h 213"/>
                <a:gd name="T62" fmla="*/ 179 w 263"/>
                <a:gd name="T63" fmla="*/ 165 h 213"/>
                <a:gd name="T64" fmla="*/ 182 w 263"/>
                <a:gd name="T65" fmla="*/ 159 h 213"/>
                <a:gd name="T66" fmla="*/ 182 w 263"/>
                <a:gd name="T67" fmla="*/ 152 h 213"/>
                <a:gd name="T68" fmla="*/ 182 w 263"/>
                <a:gd name="T69" fmla="*/ 145 h 213"/>
                <a:gd name="T70" fmla="*/ 183 w 263"/>
                <a:gd name="T71" fmla="*/ 139 h 213"/>
                <a:gd name="T72" fmla="*/ 186 w 263"/>
                <a:gd name="T73" fmla="*/ 134 h 213"/>
                <a:gd name="T74" fmla="*/ 193 w 263"/>
                <a:gd name="T75" fmla="*/ 130 h 213"/>
                <a:gd name="T76" fmla="*/ 200 w 263"/>
                <a:gd name="T77" fmla="*/ 128 h 213"/>
                <a:gd name="T78" fmla="*/ 208 w 263"/>
                <a:gd name="T79" fmla="*/ 127 h 213"/>
                <a:gd name="T80" fmla="*/ 215 w 263"/>
                <a:gd name="T81" fmla="*/ 125 h 213"/>
                <a:gd name="T82" fmla="*/ 222 w 263"/>
                <a:gd name="T83" fmla="*/ 122 h 213"/>
                <a:gd name="T84" fmla="*/ 227 w 263"/>
                <a:gd name="T85" fmla="*/ 118 h 213"/>
                <a:gd name="T86" fmla="*/ 231 w 263"/>
                <a:gd name="T87" fmla="*/ 113 h 213"/>
                <a:gd name="T88" fmla="*/ 233 w 263"/>
                <a:gd name="T89" fmla="*/ 106 h 213"/>
                <a:gd name="T90" fmla="*/ 232 w 263"/>
                <a:gd name="T91" fmla="*/ 99 h 213"/>
                <a:gd name="T92" fmla="*/ 230 w 263"/>
                <a:gd name="T93" fmla="*/ 90 h 213"/>
                <a:gd name="T94" fmla="*/ 228 w 263"/>
                <a:gd name="T95" fmla="*/ 82 h 213"/>
                <a:gd name="T96" fmla="*/ 229 w 263"/>
                <a:gd name="T97" fmla="*/ 75 h 213"/>
                <a:gd name="T98" fmla="*/ 231 w 263"/>
                <a:gd name="T99" fmla="*/ 68 h 213"/>
                <a:gd name="T100" fmla="*/ 235 w 263"/>
                <a:gd name="T101" fmla="*/ 63 h 213"/>
                <a:gd name="T102" fmla="*/ 240 w 263"/>
                <a:gd name="T103" fmla="*/ 58 h 213"/>
                <a:gd name="T104" fmla="*/ 247 w 263"/>
                <a:gd name="T105" fmla="*/ 54 h 213"/>
                <a:gd name="T106" fmla="*/ 254 w 263"/>
                <a:gd name="T107" fmla="*/ 53 h 213"/>
                <a:gd name="T108" fmla="*/ 262 w 263"/>
                <a:gd name="T109" fmla="*/ 53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3" h="213">
                  <a:moveTo>
                    <a:pt x="262" y="53"/>
                  </a:moveTo>
                  <a:lnTo>
                    <a:pt x="262" y="0"/>
                  </a:lnTo>
                  <a:lnTo>
                    <a:pt x="0" y="0"/>
                  </a:lnTo>
                  <a:lnTo>
                    <a:pt x="1" y="212"/>
                  </a:lnTo>
                  <a:lnTo>
                    <a:pt x="24" y="212"/>
                  </a:lnTo>
                  <a:lnTo>
                    <a:pt x="25" y="208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2" y="192"/>
                  </a:lnTo>
                  <a:lnTo>
                    <a:pt x="21" y="187"/>
                  </a:lnTo>
                  <a:lnTo>
                    <a:pt x="20" y="184"/>
                  </a:lnTo>
                  <a:lnTo>
                    <a:pt x="21" y="180"/>
                  </a:lnTo>
                  <a:lnTo>
                    <a:pt x="23" y="176"/>
                  </a:lnTo>
                  <a:lnTo>
                    <a:pt x="25" y="172"/>
                  </a:lnTo>
                  <a:lnTo>
                    <a:pt x="28" y="169"/>
                  </a:lnTo>
                  <a:lnTo>
                    <a:pt x="31" y="166"/>
                  </a:lnTo>
                  <a:lnTo>
                    <a:pt x="35" y="164"/>
                  </a:lnTo>
                  <a:lnTo>
                    <a:pt x="39" y="163"/>
                  </a:lnTo>
                  <a:lnTo>
                    <a:pt x="43" y="162"/>
                  </a:lnTo>
                  <a:lnTo>
                    <a:pt x="48" y="161"/>
                  </a:lnTo>
                  <a:lnTo>
                    <a:pt x="55" y="162"/>
                  </a:lnTo>
                  <a:lnTo>
                    <a:pt x="59" y="163"/>
                  </a:lnTo>
                  <a:lnTo>
                    <a:pt x="62" y="163"/>
                  </a:lnTo>
                  <a:lnTo>
                    <a:pt x="65" y="166"/>
                  </a:lnTo>
                  <a:lnTo>
                    <a:pt x="70" y="169"/>
                  </a:lnTo>
                  <a:lnTo>
                    <a:pt x="73" y="172"/>
                  </a:lnTo>
                  <a:lnTo>
                    <a:pt x="75" y="175"/>
                  </a:lnTo>
                  <a:lnTo>
                    <a:pt x="77" y="179"/>
                  </a:lnTo>
                  <a:lnTo>
                    <a:pt x="77" y="183"/>
                  </a:lnTo>
                  <a:lnTo>
                    <a:pt x="77" y="187"/>
                  </a:lnTo>
                  <a:lnTo>
                    <a:pt x="77" y="190"/>
                  </a:lnTo>
                  <a:lnTo>
                    <a:pt x="76" y="194"/>
                  </a:lnTo>
                  <a:lnTo>
                    <a:pt x="75" y="197"/>
                  </a:lnTo>
                  <a:lnTo>
                    <a:pt x="74" y="201"/>
                  </a:lnTo>
                  <a:lnTo>
                    <a:pt x="74" y="205"/>
                  </a:lnTo>
                  <a:lnTo>
                    <a:pt x="74" y="208"/>
                  </a:lnTo>
                  <a:lnTo>
                    <a:pt x="74" y="211"/>
                  </a:lnTo>
                  <a:lnTo>
                    <a:pt x="118" y="211"/>
                  </a:lnTo>
                  <a:lnTo>
                    <a:pt x="117" y="204"/>
                  </a:lnTo>
                  <a:lnTo>
                    <a:pt x="118" y="199"/>
                  </a:lnTo>
                  <a:lnTo>
                    <a:pt x="118" y="194"/>
                  </a:lnTo>
                  <a:lnTo>
                    <a:pt x="118" y="190"/>
                  </a:lnTo>
                  <a:lnTo>
                    <a:pt x="119" y="187"/>
                  </a:lnTo>
                  <a:lnTo>
                    <a:pt x="119" y="182"/>
                  </a:lnTo>
                  <a:lnTo>
                    <a:pt x="121" y="180"/>
                  </a:lnTo>
                  <a:lnTo>
                    <a:pt x="122" y="177"/>
                  </a:lnTo>
                  <a:lnTo>
                    <a:pt x="125" y="175"/>
                  </a:lnTo>
                  <a:lnTo>
                    <a:pt x="127" y="174"/>
                  </a:lnTo>
                  <a:lnTo>
                    <a:pt x="130" y="172"/>
                  </a:lnTo>
                  <a:lnTo>
                    <a:pt x="133" y="172"/>
                  </a:lnTo>
                  <a:lnTo>
                    <a:pt x="136" y="172"/>
                  </a:lnTo>
                  <a:lnTo>
                    <a:pt x="140" y="172"/>
                  </a:lnTo>
                  <a:lnTo>
                    <a:pt x="143" y="172"/>
                  </a:lnTo>
                  <a:lnTo>
                    <a:pt x="146" y="172"/>
                  </a:lnTo>
                  <a:lnTo>
                    <a:pt x="150" y="173"/>
                  </a:lnTo>
                  <a:lnTo>
                    <a:pt x="155" y="173"/>
                  </a:lnTo>
                  <a:lnTo>
                    <a:pt x="159" y="173"/>
                  </a:lnTo>
                  <a:lnTo>
                    <a:pt x="163" y="173"/>
                  </a:lnTo>
                  <a:lnTo>
                    <a:pt x="167" y="172"/>
                  </a:lnTo>
                  <a:lnTo>
                    <a:pt x="170" y="171"/>
                  </a:lnTo>
                  <a:lnTo>
                    <a:pt x="173" y="169"/>
                  </a:lnTo>
                  <a:lnTo>
                    <a:pt x="176" y="168"/>
                  </a:lnTo>
                  <a:lnTo>
                    <a:pt x="179" y="165"/>
                  </a:lnTo>
                  <a:lnTo>
                    <a:pt x="181" y="162"/>
                  </a:lnTo>
                  <a:lnTo>
                    <a:pt x="182" y="159"/>
                  </a:lnTo>
                  <a:lnTo>
                    <a:pt x="182" y="156"/>
                  </a:lnTo>
                  <a:lnTo>
                    <a:pt x="182" y="152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82" y="142"/>
                  </a:lnTo>
                  <a:lnTo>
                    <a:pt x="183" y="139"/>
                  </a:lnTo>
                  <a:lnTo>
                    <a:pt x="185" y="136"/>
                  </a:lnTo>
                  <a:lnTo>
                    <a:pt x="186" y="134"/>
                  </a:lnTo>
                  <a:lnTo>
                    <a:pt x="189" y="132"/>
                  </a:lnTo>
                  <a:lnTo>
                    <a:pt x="193" y="130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3" y="127"/>
                  </a:lnTo>
                  <a:lnTo>
                    <a:pt x="208" y="127"/>
                  </a:lnTo>
                  <a:lnTo>
                    <a:pt x="212" y="126"/>
                  </a:lnTo>
                  <a:lnTo>
                    <a:pt x="215" y="125"/>
                  </a:lnTo>
                  <a:lnTo>
                    <a:pt x="219" y="124"/>
                  </a:lnTo>
                  <a:lnTo>
                    <a:pt x="222" y="122"/>
                  </a:lnTo>
                  <a:lnTo>
                    <a:pt x="224" y="121"/>
                  </a:lnTo>
                  <a:lnTo>
                    <a:pt x="227" y="118"/>
                  </a:lnTo>
                  <a:lnTo>
                    <a:pt x="229" y="116"/>
                  </a:lnTo>
                  <a:lnTo>
                    <a:pt x="231" y="113"/>
                  </a:lnTo>
                  <a:lnTo>
                    <a:pt x="232" y="110"/>
                  </a:lnTo>
                  <a:lnTo>
                    <a:pt x="233" y="106"/>
                  </a:lnTo>
                  <a:lnTo>
                    <a:pt x="233" y="103"/>
                  </a:lnTo>
                  <a:lnTo>
                    <a:pt x="232" y="99"/>
                  </a:lnTo>
                  <a:lnTo>
                    <a:pt x="231" y="94"/>
                  </a:lnTo>
                  <a:lnTo>
                    <a:pt x="230" y="90"/>
                  </a:lnTo>
                  <a:lnTo>
                    <a:pt x="229" y="85"/>
                  </a:lnTo>
                  <a:lnTo>
                    <a:pt x="228" y="82"/>
                  </a:lnTo>
                  <a:lnTo>
                    <a:pt x="228" y="79"/>
                  </a:lnTo>
                  <a:lnTo>
                    <a:pt x="229" y="75"/>
                  </a:lnTo>
                  <a:lnTo>
                    <a:pt x="230" y="71"/>
                  </a:lnTo>
                  <a:lnTo>
                    <a:pt x="231" y="68"/>
                  </a:lnTo>
                  <a:lnTo>
                    <a:pt x="233" y="66"/>
                  </a:lnTo>
                  <a:lnTo>
                    <a:pt x="235" y="63"/>
                  </a:lnTo>
                  <a:lnTo>
                    <a:pt x="237" y="60"/>
                  </a:lnTo>
                  <a:lnTo>
                    <a:pt x="240" y="58"/>
                  </a:lnTo>
                  <a:lnTo>
                    <a:pt x="244" y="55"/>
                  </a:lnTo>
                  <a:lnTo>
                    <a:pt x="247" y="54"/>
                  </a:lnTo>
                  <a:lnTo>
                    <a:pt x="250" y="53"/>
                  </a:lnTo>
                  <a:lnTo>
                    <a:pt x="254" y="53"/>
                  </a:lnTo>
                  <a:lnTo>
                    <a:pt x="257" y="53"/>
                  </a:lnTo>
                  <a:lnTo>
                    <a:pt x="262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Freeform 234"/>
            <p:cNvSpPr>
              <a:spLocks/>
            </p:cNvSpPr>
            <p:nvPr/>
          </p:nvSpPr>
          <p:spPr bwMode="auto">
            <a:xfrm>
              <a:off x="3992" y="1586"/>
              <a:ext cx="291" cy="318"/>
            </a:xfrm>
            <a:custGeom>
              <a:avLst/>
              <a:gdLst>
                <a:gd name="T0" fmla="*/ 116 w 291"/>
                <a:gd name="T1" fmla="*/ 50 h 318"/>
                <a:gd name="T2" fmla="*/ 113 w 291"/>
                <a:gd name="T3" fmla="*/ 24 h 318"/>
                <a:gd name="T4" fmla="*/ 127 w 291"/>
                <a:gd name="T5" fmla="*/ 3 h 318"/>
                <a:gd name="T6" fmla="*/ 159 w 291"/>
                <a:gd name="T7" fmla="*/ 1 h 318"/>
                <a:gd name="T8" fmla="*/ 175 w 291"/>
                <a:gd name="T9" fmla="*/ 13 h 318"/>
                <a:gd name="T10" fmla="*/ 179 w 291"/>
                <a:gd name="T11" fmla="*/ 34 h 318"/>
                <a:gd name="T12" fmla="*/ 176 w 291"/>
                <a:gd name="T13" fmla="*/ 58 h 318"/>
                <a:gd name="T14" fmla="*/ 192 w 291"/>
                <a:gd name="T15" fmla="*/ 72 h 318"/>
                <a:gd name="T16" fmla="*/ 216 w 291"/>
                <a:gd name="T17" fmla="*/ 77 h 318"/>
                <a:gd name="T18" fmla="*/ 225 w 291"/>
                <a:gd name="T19" fmla="*/ 88 h 318"/>
                <a:gd name="T20" fmla="*/ 226 w 291"/>
                <a:gd name="T21" fmla="*/ 103 h 318"/>
                <a:gd name="T22" fmla="*/ 235 w 291"/>
                <a:gd name="T23" fmla="*/ 118 h 318"/>
                <a:gd name="T24" fmla="*/ 254 w 291"/>
                <a:gd name="T25" fmla="*/ 120 h 318"/>
                <a:gd name="T26" fmla="*/ 275 w 291"/>
                <a:gd name="T27" fmla="*/ 119 h 318"/>
                <a:gd name="T28" fmla="*/ 287 w 291"/>
                <a:gd name="T29" fmla="*/ 126 h 318"/>
                <a:gd name="T30" fmla="*/ 290 w 291"/>
                <a:gd name="T31" fmla="*/ 150 h 318"/>
                <a:gd name="T32" fmla="*/ 287 w 291"/>
                <a:gd name="T33" fmla="*/ 182 h 318"/>
                <a:gd name="T34" fmla="*/ 274 w 291"/>
                <a:gd name="T35" fmla="*/ 190 h 318"/>
                <a:gd name="T36" fmla="*/ 252 w 291"/>
                <a:gd name="T37" fmla="*/ 189 h 318"/>
                <a:gd name="T38" fmla="*/ 236 w 291"/>
                <a:gd name="T39" fmla="*/ 191 h 318"/>
                <a:gd name="T40" fmla="*/ 226 w 291"/>
                <a:gd name="T41" fmla="*/ 201 h 318"/>
                <a:gd name="T42" fmla="*/ 225 w 291"/>
                <a:gd name="T43" fmla="*/ 219 h 318"/>
                <a:gd name="T44" fmla="*/ 215 w 291"/>
                <a:gd name="T45" fmla="*/ 232 h 318"/>
                <a:gd name="T46" fmla="*/ 196 w 291"/>
                <a:gd name="T47" fmla="*/ 236 h 318"/>
                <a:gd name="T48" fmla="*/ 179 w 291"/>
                <a:gd name="T49" fmla="*/ 244 h 318"/>
                <a:gd name="T50" fmla="*/ 175 w 291"/>
                <a:gd name="T51" fmla="*/ 262 h 318"/>
                <a:gd name="T52" fmla="*/ 179 w 291"/>
                <a:gd name="T53" fmla="*/ 284 h 318"/>
                <a:gd name="T54" fmla="*/ 171 w 291"/>
                <a:gd name="T55" fmla="*/ 305 h 318"/>
                <a:gd name="T56" fmla="*/ 157 w 291"/>
                <a:gd name="T57" fmla="*/ 316 h 318"/>
                <a:gd name="T58" fmla="*/ 135 w 291"/>
                <a:gd name="T59" fmla="*/ 317 h 318"/>
                <a:gd name="T60" fmla="*/ 119 w 291"/>
                <a:gd name="T61" fmla="*/ 309 h 318"/>
                <a:gd name="T62" fmla="*/ 111 w 291"/>
                <a:gd name="T63" fmla="*/ 293 h 318"/>
                <a:gd name="T64" fmla="*/ 113 w 291"/>
                <a:gd name="T65" fmla="*/ 275 h 318"/>
                <a:gd name="T66" fmla="*/ 115 w 291"/>
                <a:gd name="T67" fmla="*/ 259 h 318"/>
                <a:gd name="T68" fmla="*/ 104 w 291"/>
                <a:gd name="T69" fmla="*/ 247 h 318"/>
                <a:gd name="T70" fmla="*/ 86 w 291"/>
                <a:gd name="T71" fmla="*/ 242 h 318"/>
                <a:gd name="T72" fmla="*/ 68 w 291"/>
                <a:gd name="T73" fmla="*/ 235 h 318"/>
                <a:gd name="T74" fmla="*/ 64 w 291"/>
                <a:gd name="T75" fmla="*/ 217 h 318"/>
                <a:gd name="T76" fmla="*/ 59 w 291"/>
                <a:gd name="T77" fmla="*/ 202 h 318"/>
                <a:gd name="T78" fmla="*/ 42 w 291"/>
                <a:gd name="T79" fmla="*/ 196 h 318"/>
                <a:gd name="T80" fmla="*/ 25 w 291"/>
                <a:gd name="T81" fmla="*/ 198 h 318"/>
                <a:gd name="T82" fmla="*/ 5 w 291"/>
                <a:gd name="T83" fmla="*/ 193 h 318"/>
                <a:gd name="T84" fmla="*/ 0 w 291"/>
                <a:gd name="T85" fmla="*/ 172 h 318"/>
                <a:gd name="T86" fmla="*/ 2 w 291"/>
                <a:gd name="T87" fmla="*/ 142 h 318"/>
                <a:gd name="T88" fmla="*/ 7 w 291"/>
                <a:gd name="T89" fmla="*/ 124 h 318"/>
                <a:gd name="T90" fmla="*/ 22 w 291"/>
                <a:gd name="T91" fmla="*/ 118 h 318"/>
                <a:gd name="T92" fmla="*/ 43 w 291"/>
                <a:gd name="T93" fmla="*/ 121 h 318"/>
                <a:gd name="T94" fmla="*/ 62 w 291"/>
                <a:gd name="T95" fmla="*/ 113 h 318"/>
                <a:gd name="T96" fmla="*/ 65 w 291"/>
                <a:gd name="T97" fmla="*/ 96 h 318"/>
                <a:gd name="T98" fmla="*/ 72 w 291"/>
                <a:gd name="T99" fmla="*/ 79 h 318"/>
                <a:gd name="T100" fmla="*/ 92 w 291"/>
                <a:gd name="T101" fmla="*/ 73 h 3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1" h="318">
                  <a:moveTo>
                    <a:pt x="110" y="66"/>
                  </a:moveTo>
                  <a:lnTo>
                    <a:pt x="113" y="63"/>
                  </a:lnTo>
                  <a:lnTo>
                    <a:pt x="116" y="59"/>
                  </a:lnTo>
                  <a:lnTo>
                    <a:pt x="116" y="55"/>
                  </a:lnTo>
                  <a:lnTo>
                    <a:pt x="116" y="50"/>
                  </a:lnTo>
                  <a:lnTo>
                    <a:pt x="116" y="45"/>
                  </a:lnTo>
                  <a:lnTo>
                    <a:pt x="114" y="40"/>
                  </a:lnTo>
                  <a:lnTo>
                    <a:pt x="113" y="34"/>
                  </a:lnTo>
                  <a:lnTo>
                    <a:pt x="112" y="28"/>
                  </a:lnTo>
                  <a:lnTo>
                    <a:pt x="113" y="24"/>
                  </a:lnTo>
                  <a:lnTo>
                    <a:pt x="113" y="19"/>
                  </a:lnTo>
                  <a:lnTo>
                    <a:pt x="116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7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53" y="0"/>
                  </a:lnTo>
                  <a:lnTo>
                    <a:pt x="159" y="1"/>
                  </a:lnTo>
                  <a:lnTo>
                    <a:pt x="163" y="2"/>
                  </a:lnTo>
                  <a:lnTo>
                    <a:pt x="166" y="4"/>
                  </a:lnTo>
                  <a:lnTo>
                    <a:pt x="169" y="6"/>
                  </a:lnTo>
                  <a:lnTo>
                    <a:pt x="172" y="9"/>
                  </a:lnTo>
                  <a:lnTo>
                    <a:pt x="175" y="13"/>
                  </a:lnTo>
                  <a:lnTo>
                    <a:pt x="177" y="16"/>
                  </a:lnTo>
                  <a:lnTo>
                    <a:pt x="179" y="19"/>
                  </a:lnTo>
                  <a:lnTo>
                    <a:pt x="180" y="25"/>
                  </a:lnTo>
                  <a:lnTo>
                    <a:pt x="180" y="30"/>
                  </a:lnTo>
                  <a:lnTo>
                    <a:pt x="179" y="34"/>
                  </a:lnTo>
                  <a:lnTo>
                    <a:pt x="178" y="38"/>
                  </a:lnTo>
                  <a:lnTo>
                    <a:pt x="177" y="44"/>
                  </a:lnTo>
                  <a:lnTo>
                    <a:pt x="175" y="50"/>
                  </a:lnTo>
                  <a:lnTo>
                    <a:pt x="174" y="54"/>
                  </a:lnTo>
                  <a:lnTo>
                    <a:pt x="176" y="58"/>
                  </a:lnTo>
                  <a:lnTo>
                    <a:pt x="177" y="61"/>
                  </a:lnTo>
                  <a:lnTo>
                    <a:pt x="180" y="64"/>
                  </a:lnTo>
                  <a:lnTo>
                    <a:pt x="183" y="67"/>
                  </a:lnTo>
                  <a:lnTo>
                    <a:pt x="186" y="70"/>
                  </a:lnTo>
                  <a:lnTo>
                    <a:pt x="192" y="72"/>
                  </a:lnTo>
                  <a:lnTo>
                    <a:pt x="197" y="73"/>
                  </a:lnTo>
                  <a:lnTo>
                    <a:pt x="201" y="74"/>
                  </a:lnTo>
                  <a:lnTo>
                    <a:pt x="207" y="75"/>
                  </a:lnTo>
                  <a:lnTo>
                    <a:pt x="212" y="76"/>
                  </a:lnTo>
                  <a:lnTo>
                    <a:pt x="216" y="77"/>
                  </a:lnTo>
                  <a:lnTo>
                    <a:pt x="219" y="79"/>
                  </a:lnTo>
                  <a:lnTo>
                    <a:pt x="221" y="81"/>
                  </a:lnTo>
                  <a:lnTo>
                    <a:pt x="223" y="83"/>
                  </a:lnTo>
                  <a:lnTo>
                    <a:pt x="225" y="85"/>
                  </a:lnTo>
                  <a:lnTo>
                    <a:pt x="225" y="88"/>
                  </a:lnTo>
                  <a:lnTo>
                    <a:pt x="226" y="91"/>
                  </a:lnTo>
                  <a:lnTo>
                    <a:pt x="226" y="94"/>
                  </a:lnTo>
                  <a:lnTo>
                    <a:pt x="226" y="97"/>
                  </a:lnTo>
                  <a:lnTo>
                    <a:pt x="226" y="100"/>
                  </a:lnTo>
                  <a:lnTo>
                    <a:pt x="226" y="103"/>
                  </a:lnTo>
                  <a:lnTo>
                    <a:pt x="227" y="107"/>
                  </a:lnTo>
                  <a:lnTo>
                    <a:pt x="228" y="110"/>
                  </a:lnTo>
                  <a:lnTo>
                    <a:pt x="230" y="113"/>
                  </a:lnTo>
                  <a:lnTo>
                    <a:pt x="232" y="115"/>
                  </a:lnTo>
                  <a:lnTo>
                    <a:pt x="235" y="118"/>
                  </a:lnTo>
                  <a:lnTo>
                    <a:pt x="238" y="118"/>
                  </a:lnTo>
                  <a:lnTo>
                    <a:pt x="243" y="120"/>
                  </a:lnTo>
                  <a:lnTo>
                    <a:pt x="246" y="120"/>
                  </a:lnTo>
                  <a:lnTo>
                    <a:pt x="250" y="121"/>
                  </a:lnTo>
                  <a:lnTo>
                    <a:pt x="254" y="120"/>
                  </a:lnTo>
                  <a:lnTo>
                    <a:pt x="259" y="120"/>
                  </a:lnTo>
                  <a:lnTo>
                    <a:pt x="263" y="119"/>
                  </a:lnTo>
                  <a:lnTo>
                    <a:pt x="267" y="119"/>
                  </a:lnTo>
                  <a:lnTo>
                    <a:pt x="270" y="118"/>
                  </a:lnTo>
                  <a:lnTo>
                    <a:pt x="275" y="119"/>
                  </a:lnTo>
                  <a:lnTo>
                    <a:pt x="277" y="119"/>
                  </a:lnTo>
                  <a:lnTo>
                    <a:pt x="279" y="120"/>
                  </a:lnTo>
                  <a:lnTo>
                    <a:pt x="282" y="121"/>
                  </a:lnTo>
                  <a:lnTo>
                    <a:pt x="285" y="124"/>
                  </a:lnTo>
                  <a:lnTo>
                    <a:pt x="287" y="126"/>
                  </a:lnTo>
                  <a:lnTo>
                    <a:pt x="288" y="129"/>
                  </a:lnTo>
                  <a:lnTo>
                    <a:pt x="289" y="132"/>
                  </a:lnTo>
                  <a:lnTo>
                    <a:pt x="290" y="136"/>
                  </a:lnTo>
                  <a:lnTo>
                    <a:pt x="290" y="142"/>
                  </a:lnTo>
                  <a:lnTo>
                    <a:pt x="290" y="150"/>
                  </a:lnTo>
                  <a:lnTo>
                    <a:pt x="290" y="158"/>
                  </a:lnTo>
                  <a:lnTo>
                    <a:pt x="289" y="167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7" y="182"/>
                  </a:lnTo>
                  <a:lnTo>
                    <a:pt x="285" y="184"/>
                  </a:lnTo>
                  <a:lnTo>
                    <a:pt x="283" y="187"/>
                  </a:lnTo>
                  <a:lnTo>
                    <a:pt x="280" y="188"/>
                  </a:lnTo>
                  <a:lnTo>
                    <a:pt x="277" y="189"/>
                  </a:lnTo>
                  <a:lnTo>
                    <a:pt x="274" y="190"/>
                  </a:lnTo>
                  <a:lnTo>
                    <a:pt x="269" y="190"/>
                  </a:lnTo>
                  <a:lnTo>
                    <a:pt x="264" y="190"/>
                  </a:lnTo>
                  <a:lnTo>
                    <a:pt x="260" y="189"/>
                  </a:lnTo>
                  <a:lnTo>
                    <a:pt x="256" y="189"/>
                  </a:lnTo>
                  <a:lnTo>
                    <a:pt x="252" y="189"/>
                  </a:lnTo>
                  <a:lnTo>
                    <a:pt x="249" y="189"/>
                  </a:lnTo>
                  <a:lnTo>
                    <a:pt x="246" y="189"/>
                  </a:lnTo>
                  <a:lnTo>
                    <a:pt x="242" y="189"/>
                  </a:lnTo>
                  <a:lnTo>
                    <a:pt x="238" y="190"/>
                  </a:lnTo>
                  <a:lnTo>
                    <a:pt x="236" y="191"/>
                  </a:lnTo>
                  <a:lnTo>
                    <a:pt x="234" y="192"/>
                  </a:lnTo>
                  <a:lnTo>
                    <a:pt x="231" y="194"/>
                  </a:lnTo>
                  <a:lnTo>
                    <a:pt x="229" y="196"/>
                  </a:lnTo>
                  <a:lnTo>
                    <a:pt x="228" y="198"/>
                  </a:lnTo>
                  <a:lnTo>
                    <a:pt x="226" y="201"/>
                  </a:lnTo>
                  <a:lnTo>
                    <a:pt x="225" y="203"/>
                  </a:lnTo>
                  <a:lnTo>
                    <a:pt x="225" y="206"/>
                  </a:lnTo>
                  <a:lnTo>
                    <a:pt x="225" y="209"/>
                  </a:lnTo>
                  <a:lnTo>
                    <a:pt x="225" y="214"/>
                  </a:lnTo>
                  <a:lnTo>
                    <a:pt x="225" y="219"/>
                  </a:lnTo>
                  <a:lnTo>
                    <a:pt x="224" y="223"/>
                  </a:lnTo>
                  <a:lnTo>
                    <a:pt x="223" y="226"/>
                  </a:lnTo>
                  <a:lnTo>
                    <a:pt x="221" y="228"/>
                  </a:lnTo>
                  <a:lnTo>
                    <a:pt x="218" y="230"/>
                  </a:lnTo>
                  <a:lnTo>
                    <a:pt x="215" y="232"/>
                  </a:lnTo>
                  <a:lnTo>
                    <a:pt x="212" y="232"/>
                  </a:lnTo>
                  <a:lnTo>
                    <a:pt x="207" y="233"/>
                  </a:lnTo>
                  <a:lnTo>
                    <a:pt x="204" y="235"/>
                  </a:lnTo>
                  <a:lnTo>
                    <a:pt x="199" y="235"/>
                  </a:lnTo>
                  <a:lnTo>
                    <a:pt x="196" y="236"/>
                  </a:lnTo>
                  <a:lnTo>
                    <a:pt x="192" y="237"/>
                  </a:lnTo>
                  <a:lnTo>
                    <a:pt x="189" y="238"/>
                  </a:lnTo>
                  <a:lnTo>
                    <a:pt x="185" y="240"/>
                  </a:lnTo>
                  <a:lnTo>
                    <a:pt x="181" y="242"/>
                  </a:lnTo>
                  <a:lnTo>
                    <a:pt x="179" y="244"/>
                  </a:lnTo>
                  <a:lnTo>
                    <a:pt x="177" y="247"/>
                  </a:lnTo>
                  <a:lnTo>
                    <a:pt x="175" y="252"/>
                  </a:lnTo>
                  <a:lnTo>
                    <a:pt x="174" y="255"/>
                  </a:lnTo>
                  <a:lnTo>
                    <a:pt x="174" y="259"/>
                  </a:lnTo>
                  <a:lnTo>
                    <a:pt x="175" y="262"/>
                  </a:lnTo>
                  <a:lnTo>
                    <a:pt x="177" y="266"/>
                  </a:lnTo>
                  <a:lnTo>
                    <a:pt x="177" y="271"/>
                  </a:lnTo>
                  <a:lnTo>
                    <a:pt x="178" y="274"/>
                  </a:lnTo>
                  <a:lnTo>
                    <a:pt x="179" y="280"/>
                  </a:lnTo>
                  <a:lnTo>
                    <a:pt x="179" y="284"/>
                  </a:lnTo>
                  <a:lnTo>
                    <a:pt x="178" y="289"/>
                  </a:lnTo>
                  <a:lnTo>
                    <a:pt x="177" y="293"/>
                  </a:lnTo>
                  <a:lnTo>
                    <a:pt x="175" y="297"/>
                  </a:lnTo>
                  <a:lnTo>
                    <a:pt x="174" y="301"/>
                  </a:lnTo>
                  <a:lnTo>
                    <a:pt x="171" y="305"/>
                  </a:lnTo>
                  <a:lnTo>
                    <a:pt x="168" y="308"/>
                  </a:lnTo>
                  <a:lnTo>
                    <a:pt x="166" y="310"/>
                  </a:lnTo>
                  <a:lnTo>
                    <a:pt x="163" y="313"/>
                  </a:lnTo>
                  <a:lnTo>
                    <a:pt x="160" y="315"/>
                  </a:lnTo>
                  <a:lnTo>
                    <a:pt x="157" y="316"/>
                  </a:lnTo>
                  <a:lnTo>
                    <a:pt x="154" y="316"/>
                  </a:lnTo>
                  <a:lnTo>
                    <a:pt x="150" y="317"/>
                  </a:lnTo>
                  <a:lnTo>
                    <a:pt x="145" y="317"/>
                  </a:lnTo>
                  <a:lnTo>
                    <a:pt x="138" y="317"/>
                  </a:lnTo>
                  <a:lnTo>
                    <a:pt x="135" y="317"/>
                  </a:lnTo>
                  <a:lnTo>
                    <a:pt x="131" y="316"/>
                  </a:lnTo>
                  <a:lnTo>
                    <a:pt x="128" y="315"/>
                  </a:lnTo>
                  <a:lnTo>
                    <a:pt x="124" y="313"/>
                  </a:lnTo>
                  <a:lnTo>
                    <a:pt x="122" y="311"/>
                  </a:lnTo>
                  <a:lnTo>
                    <a:pt x="119" y="309"/>
                  </a:lnTo>
                  <a:lnTo>
                    <a:pt x="117" y="307"/>
                  </a:lnTo>
                  <a:lnTo>
                    <a:pt x="115" y="304"/>
                  </a:lnTo>
                  <a:lnTo>
                    <a:pt x="113" y="301"/>
                  </a:lnTo>
                  <a:lnTo>
                    <a:pt x="112" y="297"/>
                  </a:lnTo>
                  <a:lnTo>
                    <a:pt x="111" y="293"/>
                  </a:lnTo>
                  <a:lnTo>
                    <a:pt x="111" y="290"/>
                  </a:lnTo>
                  <a:lnTo>
                    <a:pt x="111" y="286"/>
                  </a:lnTo>
                  <a:lnTo>
                    <a:pt x="111" y="283"/>
                  </a:lnTo>
                  <a:lnTo>
                    <a:pt x="113" y="280"/>
                  </a:lnTo>
                  <a:lnTo>
                    <a:pt x="113" y="275"/>
                  </a:lnTo>
                  <a:lnTo>
                    <a:pt x="115" y="271"/>
                  </a:lnTo>
                  <a:lnTo>
                    <a:pt x="116" y="268"/>
                  </a:lnTo>
                  <a:lnTo>
                    <a:pt x="116" y="264"/>
                  </a:lnTo>
                  <a:lnTo>
                    <a:pt x="116" y="262"/>
                  </a:lnTo>
                  <a:lnTo>
                    <a:pt x="115" y="259"/>
                  </a:lnTo>
                  <a:lnTo>
                    <a:pt x="113" y="255"/>
                  </a:lnTo>
                  <a:lnTo>
                    <a:pt x="111" y="253"/>
                  </a:lnTo>
                  <a:lnTo>
                    <a:pt x="109" y="250"/>
                  </a:lnTo>
                  <a:lnTo>
                    <a:pt x="107" y="249"/>
                  </a:lnTo>
                  <a:lnTo>
                    <a:pt x="104" y="247"/>
                  </a:lnTo>
                  <a:lnTo>
                    <a:pt x="100" y="245"/>
                  </a:lnTo>
                  <a:lnTo>
                    <a:pt x="97" y="244"/>
                  </a:lnTo>
                  <a:lnTo>
                    <a:pt x="93" y="244"/>
                  </a:lnTo>
                  <a:lnTo>
                    <a:pt x="89" y="243"/>
                  </a:lnTo>
                  <a:lnTo>
                    <a:pt x="86" y="242"/>
                  </a:lnTo>
                  <a:lnTo>
                    <a:pt x="82" y="241"/>
                  </a:lnTo>
                  <a:lnTo>
                    <a:pt x="78" y="240"/>
                  </a:lnTo>
                  <a:lnTo>
                    <a:pt x="74" y="239"/>
                  </a:lnTo>
                  <a:lnTo>
                    <a:pt x="71" y="238"/>
                  </a:lnTo>
                  <a:lnTo>
                    <a:pt x="68" y="235"/>
                  </a:lnTo>
                  <a:lnTo>
                    <a:pt x="67" y="233"/>
                  </a:lnTo>
                  <a:lnTo>
                    <a:pt x="65" y="229"/>
                  </a:lnTo>
                  <a:lnTo>
                    <a:pt x="64" y="225"/>
                  </a:lnTo>
                  <a:lnTo>
                    <a:pt x="64" y="221"/>
                  </a:lnTo>
                  <a:lnTo>
                    <a:pt x="64" y="217"/>
                  </a:lnTo>
                  <a:lnTo>
                    <a:pt x="65" y="214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61" y="205"/>
                  </a:lnTo>
                  <a:lnTo>
                    <a:pt x="59" y="202"/>
                  </a:lnTo>
                  <a:lnTo>
                    <a:pt x="56" y="200"/>
                  </a:lnTo>
                  <a:lnTo>
                    <a:pt x="53" y="199"/>
                  </a:lnTo>
                  <a:lnTo>
                    <a:pt x="50" y="198"/>
                  </a:lnTo>
                  <a:lnTo>
                    <a:pt x="45" y="197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5" y="197"/>
                  </a:lnTo>
                  <a:lnTo>
                    <a:pt x="32" y="197"/>
                  </a:lnTo>
                  <a:lnTo>
                    <a:pt x="28" y="198"/>
                  </a:lnTo>
                  <a:lnTo>
                    <a:pt x="25" y="198"/>
                  </a:lnTo>
                  <a:lnTo>
                    <a:pt x="19" y="198"/>
                  </a:lnTo>
                  <a:lnTo>
                    <a:pt x="15" y="198"/>
                  </a:lnTo>
                  <a:lnTo>
                    <a:pt x="11" y="197"/>
                  </a:lnTo>
                  <a:lnTo>
                    <a:pt x="8" y="196"/>
                  </a:lnTo>
                  <a:lnTo>
                    <a:pt x="5" y="193"/>
                  </a:lnTo>
                  <a:lnTo>
                    <a:pt x="4" y="191"/>
                  </a:lnTo>
                  <a:lnTo>
                    <a:pt x="2" y="188"/>
                  </a:lnTo>
                  <a:lnTo>
                    <a:pt x="1" y="183"/>
                  </a:lnTo>
                  <a:lnTo>
                    <a:pt x="1" y="178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1" y="160"/>
                  </a:lnTo>
                  <a:lnTo>
                    <a:pt x="1" y="154"/>
                  </a:lnTo>
                  <a:lnTo>
                    <a:pt x="1" y="148"/>
                  </a:lnTo>
                  <a:lnTo>
                    <a:pt x="2" y="142"/>
                  </a:lnTo>
                  <a:lnTo>
                    <a:pt x="2" y="137"/>
                  </a:lnTo>
                  <a:lnTo>
                    <a:pt x="3" y="133"/>
                  </a:lnTo>
                  <a:lnTo>
                    <a:pt x="4" y="129"/>
                  </a:lnTo>
                  <a:lnTo>
                    <a:pt x="5" y="126"/>
                  </a:lnTo>
                  <a:lnTo>
                    <a:pt x="7" y="124"/>
                  </a:lnTo>
                  <a:lnTo>
                    <a:pt x="9" y="122"/>
                  </a:lnTo>
                  <a:lnTo>
                    <a:pt x="12" y="120"/>
                  </a:lnTo>
                  <a:lnTo>
                    <a:pt x="14" y="120"/>
                  </a:lnTo>
                  <a:lnTo>
                    <a:pt x="17" y="119"/>
                  </a:lnTo>
                  <a:lnTo>
                    <a:pt x="22" y="118"/>
                  </a:lnTo>
                  <a:lnTo>
                    <a:pt x="26" y="119"/>
                  </a:lnTo>
                  <a:lnTo>
                    <a:pt x="30" y="120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3" y="121"/>
                  </a:lnTo>
                  <a:lnTo>
                    <a:pt x="48" y="120"/>
                  </a:lnTo>
                  <a:lnTo>
                    <a:pt x="53" y="118"/>
                  </a:lnTo>
                  <a:lnTo>
                    <a:pt x="56" y="117"/>
                  </a:lnTo>
                  <a:lnTo>
                    <a:pt x="59" y="115"/>
                  </a:lnTo>
                  <a:lnTo>
                    <a:pt x="62" y="113"/>
                  </a:lnTo>
                  <a:lnTo>
                    <a:pt x="64" y="110"/>
                  </a:lnTo>
                  <a:lnTo>
                    <a:pt x="65" y="106"/>
                  </a:lnTo>
                  <a:lnTo>
                    <a:pt x="66" y="103"/>
                  </a:lnTo>
                  <a:lnTo>
                    <a:pt x="65" y="101"/>
                  </a:lnTo>
                  <a:lnTo>
                    <a:pt x="65" y="96"/>
                  </a:lnTo>
                  <a:lnTo>
                    <a:pt x="65" y="91"/>
                  </a:lnTo>
                  <a:lnTo>
                    <a:pt x="66" y="88"/>
                  </a:lnTo>
                  <a:lnTo>
                    <a:pt x="68" y="85"/>
                  </a:lnTo>
                  <a:lnTo>
                    <a:pt x="69" y="82"/>
                  </a:lnTo>
                  <a:lnTo>
                    <a:pt x="72" y="79"/>
                  </a:lnTo>
                  <a:lnTo>
                    <a:pt x="76" y="78"/>
                  </a:lnTo>
                  <a:lnTo>
                    <a:pt x="80" y="76"/>
                  </a:lnTo>
                  <a:lnTo>
                    <a:pt x="84" y="75"/>
                  </a:lnTo>
                  <a:lnTo>
                    <a:pt x="88" y="74"/>
                  </a:lnTo>
                  <a:lnTo>
                    <a:pt x="92" y="73"/>
                  </a:lnTo>
                  <a:lnTo>
                    <a:pt x="97" y="73"/>
                  </a:lnTo>
                  <a:lnTo>
                    <a:pt x="101" y="71"/>
                  </a:lnTo>
                  <a:lnTo>
                    <a:pt x="107" y="70"/>
                  </a:lnTo>
                  <a:lnTo>
                    <a:pt x="110" y="66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1" name="Rectangle 235"/>
          <p:cNvSpPr>
            <a:spLocks noChangeArrowheads="1"/>
          </p:cNvSpPr>
          <p:nvPr/>
        </p:nvSpPr>
        <p:spPr bwMode="auto">
          <a:xfrm>
            <a:off x="1198563" y="1524000"/>
            <a:ext cx="2022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操作型数据库</a:t>
            </a:r>
          </a:p>
        </p:txBody>
      </p:sp>
      <p:sp>
        <p:nvSpPr>
          <p:cNvPr id="23562" name="Rectangle 236"/>
          <p:cNvSpPr>
            <a:spLocks noChangeArrowheads="1"/>
          </p:cNvSpPr>
          <p:nvPr/>
        </p:nvSpPr>
        <p:spPr bwMode="auto">
          <a:xfrm>
            <a:off x="5694363" y="1524000"/>
            <a:ext cx="14097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数据仓库</a:t>
            </a:r>
          </a:p>
        </p:txBody>
      </p:sp>
    </p:spTree>
    <p:extLst>
      <p:ext uri="{BB962C8B-B14F-4D97-AF65-F5344CB8AC3E}">
        <p14:creationId xmlns:p14="http://schemas.microsoft.com/office/powerpoint/2010/main" val="123668799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6C48D8-4872-47A7-A4A2-5C4486BAB082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4578" name="Rectangle 23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8344" y="39048"/>
            <a:ext cx="7532688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数据集成的方法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MQS</a:t>
            </a:r>
          </a:p>
        </p:txBody>
      </p:sp>
      <p:sp>
        <p:nvSpPr>
          <p:cNvPr id="2288" name="Rectangle 24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8344" y="992188"/>
            <a:ext cx="4176713" cy="4357687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kumimoji="1" lang="ru-RU" altLang="zh-CN" sz="19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MQS</a:t>
            </a:r>
            <a:r>
              <a:rPr kumimoji="1" lang="zh-CN" altLang="ru-RU" sz="19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ru-RU" altLang="zh-CN" sz="19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Mediated Query System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ru-RU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1992</a:t>
            </a:r>
            <a:r>
              <a:rPr kumimoji="1" lang="zh-CN" altLang="ru-RU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年，由</a:t>
            </a:r>
            <a:r>
              <a:rPr kumimoji="1" lang="ru-RU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Stanford University</a:t>
            </a:r>
            <a:r>
              <a:rPr kumimoji="1" lang="zh-CN" altLang="ru-RU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1" lang="ru-RU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Gio Wiederhold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ru-RU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ru-RU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查询驱动的方法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zh-CN" altLang="ru-RU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其目标是实现对信息的智能、能动的使用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zh-CN" altLang="ru-RU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ru-RU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Mediator</a:t>
            </a:r>
            <a:r>
              <a:rPr kumimoji="1" lang="zh-CN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是一个软件模块，实现对数据的抽象与表示，具有相当的智能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zh-CN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Mediator具有某些数据集的知识，为高层应用服务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1" lang="zh-CN" altLang="zh-CN" sz="2000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Mediator本身还可以进一步抽象成MetaMediator，来描述关于Mediator的信息。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altLang="zh-CN" sz="2500" dirty="0" smtClean="0"/>
          </a:p>
        </p:txBody>
      </p:sp>
      <p:pic>
        <p:nvPicPr>
          <p:cNvPr id="24580" name="Picture 241"/>
          <p:cNvPicPr preferRelativeResize="0">
            <a:picLocks noGrp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992188"/>
            <a:ext cx="4570412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52495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52E603-7843-42E8-9EFF-E287416548C1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25602" name="Rectangle 24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2085" y="98610"/>
            <a:ext cx="7532688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数据仓库的数据集成</a:t>
            </a:r>
          </a:p>
        </p:txBody>
      </p:sp>
      <p:sp>
        <p:nvSpPr>
          <p:cNvPr id="25603" name="AutoShape 245"/>
          <p:cNvSpPr>
            <a:spLocks noChangeArrowheads="1"/>
          </p:cNvSpPr>
          <p:nvPr/>
        </p:nvSpPr>
        <p:spPr bwMode="auto">
          <a:xfrm>
            <a:off x="900113" y="4437063"/>
            <a:ext cx="936625" cy="647700"/>
          </a:xfrm>
          <a:prstGeom prst="can">
            <a:avLst>
              <a:gd name="adj" fmla="val 33204"/>
            </a:avLst>
          </a:prstGeom>
          <a:solidFill>
            <a:srgbClr val="00CC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4" name="AutoShape 246"/>
          <p:cNvSpPr>
            <a:spLocks noChangeArrowheads="1"/>
          </p:cNvSpPr>
          <p:nvPr/>
        </p:nvSpPr>
        <p:spPr bwMode="auto">
          <a:xfrm>
            <a:off x="3060700" y="4437063"/>
            <a:ext cx="936625" cy="647700"/>
          </a:xfrm>
          <a:prstGeom prst="can">
            <a:avLst>
              <a:gd name="adj" fmla="val 33204"/>
            </a:avLst>
          </a:prstGeom>
          <a:solidFill>
            <a:srgbClr val="00CC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5" name="AutoShape 247"/>
          <p:cNvSpPr>
            <a:spLocks noChangeArrowheads="1"/>
          </p:cNvSpPr>
          <p:nvPr/>
        </p:nvSpPr>
        <p:spPr bwMode="auto">
          <a:xfrm>
            <a:off x="5365750" y="4364038"/>
            <a:ext cx="936625" cy="647700"/>
          </a:xfrm>
          <a:prstGeom prst="can">
            <a:avLst>
              <a:gd name="adj" fmla="val 33204"/>
            </a:avLst>
          </a:prstGeom>
          <a:solidFill>
            <a:srgbClr val="00CC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6" name="AutoShape 248"/>
          <p:cNvSpPr>
            <a:spLocks noChangeArrowheads="1"/>
          </p:cNvSpPr>
          <p:nvPr/>
        </p:nvSpPr>
        <p:spPr bwMode="auto">
          <a:xfrm>
            <a:off x="7308850" y="4294188"/>
            <a:ext cx="936625" cy="647700"/>
          </a:xfrm>
          <a:prstGeom prst="can">
            <a:avLst>
              <a:gd name="adj" fmla="val 33204"/>
            </a:avLst>
          </a:prstGeom>
          <a:solidFill>
            <a:srgbClr val="00CC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7" name="AutoShape 249"/>
          <p:cNvSpPr>
            <a:spLocks noChangeArrowheads="1"/>
          </p:cNvSpPr>
          <p:nvPr/>
        </p:nvSpPr>
        <p:spPr bwMode="auto">
          <a:xfrm>
            <a:off x="3205163" y="1125538"/>
            <a:ext cx="2447925" cy="1079500"/>
          </a:xfrm>
          <a:prstGeom prst="can">
            <a:avLst>
              <a:gd name="adj" fmla="val 33204"/>
            </a:avLst>
          </a:prstGeom>
          <a:solidFill>
            <a:srgbClr val="CC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8" name="Freeform 250"/>
          <p:cNvSpPr>
            <a:spLocks/>
          </p:cNvSpPr>
          <p:nvPr/>
        </p:nvSpPr>
        <p:spPr bwMode="auto">
          <a:xfrm>
            <a:off x="1333500" y="3859213"/>
            <a:ext cx="6408738" cy="504825"/>
          </a:xfrm>
          <a:custGeom>
            <a:avLst/>
            <a:gdLst>
              <a:gd name="T0" fmla="*/ 0 w 4037"/>
              <a:gd name="T1" fmla="*/ 801409688 h 318"/>
              <a:gd name="T2" fmla="*/ 0 w 4037"/>
              <a:gd name="T3" fmla="*/ 0 h 318"/>
              <a:gd name="T4" fmla="*/ 2147483646 w 4037"/>
              <a:gd name="T5" fmla="*/ 0 h 318"/>
              <a:gd name="T6" fmla="*/ 2147483646 w 4037"/>
              <a:gd name="T7" fmla="*/ 572076263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37" h="318">
                <a:moveTo>
                  <a:pt x="0" y="318"/>
                </a:moveTo>
                <a:lnTo>
                  <a:pt x="0" y="0"/>
                </a:lnTo>
                <a:lnTo>
                  <a:pt x="4037" y="0"/>
                </a:lnTo>
                <a:lnTo>
                  <a:pt x="4037" y="227"/>
                </a:lnTo>
              </a:path>
            </a:pathLst>
          </a:custGeom>
          <a:noFill/>
          <a:ln w="9525" cap="flat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9" name="AutoShape 251"/>
          <p:cNvSpPr>
            <a:spLocks noChangeArrowheads="1"/>
          </p:cNvSpPr>
          <p:nvPr/>
        </p:nvSpPr>
        <p:spPr bwMode="auto">
          <a:xfrm>
            <a:off x="3205163" y="2347913"/>
            <a:ext cx="2447925" cy="13684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C0C0C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抽取</a:t>
            </a:r>
          </a:p>
          <a:p>
            <a:pPr algn="ctr"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清理</a:t>
            </a:r>
          </a:p>
          <a:p>
            <a:pPr algn="ctr"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转化</a:t>
            </a:r>
          </a:p>
          <a:p>
            <a:pPr algn="ctr"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加载</a:t>
            </a:r>
          </a:p>
        </p:txBody>
      </p:sp>
      <p:sp>
        <p:nvSpPr>
          <p:cNvPr id="25610" name="Line 252"/>
          <p:cNvSpPr>
            <a:spLocks noChangeShapeType="1"/>
          </p:cNvSpPr>
          <p:nvPr/>
        </p:nvSpPr>
        <p:spPr bwMode="auto">
          <a:xfrm>
            <a:off x="3565525" y="3859213"/>
            <a:ext cx="0" cy="434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1" name="Line 253"/>
          <p:cNvSpPr>
            <a:spLocks noChangeShapeType="1"/>
          </p:cNvSpPr>
          <p:nvPr/>
        </p:nvSpPr>
        <p:spPr bwMode="auto">
          <a:xfrm>
            <a:off x="5797550" y="3859213"/>
            <a:ext cx="0" cy="4349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12" name="Rectangle 254"/>
          <p:cNvSpPr>
            <a:spLocks noChangeArrowheads="1"/>
          </p:cNvSpPr>
          <p:nvPr/>
        </p:nvSpPr>
        <p:spPr bwMode="auto">
          <a:xfrm>
            <a:off x="6137275" y="1417638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数据仓库</a:t>
            </a:r>
          </a:p>
        </p:txBody>
      </p:sp>
      <p:sp>
        <p:nvSpPr>
          <p:cNvPr id="25613" name="Rectangle 255"/>
          <p:cNvSpPr>
            <a:spLocks noChangeArrowheads="1"/>
          </p:cNvSpPr>
          <p:nvPr/>
        </p:nvSpPr>
        <p:spPr bwMode="auto">
          <a:xfrm>
            <a:off x="900113" y="5300663"/>
            <a:ext cx="109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 dirty="0"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ru-RU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25614" name="Rectangle 256"/>
          <p:cNvSpPr>
            <a:spLocks noChangeArrowheads="1"/>
          </p:cNvSpPr>
          <p:nvPr/>
        </p:nvSpPr>
        <p:spPr bwMode="auto">
          <a:xfrm>
            <a:off x="3060700" y="5300663"/>
            <a:ext cx="109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ru-RU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25615" name="Rectangle 257"/>
          <p:cNvSpPr>
            <a:spLocks noChangeArrowheads="1"/>
          </p:cNvSpPr>
          <p:nvPr/>
        </p:nvSpPr>
        <p:spPr bwMode="auto">
          <a:xfrm>
            <a:off x="5365750" y="5300663"/>
            <a:ext cx="109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ru-RU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25616" name="Rectangle 258"/>
          <p:cNvSpPr>
            <a:spLocks noChangeArrowheads="1"/>
          </p:cNvSpPr>
          <p:nvPr/>
        </p:nvSpPr>
        <p:spPr bwMode="auto">
          <a:xfrm>
            <a:off x="7381875" y="5227638"/>
            <a:ext cx="109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>
                <a:latin typeface="黑体" panose="02010609060101010101" pitchFamily="49" charset="-122"/>
                <a:ea typeface="黑体" panose="02010609060101010101" pitchFamily="49" charset="-122"/>
              </a:rPr>
              <a:t>数据源</a:t>
            </a:r>
            <a:r>
              <a:rPr lang="ru-RU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031524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3C21D-A394-409B-87D2-978F12614CD3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26626" name="Rectangle 26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3917" y="62555"/>
            <a:ext cx="81534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数据仓库的特点：反映历史变化</a:t>
            </a:r>
          </a:p>
        </p:txBody>
      </p:sp>
      <p:grpSp>
        <p:nvGrpSpPr>
          <p:cNvPr id="26627" name="Group 262"/>
          <p:cNvGrpSpPr>
            <a:grpSpLocks/>
          </p:cNvGrpSpPr>
          <p:nvPr/>
        </p:nvGrpSpPr>
        <p:grpSpPr bwMode="auto">
          <a:xfrm>
            <a:off x="6002338" y="3330575"/>
            <a:ext cx="1454150" cy="1104900"/>
            <a:chOff x="3712" y="2341"/>
            <a:chExt cx="916" cy="696"/>
          </a:xfrm>
        </p:grpSpPr>
        <p:grpSp>
          <p:nvGrpSpPr>
            <p:cNvPr id="26643" name="Group 263"/>
            <p:cNvGrpSpPr>
              <a:grpSpLocks/>
            </p:cNvGrpSpPr>
            <p:nvPr/>
          </p:nvGrpSpPr>
          <p:grpSpPr bwMode="auto">
            <a:xfrm>
              <a:off x="3761" y="2391"/>
              <a:ext cx="867" cy="646"/>
              <a:chOff x="3761" y="2391"/>
              <a:chExt cx="867" cy="646"/>
            </a:xfrm>
          </p:grpSpPr>
          <p:sp>
            <p:nvSpPr>
              <p:cNvPr id="26833" name="Freeform 264"/>
              <p:cNvSpPr>
                <a:spLocks/>
              </p:cNvSpPr>
              <p:nvPr/>
            </p:nvSpPr>
            <p:spPr bwMode="auto">
              <a:xfrm>
                <a:off x="3761" y="2391"/>
                <a:ext cx="867" cy="646"/>
              </a:xfrm>
              <a:custGeom>
                <a:avLst/>
                <a:gdLst>
                  <a:gd name="T0" fmla="*/ 0 w 867"/>
                  <a:gd name="T1" fmla="*/ 0 h 646"/>
                  <a:gd name="T2" fmla="*/ 866 w 867"/>
                  <a:gd name="T3" fmla="*/ 0 h 646"/>
                  <a:gd name="T4" fmla="*/ 866 w 867"/>
                  <a:gd name="T5" fmla="*/ 645 h 646"/>
                  <a:gd name="T6" fmla="*/ 0 w 867"/>
                  <a:gd name="T7" fmla="*/ 645 h 646"/>
                  <a:gd name="T8" fmla="*/ 0 w 867"/>
                  <a:gd name="T9" fmla="*/ 0 h 6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7" h="646">
                    <a:moveTo>
                      <a:pt x="0" y="0"/>
                    </a:moveTo>
                    <a:lnTo>
                      <a:pt x="866" y="0"/>
                    </a:lnTo>
                    <a:lnTo>
                      <a:pt x="866" y="645"/>
                    </a:lnTo>
                    <a:lnTo>
                      <a:pt x="0" y="6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80A0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834" name="Group 265"/>
              <p:cNvGrpSpPr>
                <a:grpSpLocks/>
              </p:cNvGrpSpPr>
              <p:nvPr/>
            </p:nvGrpSpPr>
            <p:grpSpPr bwMode="auto">
              <a:xfrm>
                <a:off x="3761" y="2495"/>
                <a:ext cx="866" cy="450"/>
                <a:chOff x="3761" y="2495"/>
                <a:chExt cx="866" cy="450"/>
              </a:xfrm>
            </p:grpSpPr>
            <p:sp>
              <p:nvSpPr>
                <p:cNvPr id="26841" name="Line 266"/>
                <p:cNvSpPr>
                  <a:spLocks noChangeShapeType="1"/>
                </p:cNvSpPr>
                <p:nvPr/>
              </p:nvSpPr>
              <p:spPr bwMode="auto">
                <a:xfrm>
                  <a:off x="3761" y="2772"/>
                  <a:ext cx="865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42" name="Line 267"/>
                <p:cNvSpPr>
                  <a:spLocks noChangeShapeType="1"/>
                </p:cNvSpPr>
                <p:nvPr/>
              </p:nvSpPr>
              <p:spPr bwMode="auto">
                <a:xfrm>
                  <a:off x="3761" y="2859"/>
                  <a:ext cx="865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43" name="Line 268"/>
                <p:cNvSpPr>
                  <a:spLocks noChangeShapeType="1"/>
                </p:cNvSpPr>
                <p:nvPr/>
              </p:nvSpPr>
              <p:spPr bwMode="auto">
                <a:xfrm>
                  <a:off x="3761" y="2684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44" name="Line 269"/>
                <p:cNvSpPr>
                  <a:spLocks noChangeShapeType="1"/>
                </p:cNvSpPr>
                <p:nvPr/>
              </p:nvSpPr>
              <p:spPr bwMode="auto">
                <a:xfrm>
                  <a:off x="3761" y="2945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45" name="Line 270"/>
                <p:cNvSpPr>
                  <a:spLocks noChangeShapeType="1"/>
                </p:cNvSpPr>
                <p:nvPr/>
              </p:nvSpPr>
              <p:spPr bwMode="auto">
                <a:xfrm>
                  <a:off x="3761" y="2593"/>
                  <a:ext cx="865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6846" name="Group 271"/>
                <p:cNvGrpSpPr>
                  <a:grpSpLocks/>
                </p:cNvGrpSpPr>
                <p:nvPr/>
              </p:nvGrpSpPr>
              <p:grpSpPr bwMode="auto">
                <a:xfrm>
                  <a:off x="3761" y="2495"/>
                  <a:ext cx="866" cy="7"/>
                  <a:chOff x="3761" y="2495"/>
                  <a:chExt cx="866" cy="7"/>
                </a:xfrm>
              </p:grpSpPr>
              <p:sp>
                <p:nvSpPr>
                  <p:cNvPr id="2684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761" y="2502"/>
                    <a:ext cx="865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48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3761" y="2495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835" name="Line 274"/>
              <p:cNvSpPr>
                <a:spLocks noChangeShapeType="1"/>
              </p:cNvSpPr>
              <p:nvPr/>
            </p:nvSpPr>
            <p:spPr bwMode="auto">
              <a:xfrm flipV="1">
                <a:off x="3884" y="2502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36" name="Line 275"/>
              <p:cNvSpPr>
                <a:spLocks noChangeShapeType="1"/>
              </p:cNvSpPr>
              <p:nvPr/>
            </p:nvSpPr>
            <p:spPr bwMode="auto">
              <a:xfrm flipV="1">
                <a:off x="4133" y="2502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37" name="Line 276"/>
              <p:cNvSpPr>
                <a:spLocks noChangeShapeType="1"/>
              </p:cNvSpPr>
              <p:nvPr/>
            </p:nvSpPr>
            <p:spPr bwMode="auto">
              <a:xfrm>
                <a:off x="4010" y="2502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38" name="Line 277"/>
              <p:cNvSpPr>
                <a:spLocks noChangeShapeType="1"/>
              </p:cNvSpPr>
              <p:nvPr/>
            </p:nvSpPr>
            <p:spPr bwMode="auto">
              <a:xfrm flipV="1">
                <a:off x="4256" y="2502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39" name="Line 278"/>
              <p:cNvSpPr>
                <a:spLocks noChangeShapeType="1"/>
              </p:cNvSpPr>
              <p:nvPr/>
            </p:nvSpPr>
            <p:spPr bwMode="auto">
              <a:xfrm flipV="1">
                <a:off x="4504" y="2502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40" name="Line 279"/>
              <p:cNvSpPr>
                <a:spLocks noChangeShapeType="1"/>
              </p:cNvSpPr>
              <p:nvPr/>
            </p:nvSpPr>
            <p:spPr bwMode="auto">
              <a:xfrm>
                <a:off x="4380" y="2502"/>
                <a:ext cx="0" cy="532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4" name="Group 280"/>
            <p:cNvGrpSpPr>
              <a:grpSpLocks/>
            </p:cNvGrpSpPr>
            <p:nvPr/>
          </p:nvGrpSpPr>
          <p:grpSpPr bwMode="auto">
            <a:xfrm>
              <a:off x="3752" y="2384"/>
              <a:ext cx="868" cy="646"/>
              <a:chOff x="3752" y="2384"/>
              <a:chExt cx="868" cy="646"/>
            </a:xfrm>
          </p:grpSpPr>
          <p:sp>
            <p:nvSpPr>
              <p:cNvPr id="26817" name="Freeform 281"/>
              <p:cNvSpPr>
                <a:spLocks/>
              </p:cNvSpPr>
              <p:nvPr/>
            </p:nvSpPr>
            <p:spPr bwMode="auto">
              <a:xfrm>
                <a:off x="3753" y="2384"/>
                <a:ext cx="867" cy="646"/>
              </a:xfrm>
              <a:custGeom>
                <a:avLst/>
                <a:gdLst>
                  <a:gd name="T0" fmla="*/ 0 w 867"/>
                  <a:gd name="T1" fmla="*/ 0 h 646"/>
                  <a:gd name="T2" fmla="*/ 866 w 867"/>
                  <a:gd name="T3" fmla="*/ 0 h 646"/>
                  <a:gd name="T4" fmla="*/ 866 w 867"/>
                  <a:gd name="T5" fmla="*/ 645 h 646"/>
                  <a:gd name="T6" fmla="*/ 0 w 867"/>
                  <a:gd name="T7" fmla="*/ 645 h 646"/>
                  <a:gd name="T8" fmla="*/ 0 w 867"/>
                  <a:gd name="T9" fmla="*/ 0 h 6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7" h="646">
                    <a:moveTo>
                      <a:pt x="0" y="0"/>
                    </a:moveTo>
                    <a:lnTo>
                      <a:pt x="866" y="0"/>
                    </a:lnTo>
                    <a:lnTo>
                      <a:pt x="866" y="645"/>
                    </a:lnTo>
                    <a:lnTo>
                      <a:pt x="0" y="6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0A0C0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818" name="Group 282"/>
              <p:cNvGrpSpPr>
                <a:grpSpLocks/>
              </p:cNvGrpSpPr>
              <p:nvPr/>
            </p:nvGrpSpPr>
            <p:grpSpPr bwMode="auto">
              <a:xfrm>
                <a:off x="3752" y="2487"/>
                <a:ext cx="867" cy="449"/>
                <a:chOff x="3752" y="2487"/>
                <a:chExt cx="867" cy="449"/>
              </a:xfrm>
            </p:grpSpPr>
            <p:sp>
              <p:nvSpPr>
                <p:cNvPr id="26825" name="Line 283"/>
                <p:cNvSpPr>
                  <a:spLocks noChangeShapeType="1"/>
                </p:cNvSpPr>
                <p:nvPr/>
              </p:nvSpPr>
              <p:spPr bwMode="auto">
                <a:xfrm>
                  <a:off x="3752" y="2763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26" name="Line 284"/>
                <p:cNvSpPr>
                  <a:spLocks noChangeShapeType="1"/>
                </p:cNvSpPr>
                <p:nvPr/>
              </p:nvSpPr>
              <p:spPr bwMode="auto">
                <a:xfrm>
                  <a:off x="3752" y="2851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27" name="Line 285"/>
                <p:cNvSpPr>
                  <a:spLocks noChangeShapeType="1"/>
                </p:cNvSpPr>
                <p:nvPr/>
              </p:nvSpPr>
              <p:spPr bwMode="auto">
                <a:xfrm>
                  <a:off x="3752" y="2676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28" name="Line 286"/>
                <p:cNvSpPr>
                  <a:spLocks noChangeShapeType="1"/>
                </p:cNvSpPr>
                <p:nvPr/>
              </p:nvSpPr>
              <p:spPr bwMode="auto">
                <a:xfrm>
                  <a:off x="3752" y="2936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29" name="Line 287"/>
                <p:cNvSpPr>
                  <a:spLocks noChangeShapeType="1"/>
                </p:cNvSpPr>
                <p:nvPr/>
              </p:nvSpPr>
              <p:spPr bwMode="auto">
                <a:xfrm>
                  <a:off x="3752" y="2585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6830" name="Group 288"/>
                <p:cNvGrpSpPr>
                  <a:grpSpLocks/>
                </p:cNvGrpSpPr>
                <p:nvPr/>
              </p:nvGrpSpPr>
              <p:grpSpPr bwMode="auto">
                <a:xfrm>
                  <a:off x="3752" y="2487"/>
                  <a:ext cx="866" cy="6"/>
                  <a:chOff x="3752" y="2487"/>
                  <a:chExt cx="866" cy="6"/>
                </a:xfrm>
              </p:grpSpPr>
              <p:sp>
                <p:nvSpPr>
                  <p:cNvPr id="26831" name="Line 289"/>
                  <p:cNvSpPr>
                    <a:spLocks noChangeShapeType="1"/>
                  </p:cNvSpPr>
                  <p:nvPr/>
                </p:nvSpPr>
                <p:spPr bwMode="auto">
                  <a:xfrm>
                    <a:off x="3752" y="2493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32" name="Line 290"/>
                  <p:cNvSpPr>
                    <a:spLocks noChangeShapeType="1"/>
                  </p:cNvSpPr>
                  <p:nvPr/>
                </p:nvSpPr>
                <p:spPr bwMode="auto">
                  <a:xfrm>
                    <a:off x="3752" y="2487"/>
                    <a:ext cx="865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819" name="Line 291"/>
              <p:cNvSpPr>
                <a:spLocks noChangeShapeType="1"/>
              </p:cNvSpPr>
              <p:nvPr/>
            </p:nvSpPr>
            <p:spPr bwMode="auto">
              <a:xfrm>
                <a:off x="3877" y="2493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20" name="Line 292"/>
              <p:cNvSpPr>
                <a:spLocks noChangeShapeType="1"/>
              </p:cNvSpPr>
              <p:nvPr/>
            </p:nvSpPr>
            <p:spPr bwMode="auto">
              <a:xfrm>
                <a:off x="4123" y="2493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21" name="Line 293"/>
              <p:cNvSpPr>
                <a:spLocks noChangeShapeType="1"/>
              </p:cNvSpPr>
              <p:nvPr/>
            </p:nvSpPr>
            <p:spPr bwMode="auto">
              <a:xfrm>
                <a:off x="4002" y="2493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22" name="Line 294"/>
              <p:cNvSpPr>
                <a:spLocks noChangeShapeType="1"/>
              </p:cNvSpPr>
              <p:nvPr/>
            </p:nvSpPr>
            <p:spPr bwMode="auto">
              <a:xfrm flipV="1">
                <a:off x="4248" y="2493"/>
                <a:ext cx="0" cy="53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23" name="Line 295"/>
              <p:cNvSpPr>
                <a:spLocks noChangeShapeType="1"/>
              </p:cNvSpPr>
              <p:nvPr/>
            </p:nvSpPr>
            <p:spPr bwMode="auto">
              <a:xfrm>
                <a:off x="4495" y="2493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24" name="Line 296"/>
              <p:cNvSpPr>
                <a:spLocks noChangeShapeType="1"/>
              </p:cNvSpPr>
              <p:nvPr/>
            </p:nvSpPr>
            <p:spPr bwMode="auto">
              <a:xfrm>
                <a:off x="4372" y="2493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5" name="Group 297"/>
            <p:cNvGrpSpPr>
              <a:grpSpLocks/>
            </p:cNvGrpSpPr>
            <p:nvPr/>
          </p:nvGrpSpPr>
          <p:grpSpPr bwMode="auto">
            <a:xfrm>
              <a:off x="3745" y="2375"/>
              <a:ext cx="867" cy="646"/>
              <a:chOff x="3745" y="2375"/>
              <a:chExt cx="867" cy="646"/>
            </a:xfrm>
          </p:grpSpPr>
          <p:sp>
            <p:nvSpPr>
              <p:cNvPr id="26802" name="Freeform 298"/>
              <p:cNvSpPr>
                <a:spLocks/>
              </p:cNvSpPr>
              <p:nvPr/>
            </p:nvSpPr>
            <p:spPr bwMode="auto">
              <a:xfrm>
                <a:off x="3745" y="2375"/>
                <a:ext cx="867" cy="646"/>
              </a:xfrm>
              <a:custGeom>
                <a:avLst/>
                <a:gdLst>
                  <a:gd name="T0" fmla="*/ 0 w 867"/>
                  <a:gd name="T1" fmla="*/ 0 h 646"/>
                  <a:gd name="T2" fmla="*/ 866 w 867"/>
                  <a:gd name="T3" fmla="*/ 0 h 646"/>
                  <a:gd name="T4" fmla="*/ 866 w 867"/>
                  <a:gd name="T5" fmla="*/ 645 h 646"/>
                  <a:gd name="T6" fmla="*/ 0 w 867"/>
                  <a:gd name="T7" fmla="*/ 645 h 646"/>
                  <a:gd name="T8" fmla="*/ 0 w 867"/>
                  <a:gd name="T9" fmla="*/ 0 h 6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7" h="646">
                    <a:moveTo>
                      <a:pt x="0" y="0"/>
                    </a:moveTo>
                    <a:lnTo>
                      <a:pt x="866" y="0"/>
                    </a:lnTo>
                    <a:lnTo>
                      <a:pt x="866" y="645"/>
                    </a:lnTo>
                    <a:lnTo>
                      <a:pt x="0" y="6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E0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803" name="Line 299"/>
              <p:cNvSpPr>
                <a:spLocks noChangeShapeType="1"/>
              </p:cNvSpPr>
              <p:nvPr/>
            </p:nvSpPr>
            <p:spPr bwMode="auto">
              <a:xfrm>
                <a:off x="3745" y="2756"/>
                <a:ext cx="866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4" name="Line 300"/>
              <p:cNvSpPr>
                <a:spLocks noChangeShapeType="1"/>
              </p:cNvSpPr>
              <p:nvPr/>
            </p:nvSpPr>
            <p:spPr bwMode="auto">
              <a:xfrm>
                <a:off x="3745" y="2841"/>
                <a:ext cx="866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5" name="Line 301"/>
              <p:cNvSpPr>
                <a:spLocks noChangeShapeType="1"/>
              </p:cNvSpPr>
              <p:nvPr/>
            </p:nvSpPr>
            <p:spPr bwMode="auto">
              <a:xfrm>
                <a:off x="3745" y="2667"/>
                <a:ext cx="866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6" name="Line 302"/>
              <p:cNvSpPr>
                <a:spLocks noChangeShapeType="1"/>
              </p:cNvSpPr>
              <p:nvPr/>
            </p:nvSpPr>
            <p:spPr bwMode="auto">
              <a:xfrm>
                <a:off x="3745" y="2929"/>
                <a:ext cx="866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07" name="Line 303"/>
              <p:cNvSpPr>
                <a:spLocks noChangeShapeType="1"/>
              </p:cNvSpPr>
              <p:nvPr/>
            </p:nvSpPr>
            <p:spPr bwMode="auto">
              <a:xfrm>
                <a:off x="3745" y="2577"/>
                <a:ext cx="866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808" name="Group 304"/>
              <p:cNvGrpSpPr>
                <a:grpSpLocks/>
              </p:cNvGrpSpPr>
              <p:nvPr/>
            </p:nvGrpSpPr>
            <p:grpSpPr bwMode="auto">
              <a:xfrm>
                <a:off x="3745" y="2479"/>
                <a:ext cx="866" cy="6"/>
                <a:chOff x="3745" y="2479"/>
                <a:chExt cx="866" cy="6"/>
              </a:xfrm>
            </p:grpSpPr>
            <p:sp>
              <p:nvSpPr>
                <p:cNvPr id="26815" name="Line 305"/>
                <p:cNvSpPr>
                  <a:spLocks noChangeShapeType="1"/>
                </p:cNvSpPr>
                <p:nvPr/>
              </p:nvSpPr>
              <p:spPr bwMode="auto">
                <a:xfrm>
                  <a:off x="3745" y="2485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16" name="Line 306"/>
                <p:cNvSpPr>
                  <a:spLocks noChangeShapeType="1"/>
                </p:cNvSpPr>
                <p:nvPr/>
              </p:nvSpPr>
              <p:spPr bwMode="auto">
                <a:xfrm>
                  <a:off x="3745" y="2479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6809" name="Line 307"/>
              <p:cNvSpPr>
                <a:spLocks noChangeShapeType="1"/>
              </p:cNvSpPr>
              <p:nvPr/>
            </p:nvSpPr>
            <p:spPr bwMode="auto">
              <a:xfrm flipV="1">
                <a:off x="3868" y="2485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0" name="Line 308"/>
              <p:cNvSpPr>
                <a:spLocks noChangeShapeType="1"/>
              </p:cNvSpPr>
              <p:nvPr/>
            </p:nvSpPr>
            <p:spPr bwMode="auto">
              <a:xfrm flipV="1">
                <a:off x="4115" y="2485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1" name="Line 309"/>
              <p:cNvSpPr>
                <a:spLocks noChangeShapeType="1"/>
              </p:cNvSpPr>
              <p:nvPr/>
            </p:nvSpPr>
            <p:spPr bwMode="auto">
              <a:xfrm flipV="1">
                <a:off x="3992" y="2485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2" name="Line 310"/>
              <p:cNvSpPr>
                <a:spLocks noChangeShapeType="1"/>
              </p:cNvSpPr>
              <p:nvPr/>
            </p:nvSpPr>
            <p:spPr bwMode="auto">
              <a:xfrm flipV="1">
                <a:off x="4241" y="2485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3" name="Line 311"/>
              <p:cNvSpPr>
                <a:spLocks noChangeShapeType="1"/>
              </p:cNvSpPr>
              <p:nvPr/>
            </p:nvSpPr>
            <p:spPr bwMode="auto">
              <a:xfrm flipV="1">
                <a:off x="4487" y="2485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814" name="Line 312"/>
              <p:cNvSpPr>
                <a:spLocks noChangeShapeType="1"/>
              </p:cNvSpPr>
              <p:nvPr/>
            </p:nvSpPr>
            <p:spPr bwMode="auto">
              <a:xfrm flipV="1">
                <a:off x="4363" y="2485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6" name="Group 313"/>
            <p:cNvGrpSpPr>
              <a:grpSpLocks/>
            </p:cNvGrpSpPr>
            <p:nvPr/>
          </p:nvGrpSpPr>
          <p:grpSpPr bwMode="auto">
            <a:xfrm>
              <a:off x="3736" y="2366"/>
              <a:ext cx="869" cy="647"/>
              <a:chOff x="3736" y="2366"/>
              <a:chExt cx="869" cy="647"/>
            </a:xfrm>
          </p:grpSpPr>
          <p:sp>
            <p:nvSpPr>
              <p:cNvPr id="26787" name="Freeform 314"/>
              <p:cNvSpPr>
                <a:spLocks/>
              </p:cNvSpPr>
              <p:nvPr/>
            </p:nvSpPr>
            <p:spPr bwMode="auto">
              <a:xfrm>
                <a:off x="3737" y="2366"/>
                <a:ext cx="868" cy="647"/>
              </a:xfrm>
              <a:custGeom>
                <a:avLst/>
                <a:gdLst>
                  <a:gd name="T0" fmla="*/ 0 w 868"/>
                  <a:gd name="T1" fmla="*/ 0 h 647"/>
                  <a:gd name="T2" fmla="*/ 867 w 868"/>
                  <a:gd name="T3" fmla="*/ 0 h 647"/>
                  <a:gd name="T4" fmla="*/ 867 w 868"/>
                  <a:gd name="T5" fmla="*/ 646 h 647"/>
                  <a:gd name="T6" fmla="*/ 0 w 868"/>
                  <a:gd name="T7" fmla="*/ 646 h 647"/>
                  <a:gd name="T8" fmla="*/ 0 w 868"/>
                  <a:gd name="T9" fmla="*/ 0 h 6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8" h="647">
                    <a:moveTo>
                      <a:pt x="0" y="0"/>
                    </a:moveTo>
                    <a:lnTo>
                      <a:pt x="867" y="0"/>
                    </a:lnTo>
                    <a:lnTo>
                      <a:pt x="867" y="646"/>
                    </a:lnTo>
                    <a:lnTo>
                      <a:pt x="0" y="6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E0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88" name="Line 315"/>
              <p:cNvSpPr>
                <a:spLocks noChangeShapeType="1"/>
              </p:cNvSpPr>
              <p:nvPr/>
            </p:nvSpPr>
            <p:spPr bwMode="auto">
              <a:xfrm>
                <a:off x="3736" y="2747"/>
                <a:ext cx="867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89" name="Line 316"/>
              <p:cNvSpPr>
                <a:spLocks noChangeShapeType="1"/>
              </p:cNvSpPr>
              <p:nvPr/>
            </p:nvSpPr>
            <p:spPr bwMode="auto">
              <a:xfrm>
                <a:off x="3736" y="2834"/>
                <a:ext cx="868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0" name="Line 317"/>
              <p:cNvSpPr>
                <a:spLocks noChangeShapeType="1"/>
              </p:cNvSpPr>
              <p:nvPr/>
            </p:nvSpPr>
            <p:spPr bwMode="auto">
              <a:xfrm>
                <a:off x="3736" y="2659"/>
                <a:ext cx="868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1" name="Line 318"/>
              <p:cNvSpPr>
                <a:spLocks noChangeShapeType="1"/>
              </p:cNvSpPr>
              <p:nvPr/>
            </p:nvSpPr>
            <p:spPr bwMode="auto">
              <a:xfrm>
                <a:off x="3736" y="2922"/>
                <a:ext cx="868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2" name="Line 319"/>
              <p:cNvSpPr>
                <a:spLocks noChangeShapeType="1"/>
              </p:cNvSpPr>
              <p:nvPr/>
            </p:nvSpPr>
            <p:spPr bwMode="auto">
              <a:xfrm>
                <a:off x="3736" y="2569"/>
                <a:ext cx="868" cy="0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6793" name="Group 320"/>
              <p:cNvGrpSpPr>
                <a:grpSpLocks/>
              </p:cNvGrpSpPr>
              <p:nvPr/>
            </p:nvGrpSpPr>
            <p:grpSpPr bwMode="auto">
              <a:xfrm>
                <a:off x="3736" y="2470"/>
                <a:ext cx="867" cy="8"/>
                <a:chOff x="3736" y="2470"/>
                <a:chExt cx="867" cy="8"/>
              </a:xfrm>
            </p:grpSpPr>
            <p:sp>
              <p:nvSpPr>
                <p:cNvPr id="26800" name="Line 321"/>
                <p:cNvSpPr>
                  <a:spLocks noChangeShapeType="1"/>
                </p:cNvSpPr>
                <p:nvPr/>
              </p:nvSpPr>
              <p:spPr bwMode="auto">
                <a:xfrm>
                  <a:off x="3736" y="2478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801" name="Line 322"/>
                <p:cNvSpPr>
                  <a:spLocks noChangeShapeType="1"/>
                </p:cNvSpPr>
                <p:nvPr/>
              </p:nvSpPr>
              <p:spPr bwMode="auto">
                <a:xfrm>
                  <a:off x="3736" y="2470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6794" name="Line 323"/>
              <p:cNvSpPr>
                <a:spLocks noChangeShapeType="1"/>
              </p:cNvSpPr>
              <p:nvPr/>
            </p:nvSpPr>
            <p:spPr bwMode="auto">
              <a:xfrm>
                <a:off x="3860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5" name="Line 324"/>
              <p:cNvSpPr>
                <a:spLocks noChangeShapeType="1"/>
              </p:cNvSpPr>
              <p:nvPr/>
            </p:nvSpPr>
            <p:spPr bwMode="auto">
              <a:xfrm>
                <a:off x="4108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6" name="Line 325"/>
              <p:cNvSpPr>
                <a:spLocks noChangeShapeType="1"/>
              </p:cNvSpPr>
              <p:nvPr/>
            </p:nvSpPr>
            <p:spPr bwMode="auto">
              <a:xfrm>
                <a:off x="3984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7" name="Line 326"/>
              <p:cNvSpPr>
                <a:spLocks noChangeShapeType="1"/>
              </p:cNvSpPr>
              <p:nvPr/>
            </p:nvSpPr>
            <p:spPr bwMode="auto">
              <a:xfrm>
                <a:off x="4233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8" name="Line 327"/>
              <p:cNvSpPr>
                <a:spLocks noChangeShapeType="1"/>
              </p:cNvSpPr>
              <p:nvPr/>
            </p:nvSpPr>
            <p:spPr bwMode="auto">
              <a:xfrm flipV="1">
                <a:off x="4479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99" name="Line 328"/>
              <p:cNvSpPr>
                <a:spLocks noChangeShapeType="1"/>
              </p:cNvSpPr>
              <p:nvPr/>
            </p:nvSpPr>
            <p:spPr bwMode="auto">
              <a:xfrm>
                <a:off x="4355" y="2477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7" name="Group 329"/>
            <p:cNvGrpSpPr>
              <a:grpSpLocks/>
            </p:cNvGrpSpPr>
            <p:nvPr/>
          </p:nvGrpSpPr>
          <p:grpSpPr bwMode="auto">
            <a:xfrm>
              <a:off x="3727" y="2359"/>
              <a:ext cx="869" cy="646"/>
              <a:chOff x="3727" y="2359"/>
              <a:chExt cx="869" cy="646"/>
            </a:xfrm>
          </p:grpSpPr>
          <p:sp>
            <p:nvSpPr>
              <p:cNvPr id="26771" name="Freeform 330"/>
              <p:cNvSpPr>
                <a:spLocks/>
              </p:cNvSpPr>
              <p:nvPr/>
            </p:nvSpPr>
            <p:spPr bwMode="auto">
              <a:xfrm>
                <a:off x="3728" y="2359"/>
                <a:ext cx="868" cy="646"/>
              </a:xfrm>
              <a:custGeom>
                <a:avLst/>
                <a:gdLst>
                  <a:gd name="T0" fmla="*/ 0 w 868"/>
                  <a:gd name="T1" fmla="*/ 0 h 646"/>
                  <a:gd name="T2" fmla="*/ 867 w 868"/>
                  <a:gd name="T3" fmla="*/ 0 h 646"/>
                  <a:gd name="T4" fmla="*/ 867 w 868"/>
                  <a:gd name="T5" fmla="*/ 645 h 646"/>
                  <a:gd name="T6" fmla="*/ 0 w 868"/>
                  <a:gd name="T7" fmla="*/ 645 h 646"/>
                  <a:gd name="T8" fmla="*/ 0 w 868"/>
                  <a:gd name="T9" fmla="*/ 0 h 6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8" h="646">
                    <a:moveTo>
                      <a:pt x="0" y="0"/>
                    </a:moveTo>
                    <a:lnTo>
                      <a:pt x="867" y="0"/>
                    </a:lnTo>
                    <a:lnTo>
                      <a:pt x="867" y="645"/>
                    </a:lnTo>
                    <a:lnTo>
                      <a:pt x="0" y="6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FF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772" name="Group 331"/>
              <p:cNvGrpSpPr>
                <a:grpSpLocks/>
              </p:cNvGrpSpPr>
              <p:nvPr/>
            </p:nvGrpSpPr>
            <p:grpSpPr bwMode="auto">
              <a:xfrm>
                <a:off x="3727" y="2461"/>
                <a:ext cx="867" cy="451"/>
                <a:chOff x="3727" y="2461"/>
                <a:chExt cx="867" cy="451"/>
              </a:xfrm>
            </p:grpSpPr>
            <p:sp>
              <p:nvSpPr>
                <p:cNvPr id="26779" name="Line 332"/>
                <p:cNvSpPr>
                  <a:spLocks noChangeShapeType="1"/>
                </p:cNvSpPr>
                <p:nvPr/>
              </p:nvSpPr>
              <p:spPr bwMode="auto">
                <a:xfrm>
                  <a:off x="3727" y="2738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80" name="Line 333"/>
                <p:cNvSpPr>
                  <a:spLocks noChangeShapeType="1"/>
                </p:cNvSpPr>
                <p:nvPr/>
              </p:nvSpPr>
              <p:spPr bwMode="auto">
                <a:xfrm>
                  <a:off x="3727" y="2826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81" name="Line 334"/>
                <p:cNvSpPr>
                  <a:spLocks noChangeShapeType="1"/>
                </p:cNvSpPr>
                <p:nvPr/>
              </p:nvSpPr>
              <p:spPr bwMode="auto">
                <a:xfrm>
                  <a:off x="3727" y="2651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82" name="Line 335"/>
                <p:cNvSpPr>
                  <a:spLocks noChangeShapeType="1"/>
                </p:cNvSpPr>
                <p:nvPr/>
              </p:nvSpPr>
              <p:spPr bwMode="auto">
                <a:xfrm>
                  <a:off x="3727" y="2912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83" name="Line 336"/>
                <p:cNvSpPr>
                  <a:spLocks noChangeShapeType="1"/>
                </p:cNvSpPr>
                <p:nvPr/>
              </p:nvSpPr>
              <p:spPr bwMode="auto">
                <a:xfrm>
                  <a:off x="3727" y="2561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6784" name="Group 337"/>
                <p:cNvGrpSpPr>
                  <a:grpSpLocks/>
                </p:cNvGrpSpPr>
                <p:nvPr/>
              </p:nvGrpSpPr>
              <p:grpSpPr bwMode="auto">
                <a:xfrm>
                  <a:off x="3727" y="2461"/>
                  <a:ext cx="867" cy="7"/>
                  <a:chOff x="3727" y="2461"/>
                  <a:chExt cx="867" cy="7"/>
                </a:xfrm>
              </p:grpSpPr>
              <p:sp>
                <p:nvSpPr>
                  <p:cNvPr id="26785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3727" y="2468"/>
                    <a:ext cx="867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86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3727" y="2461"/>
                    <a:ext cx="867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773" name="Line 340"/>
              <p:cNvSpPr>
                <a:spLocks noChangeShapeType="1"/>
              </p:cNvSpPr>
              <p:nvPr/>
            </p:nvSpPr>
            <p:spPr bwMode="auto">
              <a:xfrm>
                <a:off x="3852" y="2468"/>
                <a:ext cx="0" cy="53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74" name="Line 341"/>
              <p:cNvSpPr>
                <a:spLocks noChangeShapeType="1"/>
              </p:cNvSpPr>
              <p:nvPr/>
            </p:nvSpPr>
            <p:spPr bwMode="auto">
              <a:xfrm flipV="1">
                <a:off x="4100" y="2468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75" name="Line 342"/>
              <p:cNvSpPr>
                <a:spLocks noChangeShapeType="1"/>
              </p:cNvSpPr>
              <p:nvPr/>
            </p:nvSpPr>
            <p:spPr bwMode="auto">
              <a:xfrm>
                <a:off x="3977" y="2468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76" name="Line 343"/>
              <p:cNvSpPr>
                <a:spLocks noChangeShapeType="1"/>
              </p:cNvSpPr>
              <p:nvPr/>
            </p:nvSpPr>
            <p:spPr bwMode="auto">
              <a:xfrm>
                <a:off x="4223" y="2468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77" name="Line 344"/>
              <p:cNvSpPr>
                <a:spLocks noChangeShapeType="1"/>
              </p:cNvSpPr>
              <p:nvPr/>
            </p:nvSpPr>
            <p:spPr bwMode="auto">
              <a:xfrm>
                <a:off x="4472" y="2468"/>
                <a:ext cx="0" cy="53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78" name="Line 345"/>
              <p:cNvSpPr>
                <a:spLocks noChangeShapeType="1"/>
              </p:cNvSpPr>
              <p:nvPr/>
            </p:nvSpPr>
            <p:spPr bwMode="auto">
              <a:xfrm>
                <a:off x="4346" y="2468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8" name="Group 346"/>
            <p:cNvGrpSpPr>
              <a:grpSpLocks/>
            </p:cNvGrpSpPr>
            <p:nvPr/>
          </p:nvGrpSpPr>
          <p:grpSpPr bwMode="auto">
            <a:xfrm>
              <a:off x="3719" y="2350"/>
              <a:ext cx="868" cy="646"/>
              <a:chOff x="3719" y="2350"/>
              <a:chExt cx="868" cy="646"/>
            </a:xfrm>
          </p:grpSpPr>
          <p:sp>
            <p:nvSpPr>
              <p:cNvPr id="26755" name="Freeform 347"/>
              <p:cNvSpPr>
                <a:spLocks/>
              </p:cNvSpPr>
              <p:nvPr/>
            </p:nvSpPr>
            <p:spPr bwMode="auto">
              <a:xfrm>
                <a:off x="3719" y="2350"/>
                <a:ext cx="868" cy="646"/>
              </a:xfrm>
              <a:custGeom>
                <a:avLst/>
                <a:gdLst>
                  <a:gd name="T0" fmla="*/ 0 w 868"/>
                  <a:gd name="T1" fmla="*/ 0 h 646"/>
                  <a:gd name="T2" fmla="*/ 867 w 868"/>
                  <a:gd name="T3" fmla="*/ 0 h 646"/>
                  <a:gd name="T4" fmla="*/ 867 w 868"/>
                  <a:gd name="T5" fmla="*/ 645 h 646"/>
                  <a:gd name="T6" fmla="*/ 0 w 868"/>
                  <a:gd name="T7" fmla="*/ 645 h 646"/>
                  <a:gd name="T8" fmla="*/ 0 w 868"/>
                  <a:gd name="T9" fmla="*/ 0 h 6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8" h="646">
                    <a:moveTo>
                      <a:pt x="0" y="0"/>
                    </a:moveTo>
                    <a:lnTo>
                      <a:pt x="867" y="0"/>
                    </a:lnTo>
                    <a:lnTo>
                      <a:pt x="867" y="645"/>
                    </a:lnTo>
                    <a:lnTo>
                      <a:pt x="0" y="6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FF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756" name="Group 348"/>
              <p:cNvGrpSpPr>
                <a:grpSpLocks/>
              </p:cNvGrpSpPr>
              <p:nvPr/>
            </p:nvGrpSpPr>
            <p:grpSpPr bwMode="auto">
              <a:xfrm>
                <a:off x="3719" y="2456"/>
                <a:ext cx="867" cy="449"/>
                <a:chOff x="3719" y="2456"/>
                <a:chExt cx="867" cy="449"/>
              </a:xfrm>
            </p:grpSpPr>
            <p:sp>
              <p:nvSpPr>
                <p:cNvPr id="26763" name="Line 349"/>
                <p:cNvSpPr>
                  <a:spLocks noChangeShapeType="1"/>
                </p:cNvSpPr>
                <p:nvPr/>
              </p:nvSpPr>
              <p:spPr bwMode="auto">
                <a:xfrm>
                  <a:off x="3719" y="2731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64" name="Line 350"/>
                <p:cNvSpPr>
                  <a:spLocks noChangeShapeType="1"/>
                </p:cNvSpPr>
                <p:nvPr/>
              </p:nvSpPr>
              <p:spPr bwMode="auto">
                <a:xfrm>
                  <a:off x="3719" y="2816"/>
                  <a:ext cx="867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65" name="Line 351"/>
                <p:cNvSpPr>
                  <a:spLocks noChangeShapeType="1"/>
                </p:cNvSpPr>
                <p:nvPr/>
              </p:nvSpPr>
              <p:spPr bwMode="auto">
                <a:xfrm>
                  <a:off x="3719" y="2642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66" name="Line 352"/>
                <p:cNvSpPr>
                  <a:spLocks noChangeShapeType="1"/>
                </p:cNvSpPr>
                <p:nvPr/>
              </p:nvSpPr>
              <p:spPr bwMode="auto">
                <a:xfrm>
                  <a:off x="3719" y="2905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67" name="Line 353"/>
                <p:cNvSpPr>
                  <a:spLocks noChangeShapeType="1"/>
                </p:cNvSpPr>
                <p:nvPr/>
              </p:nvSpPr>
              <p:spPr bwMode="auto">
                <a:xfrm>
                  <a:off x="3719" y="2554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6768" name="Group 354"/>
                <p:cNvGrpSpPr>
                  <a:grpSpLocks/>
                </p:cNvGrpSpPr>
                <p:nvPr/>
              </p:nvGrpSpPr>
              <p:grpSpPr bwMode="auto">
                <a:xfrm>
                  <a:off x="3719" y="2456"/>
                  <a:ext cx="866" cy="5"/>
                  <a:chOff x="3719" y="2456"/>
                  <a:chExt cx="866" cy="5"/>
                </a:xfrm>
              </p:grpSpPr>
              <p:sp>
                <p:nvSpPr>
                  <p:cNvPr id="26769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3719" y="2461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70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3719" y="2456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757" name="Line 357"/>
              <p:cNvSpPr>
                <a:spLocks noChangeShapeType="1"/>
              </p:cNvSpPr>
              <p:nvPr/>
            </p:nvSpPr>
            <p:spPr bwMode="auto">
              <a:xfrm flipV="1">
                <a:off x="3845" y="2460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58" name="Line 358"/>
              <p:cNvSpPr>
                <a:spLocks noChangeShapeType="1"/>
              </p:cNvSpPr>
              <p:nvPr/>
            </p:nvSpPr>
            <p:spPr bwMode="auto">
              <a:xfrm flipV="1">
                <a:off x="4090" y="2460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59" name="Line 359"/>
              <p:cNvSpPr>
                <a:spLocks noChangeShapeType="1"/>
              </p:cNvSpPr>
              <p:nvPr/>
            </p:nvSpPr>
            <p:spPr bwMode="auto">
              <a:xfrm flipV="1">
                <a:off x="3968" y="2460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60" name="Line 360"/>
              <p:cNvSpPr>
                <a:spLocks noChangeShapeType="1"/>
              </p:cNvSpPr>
              <p:nvPr/>
            </p:nvSpPr>
            <p:spPr bwMode="auto">
              <a:xfrm flipV="1">
                <a:off x="4215" y="2460"/>
                <a:ext cx="0" cy="533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61" name="Line 361"/>
              <p:cNvSpPr>
                <a:spLocks noChangeShapeType="1"/>
              </p:cNvSpPr>
              <p:nvPr/>
            </p:nvSpPr>
            <p:spPr bwMode="auto">
              <a:xfrm flipV="1">
                <a:off x="4464" y="2460"/>
                <a:ext cx="0" cy="53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762" name="Line 362"/>
              <p:cNvSpPr>
                <a:spLocks noChangeShapeType="1"/>
              </p:cNvSpPr>
              <p:nvPr/>
            </p:nvSpPr>
            <p:spPr bwMode="auto">
              <a:xfrm flipV="1">
                <a:off x="4339" y="2460"/>
                <a:ext cx="0" cy="534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6649" name="Group 363"/>
            <p:cNvGrpSpPr>
              <a:grpSpLocks/>
            </p:cNvGrpSpPr>
            <p:nvPr/>
          </p:nvGrpSpPr>
          <p:grpSpPr bwMode="auto">
            <a:xfrm>
              <a:off x="3712" y="2341"/>
              <a:ext cx="867" cy="647"/>
              <a:chOff x="3712" y="2341"/>
              <a:chExt cx="867" cy="647"/>
            </a:xfrm>
          </p:grpSpPr>
          <p:sp>
            <p:nvSpPr>
              <p:cNvPr id="26650" name="Line 364"/>
              <p:cNvSpPr>
                <a:spLocks noChangeShapeType="1"/>
              </p:cNvSpPr>
              <p:nvPr/>
            </p:nvSpPr>
            <p:spPr bwMode="auto">
              <a:xfrm flipV="1">
                <a:off x="4578" y="2454"/>
                <a:ext cx="0" cy="532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651" name="Freeform 365"/>
              <p:cNvSpPr>
                <a:spLocks/>
              </p:cNvSpPr>
              <p:nvPr/>
            </p:nvSpPr>
            <p:spPr bwMode="auto">
              <a:xfrm>
                <a:off x="3712" y="2341"/>
                <a:ext cx="867" cy="647"/>
              </a:xfrm>
              <a:custGeom>
                <a:avLst/>
                <a:gdLst>
                  <a:gd name="T0" fmla="*/ 0 w 867"/>
                  <a:gd name="T1" fmla="*/ 0 h 647"/>
                  <a:gd name="T2" fmla="*/ 866 w 867"/>
                  <a:gd name="T3" fmla="*/ 0 h 647"/>
                  <a:gd name="T4" fmla="*/ 866 w 867"/>
                  <a:gd name="T5" fmla="*/ 646 h 647"/>
                  <a:gd name="T6" fmla="*/ 0 w 867"/>
                  <a:gd name="T7" fmla="*/ 646 h 647"/>
                  <a:gd name="T8" fmla="*/ 0 w 867"/>
                  <a:gd name="T9" fmla="*/ 0 h 6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7" h="647">
                    <a:moveTo>
                      <a:pt x="0" y="0"/>
                    </a:moveTo>
                    <a:lnTo>
                      <a:pt x="866" y="0"/>
                    </a:lnTo>
                    <a:lnTo>
                      <a:pt x="866" y="646"/>
                    </a:lnTo>
                    <a:lnTo>
                      <a:pt x="0" y="64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2" name="Freeform 366"/>
              <p:cNvSpPr>
                <a:spLocks/>
              </p:cNvSpPr>
              <p:nvPr/>
            </p:nvSpPr>
            <p:spPr bwMode="auto">
              <a:xfrm>
                <a:off x="3712" y="2454"/>
                <a:ext cx="867" cy="90"/>
              </a:xfrm>
              <a:custGeom>
                <a:avLst/>
                <a:gdLst>
                  <a:gd name="T0" fmla="*/ 0 w 867"/>
                  <a:gd name="T1" fmla="*/ 0 h 90"/>
                  <a:gd name="T2" fmla="*/ 866 w 867"/>
                  <a:gd name="T3" fmla="*/ 0 h 90"/>
                  <a:gd name="T4" fmla="*/ 866 w 867"/>
                  <a:gd name="T5" fmla="*/ 89 h 90"/>
                  <a:gd name="T6" fmla="*/ 0 w 867"/>
                  <a:gd name="T7" fmla="*/ 89 h 90"/>
                  <a:gd name="T8" fmla="*/ 0 w 867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7" h="90">
                    <a:moveTo>
                      <a:pt x="0" y="0"/>
                    </a:moveTo>
                    <a:lnTo>
                      <a:pt x="866" y="0"/>
                    </a:lnTo>
                    <a:lnTo>
                      <a:pt x="866" y="89"/>
                    </a:lnTo>
                    <a:lnTo>
                      <a:pt x="0" y="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FF"/>
              </a:solidFill>
              <a:ln w="12700" cap="rnd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6653" name="Group 367"/>
              <p:cNvGrpSpPr>
                <a:grpSpLocks/>
              </p:cNvGrpSpPr>
              <p:nvPr/>
            </p:nvGrpSpPr>
            <p:grpSpPr bwMode="auto">
              <a:xfrm>
                <a:off x="3712" y="2447"/>
                <a:ext cx="866" cy="450"/>
                <a:chOff x="3712" y="2447"/>
                <a:chExt cx="866" cy="450"/>
              </a:xfrm>
            </p:grpSpPr>
            <p:sp>
              <p:nvSpPr>
                <p:cNvPr id="26747" name="Line 368"/>
                <p:cNvSpPr>
                  <a:spLocks noChangeShapeType="1"/>
                </p:cNvSpPr>
                <p:nvPr/>
              </p:nvSpPr>
              <p:spPr bwMode="auto">
                <a:xfrm>
                  <a:off x="3712" y="2723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8" name="Line 369"/>
                <p:cNvSpPr>
                  <a:spLocks noChangeShapeType="1"/>
                </p:cNvSpPr>
                <p:nvPr/>
              </p:nvSpPr>
              <p:spPr bwMode="auto">
                <a:xfrm>
                  <a:off x="3712" y="2809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9" name="Line 370"/>
                <p:cNvSpPr>
                  <a:spLocks noChangeShapeType="1"/>
                </p:cNvSpPr>
                <p:nvPr/>
              </p:nvSpPr>
              <p:spPr bwMode="auto">
                <a:xfrm>
                  <a:off x="3712" y="2634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50" name="Line 371"/>
                <p:cNvSpPr>
                  <a:spLocks noChangeShapeType="1"/>
                </p:cNvSpPr>
                <p:nvPr/>
              </p:nvSpPr>
              <p:spPr bwMode="auto">
                <a:xfrm>
                  <a:off x="3712" y="2897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51" name="Line 372"/>
                <p:cNvSpPr>
                  <a:spLocks noChangeShapeType="1"/>
                </p:cNvSpPr>
                <p:nvPr/>
              </p:nvSpPr>
              <p:spPr bwMode="auto">
                <a:xfrm>
                  <a:off x="3712" y="2544"/>
                  <a:ext cx="866" cy="0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6752" name="Group 373"/>
                <p:cNvGrpSpPr>
                  <a:grpSpLocks/>
                </p:cNvGrpSpPr>
                <p:nvPr/>
              </p:nvGrpSpPr>
              <p:grpSpPr bwMode="auto">
                <a:xfrm>
                  <a:off x="3712" y="2447"/>
                  <a:ext cx="866" cy="7"/>
                  <a:chOff x="3712" y="2447"/>
                  <a:chExt cx="866" cy="7"/>
                </a:xfrm>
              </p:grpSpPr>
              <p:sp>
                <p:nvSpPr>
                  <p:cNvPr id="26753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3712" y="2454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54" name="Line 375"/>
                  <p:cNvSpPr>
                    <a:spLocks noChangeShapeType="1"/>
                  </p:cNvSpPr>
                  <p:nvPr/>
                </p:nvSpPr>
                <p:spPr bwMode="auto">
                  <a:xfrm>
                    <a:off x="3712" y="2447"/>
                    <a:ext cx="866" cy="0"/>
                  </a:xfrm>
                  <a:prstGeom prst="line">
                    <a:avLst/>
                  </a:prstGeom>
                  <a:noFill/>
                  <a:ln w="127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6654" name="Group 376"/>
              <p:cNvGrpSpPr>
                <a:grpSpLocks/>
              </p:cNvGrpSpPr>
              <p:nvPr/>
            </p:nvGrpSpPr>
            <p:grpSpPr bwMode="auto">
              <a:xfrm>
                <a:off x="3836" y="2454"/>
                <a:ext cx="619" cy="533"/>
                <a:chOff x="3836" y="2454"/>
                <a:chExt cx="619" cy="533"/>
              </a:xfrm>
            </p:grpSpPr>
            <p:sp>
              <p:nvSpPr>
                <p:cNvPr id="26741" name="Line 377"/>
                <p:cNvSpPr>
                  <a:spLocks noChangeShapeType="1"/>
                </p:cNvSpPr>
                <p:nvPr/>
              </p:nvSpPr>
              <p:spPr bwMode="auto">
                <a:xfrm>
                  <a:off x="3836" y="2454"/>
                  <a:ext cx="0" cy="533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2" name="Line 378"/>
                <p:cNvSpPr>
                  <a:spLocks noChangeShapeType="1"/>
                </p:cNvSpPr>
                <p:nvPr/>
              </p:nvSpPr>
              <p:spPr bwMode="auto">
                <a:xfrm>
                  <a:off x="4082" y="2454"/>
                  <a:ext cx="0" cy="532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3" name="Line 379"/>
                <p:cNvSpPr>
                  <a:spLocks noChangeShapeType="1"/>
                </p:cNvSpPr>
                <p:nvPr/>
              </p:nvSpPr>
              <p:spPr bwMode="auto">
                <a:xfrm>
                  <a:off x="3959" y="2454"/>
                  <a:ext cx="0" cy="533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4" name="Line 380"/>
                <p:cNvSpPr>
                  <a:spLocks noChangeShapeType="1"/>
                </p:cNvSpPr>
                <p:nvPr/>
              </p:nvSpPr>
              <p:spPr bwMode="auto">
                <a:xfrm>
                  <a:off x="4207" y="2454"/>
                  <a:ext cx="0" cy="533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5" name="Line 381"/>
                <p:cNvSpPr>
                  <a:spLocks noChangeShapeType="1"/>
                </p:cNvSpPr>
                <p:nvPr/>
              </p:nvSpPr>
              <p:spPr bwMode="auto">
                <a:xfrm>
                  <a:off x="4455" y="2454"/>
                  <a:ext cx="0" cy="533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6746" name="Line 382"/>
                <p:cNvSpPr>
                  <a:spLocks noChangeShapeType="1"/>
                </p:cNvSpPr>
                <p:nvPr/>
              </p:nvSpPr>
              <p:spPr bwMode="auto">
                <a:xfrm>
                  <a:off x="4331" y="2454"/>
                  <a:ext cx="0" cy="533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655" name="Group 383"/>
              <p:cNvGrpSpPr>
                <a:grpSpLocks/>
              </p:cNvGrpSpPr>
              <p:nvPr/>
            </p:nvGrpSpPr>
            <p:grpSpPr bwMode="auto">
              <a:xfrm>
                <a:off x="3719" y="2370"/>
                <a:ext cx="796" cy="573"/>
                <a:chOff x="3719" y="2370"/>
                <a:chExt cx="796" cy="573"/>
              </a:xfrm>
            </p:grpSpPr>
            <p:grpSp>
              <p:nvGrpSpPr>
                <p:cNvPr id="26656" name="Group 384"/>
                <p:cNvGrpSpPr>
                  <a:grpSpLocks/>
                </p:cNvGrpSpPr>
                <p:nvPr/>
              </p:nvGrpSpPr>
              <p:grpSpPr bwMode="auto">
                <a:xfrm>
                  <a:off x="4094" y="2550"/>
                  <a:ext cx="400" cy="39"/>
                  <a:chOff x="4094" y="2550"/>
                  <a:chExt cx="400" cy="39"/>
                </a:xfrm>
              </p:grpSpPr>
              <p:sp>
                <p:nvSpPr>
                  <p:cNvPr id="26737" name="Freeform 385"/>
                  <p:cNvSpPr>
                    <a:spLocks/>
                  </p:cNvSpPr>
                  <p:nvPr/>
                </p:nvSpPr>
                <p:spPr bwMode="auto">
                  <a:xfrm>
                    <a:off x="4094" y="2550"/>
                    <a:ext cx="17" cy="39"/>
                  </a:xfrm>
                  <a:custGeom>
                    <a:avLst/>
                    <a:gdLst>
                      <a:gd name="T0" fmla="*/ 5 w 17"/>
                      <a:gd name="T1" fmla="*/ 38 h 39"/>
                      <a:gd name="T2" fmla="*/ 16 w 17"/>
                      <a:gd name="T3" fmla="*/ 38 h 39"/>
                      <a:gd name="T4" fmla="*/ 16 w 17"/>
                      <a:gd name="T5" fmla="*/ 0 h 39"/>
                      <a:gd name="T6" fmla="*/ 2 w 17"/>
                      <a:gd name="T7" fmla="*/ 0 h 39"/>
                      <a:gd name="T8" fmla="*/ 0 w 17"/>
                      <a:gd name="T9" fmla="*/ 8 h 39"/>
                      <a:gd name="T10" fmla="*/ 5 w 17"/>
                      <a:gd name="T11" fmla="*/ 8 h 39"/>
                      <a:gd name="T12" fmla="*/ 5 w 17"/>
                      <a:gd name="T13" fmla="*/ 38 h 3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7" h="39">
                        <a:moveTo>
                          <a:pt x="5" y="38"/>
                        </a:moveTo>
                        <a:lnTo>
                          <a:pt x="16" y="38"/>
                        </a:lnTo>
                        <a:lnTo>
                          <a:pt x="16" y="0"/>
                        </a:lnTo>
                        <a:lnTo>
                          <a:pt x="2" y="0"/>
                        </a:lnTo>
                        <a:lnTo>
                          <a:pt x="0" y="8"/>
                        </a:lnTo>
                        <a:lnTo>
                          <a:pt x="5" y="8"/>
                        </a:lnTo>
                        <a:lnTo>
                          <a:pt x="5" y="3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38" name="Freeform 386"/>
                  <p:cNvSpPr>
                    <a:spLocks/>
                  </p:cNvSpPr>
                  <p:nvPr/>
                </p:nvSpPr>
                <p:spPr bwMode="auto">
                  <a:xfrm>
                    <a:off x="4218" y="2550"/>
                    <a:ext cx="25" cy="39"/>
                  </a:xfrm>
                  <a:custGeom>
                    <a:avLst/>
                    <a:gdLst>
                      <a:gd name="T0" fmla="*/ 0 w 25"/>
                      <a:gd name="T1" fmla="*/ 12 h 39"/>
                      <a:gd name="T2" fmla="*/ 9 w 25"/>
                      <a:gd name="T3" fmla="*/ 12 h 39"/>
                      <a:gd name="T4" fmla="*/ 9 w 25"/>
                      <a:gd name="T5" fmla="*/ 8 h 39"/>
                      <a:gd name="T6" fmla="*/ 15 w 25"/>
                      <a:gd name="T7" fmla="*/ 8 h 39"/>
                      <a:gd name="T8" fmla="*/ 15 w 25"/>
                      <a:gd name="T9" fmla="*/ 14 h 39"/>
                      <a:gd name="T10" fmla="*/ 0 w 25"/>
                      <a:gd name="T11" fmla="*/ 31 h 39"/>
                      <a:gd name="T12" fmla="*/ 0 w 25"/>
                      <a:gd name="T13" fmla="*/ 38 h 39"/>
                      <a:gd name="T14" fmla="*/ 24 w 25"/>
                      <a:gd name="T15" fmla="*/ 38 h 39"/>
                      <a:gd name="T16" fmla="*/ 24 w 25"/>
                      <a:gd name="T17" fmla="*/ 31 h 39"/>
                      <a:gd name="T18" fmla="*/ 10 w 25"/>
                      <a:gd name="T19" fmla="*/ 31 h 39"/>
                      <a:gd name="T20" fmla="*/ 24 w 25"/>
                      <a:gd name="T21" fmla="*/ 16 h 39"/>
                      <a:gd name="T22" fmla="*/ 24 w 25"/>
                      <a:gd name="T23" fmla="*/ 5 h 39"/>
                      <a:gd name="T24" fmla="*/ 17 w 25"/>
                      <a:gd name="T25" fmla="*/ 0 h 39"/>
                      <a:gd name="T26" fmla="*/ 7 w 25"/>
                      <a:gd name="T27" fmla="*/ 0 h 39"/>
                      <a:gd name="T28" fmla="*/ 0 w 25"/>
                      <a:gd name="T29" fmla="*/ 5 h 39"/>
                      <a:gd name="T30" fmla="*/ 0 w 25"/>
                      <a:gd name="T31" fmla="*/ 12 h 3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25" h="39">
                        <a:moveTo>
                          <a:pt x="0" y="12"/>
                        </a:moveTo>
                        <a:lnTo>
                          <a:pt x="9" y="12"/>
                        </a:lnTo>
                        <a:lnTo>
                          <a:pt x="9" y="8"/>
                        </a:lnTo>
                        <a:lnTo>
                          <a:pt x="15" y="8"/>
                        </a:lnTo>
                        <a:lnTo>
                          <a:pt x="15" y="14"/>
                        </a:lnTo>
                        <a:lnTo>
                          <a:pt x="0" y="31"/>
                        </a:lnTo>
                        <a:lnTo>
                          <a:pt x="0" y="38"/>
                        </a:lnTo>
                        <a:lnTo>
                          <a:pt x="24" y="38"/>
                        </a:lnTo>
                        <a:lnTo>
                          <a:pt x="24" y="31"/>
                        </a:lnTo>
                        <a:lnTo>
                          <a:pt x="10" y="31"/>
                        </a:lnTo>
                        <a:lnTo>
                          <a:pt x="24" y="16"/>
                        </a:lnTo>
                        <a:lnTo>
                          <a:pt x="24" y="5"/>
                        </a:lnTo>
                        <a:lnTo>
                          <a:pt x="17" y="0"/>
                        </a:lnTo>
                        <a:lnTo>
                          <a:pt x="7" y="0"/>
                        </a:lnTo>
                        <a:lnTo>
                          <a:pt x="0" y="5"/>
                        </a:lnTo>
                        <a:lnTo>
                          <a:pt x="0" y="1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39" name="Freeform 387"/>
                  <p:cNvSpPr>
                    <a:spLocks/>
                  </p:cNvSpPr>
                  <p:nvPr/>
                </p:nvSpPr>
                <p:spPr bwMode="auto">
                  <a:xfrm>
                    <a:off x="4343" y="2550"/>
                    <a:ext cx="25" cy="39"/>
                  </a:xfrm>
                  <a:custGeom>
                    <a:avLst/>
                    <a:gdLst>
                      <a:gd name="T0" fmla="*/ 7 w 25"/>
                      <a:gd name="T1" fmla="*/ 0 h 39"/>
                      <a:gd name="T2" fmla="*/ 17 w 25"/>
                      <a:gd name="T3" fmla="*/ 0 h 39"/>
                      <a:gd name="T4" fmla="*/ 24 w 25"/>
                      <a:gd name="T5" fmla="*/ 5 h 39"/>
                      <a:gd name="T6" fmla="*/ 24 w 25"/>
                      <a:gd name="T7" fmla="*/ 16 h 39"/>
                      <a:gd name="T8" fmla="*/ 20 w 25"/>
                      <a:gd name="T9" fmla="*/ 19 h 39"/>
                      <a:gd name="T10" fmla="*/ 24 w 25"/>
                      <a:gd name="T11" fmla="*/ 23 h 39"/>
                      <a:gd name="T12" fmla="*/ 24 w 25"/>
                      <a:gd name="T13" fmla="*/ 33 h 39"/>
                      <a:gd name="T14" fmla="*/ 17 w 25"/>
                      <a:gd name="T15" fmla="*/ 38 h 39"/>
                      <a:gd name="T16" fmla="*/ 7 w 25"/>
                      <a:gd name="T17" fmla="*/ 38 h 39"/>
                      <a:gd name="T18" fmla="*/ 0 w 25"/>
                      <a:gd name="T19" fmla="*/ 33 h 39"/>
                      <a:gd name="T20" fmla="*/ 0 w 25"/>
                      <a:gd name="T21" fmla="*/ 27 h 39"/>
                      <a:gd name="T22" fmla="*/ 9 w 25"/>
                      <a:gd name="T23" fmla="*/ 27 h 39"/>
                      <a:gd name="T24" fmla="*/ 9 w 25"/>
                      <a:gd name="T25" fmla="*/ 31 h 39"/>
                      <a:gd name="T26" fmla="*/ 15 w 25"/>
                      <a:gd name="T27" fmla="*/ 31 h 39"/>
                      <a:gd name="T28" fmla="*/ 15 w 25"/>
                      <a:gd name="T29" fmla="*/ 23 h 39"/>
                      <a:gd name="T30" fmla="*/ 9 w 25"/>
                      <a:gd name="T31" fmla="*/ 23 h 39"/>
                      <a:gd name="T32" fmla="*/ 9 w 25"/>
                      <a:gd name="T33" fmla="*/ 16 h 39"/>
                      <a:gd name="T34" fmla="*/ 15 w 25"/>
                      <a:gd name="T35" fmla="*/ 16 h 39"/>
                      <a:gd name="T36" fmla="*/ 15 w 25"/>
                      <a:gd name="T37" fmla="*/ 7 h 39"/>
                      <a:gd name="T38" fmla="*/ 9 w 25"/>
                      <a:gd name="T39" fmla="*/ 7 h 39"/>
                      <a:gd name="T40" fmla="*/ 9 w 25"/>
                      <a:gd name="T41" fmla="*/ 11 h 39"/>
                      <a:gd name="T42" fmla="*/ 0 w 25"/>
                      <a:gd name="T43" fmla="*/ 11 h 39"/>
                      <a:gd name="T44" fmla="*/ 0 w 25"/>
                      <a:gd name="T45" fmla="*/ 5 h 39"/>
                      <a:gd name="T46" fmla="*/ 7 w 25"/>
                      <a:gd name="T47" fmla="*/ 0 h 39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5" h="39">
                        <a:moveTo>
                          <a:pt x="7" y="0"/>
                        </a:moveTo>
                        <a:lnTo>
                          <a:pt x="17" y="0"/>
                        </a:lnTo>
                        <a:lnTo>
                          <a:pt x="24" y="5"/>
                        </a:lnTo>
                        <a:lnTo>
                          <a:pt x="24" y="16"/>
                        </a:lnTo>
                        <a:lnTo>
                          <a:pt x="20" y="19"/>
                        </a:lnTo>
                        <a:lnTo>
                          <a:pt x="24" y="23"/>
                        </a:lnTo>
                        <a:lnTo>
                          <a:pt x="24" y="33"/>
                        </a:lnTo>
                        <a:lnTo>
                          <a:pt x="17" y="38"/>
                        </a:lnTo>
                        <a:lnTo>
                          <a:pt x="7" y="38"/>
                        </a:lnTo>
                        <a:lnTo>
                          <a:pt x="0" y="33"/>
                        </a:lnTo>
                        <a:lnTo>
                          <a:pt x="0" y="27"/>
                        </a:lnTo>
                        <a:lnTo>
                          <a:pt x="9" y="27"/>
                        </a:lnTo>
                        <a:lnTo>
                          <a:pt x="9" y="31"/>
                        </a:lnTo>
                        <a:lnTo>
                          <a:pt x="15" y="31"/>
                        </a:lnTo>
                        <a:lnTo>
                          <a:pt x="15" y="23"/>
                        </a:lnTo>
                        <a:lnTo>
                          <a:pt x="9" y="23"/>
                        </a:lnTo>
                        <a:lnTo>
                          <a:pt x="9" y="16"/>
                        </a:lnTo>
                        <a:lnTo>
                          <a:pt x="15" y="16"/>
                        </a:lnTo>
                        <a:lnTo>
                          <a:pt x="15" y="7"/>
                        </a:lnTo>
                        <a:lnTo>
                          <a:pt x="9" y="7"/>
                        </a:lnTo>
                        <a:lnTo>
                          <a:pt x="9" y="11"/>
                        </a:lnTo>
                        <a:lnTo>
                          <a:pt x="0" y="11"/>
                        </a:lnTo>
                        <a:lnTo>
                          <a:pt x="0" y="5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40" name="Freeform 388"/>
                  <p:cNvSpPr>
                    <a:spLocks/>
                  </p:cNvSpPr>
                  <p:nvPr/>
                </p:nvSpPr>
                <p:spPr bwMode="auto">
                  <a:xfrm>
                    <a:off x="4469" y="2550"/>
                    <a:ext cx="25" cy="39"/>
                  </a:xfrm>
                  <a:custGeom>
                    <a:avLst/>
                    <a:gdLst>
                      <a:gd name="T0" fmla="*/ 13 w 25"/>
                      <a:gd name="T1" fmla="*/ 0 h 39"/>
                      <a:gd name="T2" fmla="*/ 22 w 25"/>
                      <a:gd name="T3" fmla="*/ 0 h 39"/>
                      <a:gd name="T4" fmla="*/ 22 w 25"/>
                      <a:gd name="T5" fmla="*/ 23 h 39"/>
                      <a:gd name="T6" fmla="*/ 24 w 25"/>
                      <a:gd name="T7" fmla="*/ 23 h 39"/>
                      <a:gd name="T8" fmla="*/ 24 w 25"/>
                      <a:gd name="T9" fmla="*/ 31 h 39"/>
                      <a:gd name="T10" fmla="*/ 22 w 25"/>
                      <a:gd name="T11" fmla="*/ 31 h 39"/>
                      <a:gd name="T12" fmla="*/ 22 w 25"/>
                      <a:gd name="T13" fmla="*/ 38 h 39"/>
                      <a:gd name="T14" fmla="*/ 13 w 25"/>
                      <a:gd name="T15" fmla="*/ 38 h 39"/>
                      <a:gd name="T16" fmla="*/ 13 w 25"/>
                      <a:gd name="T17" fmla="*/ 31 h 39"/>
                      <a:gd name="T18" fmla="*/ 13 w 25"/>
                      <a:gd name="T19" fmla="*/ 23 h 39"/>
                      <a:gd name="T20" fmla="*/ 9 w 25"/>
                      <a:gd name="T21" fmla="*/ 23 h 39"/>
                      <a:gd name="T22" fmla="*/ 13 w 25"/>
                      <a:gd name="T23" fmla="*/ 15 h 39"/>
                      <a:gd name="T24" fmla="*/ 13 w 25"/>
                      <a:gd name="T25" fmla="*/ 23 h 39"/>
                      <a:gd name="T26" fmla="*/ 13 w 25"/>
                      <a:gd name="T27" fmla="*/ 31 h 39"/>
                      <a:gd name="T28" fmla="*/ 0 w 25"/>
                      <a:gd name="T29" fmla="*/ 31 h 39"/>
                      <a:gd name="T30" fmla="*/ 0 w 25"/>
                      <a:gd name="T31" fmla="*/ 23 h 39"/>
                      <a:gd name="T32" fmla="*/ 13 w 25"/>
                      <a:gd name="T33" fmla="*/ 0 h 39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25" h="39">
                        <a:moveTo>
                          <a:pt x="13" y="0"/>
                        </a:moveTo>
                        <a:lnTo>
                          <a:pt x="22" y="0"/>
                        </a:lnTo>
                        <a:lnTo>
                          <a:pt x="22" y="23"/>
                        </a:lnTo>
                        <a:lnTo>
                          <a:pt x="24" y="23"/>
                        </a:lnTo>
                        <a:lnTo>
                          <a:pt x="24" y="31"/>
                        </a:lnTo>
                        <a:lnTo>
                          <a:pt x="22" y="31"/>
                        </a:lnTo>
                        <a:lnTo>
                          <a:pt x="22" y="38"/>
                        </a:lnTo>
                        <a:lnTo>
                          <a:pt x="13" y="38"/>
                        </a:lnTo>
                        <a:lnTo>
                          <a:pt x="13" y="31"/>
                        </a:lnTo>
                        <a:lnTo>
                          <a:pt x="13" y="23"/>
                        </a:lnTo>
                        <a:lnTo>
                          <a:pt x="9" y="23"/>
                        </a:lnTo>
                        <a:lnTo>
                          <a:pt x="13" y="15"/>
                        </a:lnTo>
                        <a:lnTo>
                          <a:pt x="13" y="23"/>
                        </a:lnTo>
                        <a:lnTo>
                          <a:pt x="13" y="31"/>
                        </a:lnTo>
                        <a:lnTo>
                          <a:pt x="0" y="31"/>
                        </a:lnTo>
                        <a:lnTo>
                          <a:pt x="0" y="23"/>
                        </a:lnTo>
                        <a:lnTo>
                          <a:pt x="13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6657" name="Group 389"/>
                <p:cNvGrpSpPr>
                  <a:grpSpLocks/>
                </p:cNvGrpSpPr>
                <p:nvPr/>
              </p:nvGrpSpPr>
              <p:grpSpPr bwMode="auto">
                <a:xfrm>
                  <a:off x="3720" y="2641"/>
                  <a:ext cx="783" cy="42"/>
                  <a:chOff x="3720" y="2641"/>
                  <a:chExt cx="783" cy="42"/>
                </a:xfrm>
              </p:grpSpPr>
              <p:sp>
                <p:nvSpPr>
                  <p:cNvPr id="26726" name="Freeform 390"/>
                  <p:cNvSpPr>
                    <a:spLocks/>
                  </p:cNvSpPr>
                  <p:nvPr/>
                </p:nvSpPr>
                <p:spPr bwMode="auto">
                  <a:xfrm>
                    <a:off x="3720" y="2641"/>
                    <a:ext cx="27" cy="42"/>
                  </a:xfrm>
                  <a:custGeom>
                    <a:avLst/>
                    <a:gdLst>
                      <a:gd name="T0" fmla="*/ 0 w 27"/>
                      <a:gd name="T1" fmla="*/ 0 h 42"/>
                      <a:gd name="T2" fmla="*/ 25 w 27"/>
                      <a:gd name="T3" fmla="*/ 0 h 42"/>
                      <a:gd name="T4" fmla="*/ 25 w 27"/>
                      <a:gd name="T5" fmla="*/ 8 h 42"/>
                      <a:gd name="T6" fmla="*/ 10 w 27"/>
                      <a:gd name="T7" fmla="*/ 8 h 42"/>
                      <a:gd name="T8" fmla="*/ 10 w 27"/>
                      <a:gd name="T9" fmla="*/ 14 h 42"/>
                      <a:gd name="T10" fmla="*/ 18 w 27"/>
                      <a:gd name="T11" fmla="*/ 14 h 42"/>
                      <a:gd name="T12" fmla="*/ 26 w 27"/>
                      <a:gd name="T13" fmla="*/ 21 h 42"/>
                      <a:gd name="T14" fmla="*/ 26 w 27"/>
                      <a:gd name="T15" fmla="*/ 35 h 42"/>
                      <a:gd name="T16" fmla="*/ 18 w 27"/>
                      <a:gd name="T17" fmla="*/ 41 h 42"/>
                      <a:gd name="T18" fmla="*/ 8 w 27"/>
                      <a:gd name="T19" fmla="*/ 41 h 42"/>
                      <a:gd name="T20" fmla="*/ 0 w 27"/>
                      <a:gd name="T21" fmla="*/ 35 h 42"/>
                      <a:gd name="T22" fmla="*/ 0 w 27"/>
                      <a:gd name="T23" fmla="*/ 27 h 42"/>
                      <a:gd name="T24" fmla="*/ 10 w 27"/>
                      <a:gd name="T25" fmla="*/ 27 h 42"/>
                      <a:gd name="T26" fmla="*/ 10 w 27"/>
                      <a:gd name="T27" fmla="*/ 34 h 42"/>
                      <a:gd name="T28" fmla="*/ 16 w 27"/>
                      <a:gd name="T29" fmla="*/ 34 h 42"/>
                      <a:gd name="T30" fmla="*/ 16 w 27"/>
                      <a:gd name="T31" fmla="*/ 21 h 42"/>
                      <a:gd name="T32" fmla="*/ 8 w 27"/>
                      <a:gd name="T33" fmla="*/ 21 h 42"/>
                      <a:gd name="T34" fmla="*/ 0 w 27"/>
                      <a:gd name="T35" fmla="*/ 15 h 42"/>
                      <a:gd name="T36" fmla="*/ 0 w 27"/>
                      <a:gd name="T37" fmla="*/ 0 h 4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27" h="42">
                        <a:moveTo>
                          <a:pt x="0" y="0"/>
                        </a:moveTo>
                        <a:lnTo>
                          <a:pt x="25" y="0"/>
                        </a:lnTo>
                        <a:lnTo>
                          <a:pt x="25" y="8"/>
                        </a:lnTo>
                        <a:lnTo>
                          <a:pt x="10" y="8"/>
                        </a:lnTo>
                        <a:lnTo>
                          <a:pt x="10" y="14"/>
                        </a:lnTo>
                        <a:lnTo>
                          <a:pt x="18" y="14"/>
                        </a:lnTo>
                        <a:lnTo>
                          <a:pt x="26" y="21"/>
                        </a:lnTo>
                        <a:lnTo>
                          <a:pt x="26" y="35"/>
                        </a:lnTo>
                        <a:lnTo>
                          <a:pt x="18" y="41"/>
                        </a:lnTo>
                        <a:lnTo>
                          <a:pt x="8" y="41"/>
                        </a:lnTo>
                        <a:lnTo>
                          <a:pt x="0" y="35"/>
                        </a:lnTo>
                        <a:lnTo>
                          <a:pt x="0" y="27"/>
                        </a:lnTo>
                        <a:lnTo>
                          <a:pt x="10" y="27"/>
                        </a:lnTo>
                        <a:lnTo>
                          <a:pt x="10" y="34"/>
                        </a:lnTo>
                        <a:lnTo>
                          <a:pt x="16" y="34"/>
                        </a:lnTo>
                        <a:lnTo>
                          <a:pt x="16" y="21"/>
                        </a:lnTo>
                        <a:lnTo>
                          <a:pt x="8" y="21"/>
                        </a:lnTo>
                        <a:lnTo>
                          <a:pt x="0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27" name="Freeform 391"/>
                  <p:cNvSpPr>
                    <a:spLocks/>
                  </p:cNvSpPr>
                  <p:nvPr/>
                </p:nvSpPr>
                <p:spPr bwMode="auto">
                  <a:xfrm>
                    <a:off x="3847" y="2641"/>
                    <a:ext cx="24" cy="42"/>
                  </a:xfrm>
                  <a:custGeom>
                    <a:avLst/>
                    <a:gdLst>
                      <a:gd name="T0" fmla="*/ 7 w 24"/>
                      <a:gd name="T1" fmla="*/ 0 h 42"/>
                      <a:gd name="T2" fmla="*/ 16 w 24"/>
                      <a:gd name="T3" fmla="*/ 0 h 42"/>
                      <a:gd name="T4" fmla="*/ 23 w 24"/>
                      <a:gd name="T5" fmla="*/ 5 h 42"/>
                      <a:gd name="T6" fmla="*/ 23 w 24"/>
                      <a:gd name="T7" fmla="*/ 12 h 42"/>
                      <a:gd name="T8" fmla="*/ 15 w 24"/>
                      <a:gd name="T9" fmla="*/ 12 h 42"/>
                      <a:gd name="T10" fmla="*/ 15 w 24"/>
                      <a:gd name="T11" fmla="*/ 8 h 42"/>
                      <a:gd name="T12" fmla="*/ 10 w 24"/>
                      <a:gd name="T13" fmla="*/ 8 h 42"/>
                      <a:gd name="T14" fmla="*/ 10 w 24"/>
                      <a:gd name="T15" fmla="*/ 15 h 42"/>
                      <a:gd name="T16" fmla="*/ 10 w 24"/>
                      <a:gd name="T17" fmla="*/ 24 h 42"/>
                      <a:gd name="T18" fmla="*/ 15 w 24"/>
                      <a:gd name="T19" fmla="*/ 24 h 42"/>
                      <a:gd name="T20" fmla="*/ 15 w 24"/>
                      <a:gd name="T21" fmla="*/ 34 h 42"/>
                      <a:gd name="T22" fmla="*/ 10 w 24"/>
                      <a:gd name="T23" fmla="*/ 34 h 42"/>
                      <a:gd name="T24" fmla="*/ 10 w 24"/>
                      <a:gd name="T25" fmla="*/ 24 h 42"/>
                      <a:gd name="T26" fmla="*/ 10 w 24"/>
                      <a:gd name="T27" fmla="*/ 15 h 42"/>
                      <a:gd name="T28" fmla="*/ 16 w 24"/>
                      <a:gd name="T29" fmla="*/ 15 h 42"/>
                      <a:gd name="T30" fmla="*/ 23 w 24"/>
                      <a:gd name="T31" fmla="*/ 21 h 42"/>
                      <a:gd name="T32" fmla="*/ 23 w 24"/>
                      <a:gd name="T33" fmla="*/ 36 h 42"/>
                      <a:gd name="T34" fmla="*/ 16 w 24"/>
                      <a:gd name="T35" fmla="*/ 41 h 42"/>
                      <a:gd name="T36" fmla="*/ 7 w 24"/>
                      <a:gd name="T37" fmla="*/ 41 h 42"/>
                      <a:gd name="T38" fmla="*/ 0 w 24"/>
                      <a:gd name="T39" fmla="*/ 36 h 42"/>
                      <a:gd name="T40" fmla="*/ 0 w 24"/>
                      <a:gd name="T41" fmla="*/ 5 h 42"/>
                      <a:gd name="T42" fmla="*/ 7 w 24"/>
                      <a:gd name="T43" fmla="*/ 0 h 42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24" h="42">
                        <a:moveTo>
                          <a:pt x="7" y="0"/>
                        </a:moveTo>
                        <a:lnTo>
                          <a:pt x="16" y="0"/>
                        </a:lnTo>
                        <a:lnTo>
                          <a:pt x="23" y="5"/>
                        </a:lnTo>
                        <a:lnTo>
                          <a:pt x="23" y="12"/>
                        </a:lnTo>
                        <a:lnTo>
                          <a:pt x="15" y="12"/>
                        </a:lnTo>
                        <a:lnTo>
                          <a:pt x="15" y="8"/>
                        </a:lnTo>
                        <a:lnTo>
                          <a:pt x="10" y="8"/>
                        </a:lnTo>
                        <a:lnTo>
                          <a:pt x="10" y="15"/>
                        </a:lnTo>
                        <a:lnTo>
                          <a:pt x="10" y="24"/>
                        </a:lnTo>
                        <a:lnTo>
                          <a:pt x="15" y="24"/>
                        </a:lnTo>
                        <a:lnTo>
                          <a:pt x="15" y="34"/>
                        </a:lnTo>
                        <a:lnTo>
                          <a:pt x="10" y="34"/>
                        </a:lnTo>
                        <a:lnTo>
                          <a:pt x="10" y="24"/>
                        </a:lnTo>
                        <a:lnTo>
                          <a:pt x="10" y="15"/>
                        </a:lnTo>
                        <a:lnTo>
                          <a:pt x="16" y="15"/>
                        </a:lnTo>
                        <a:lnTo>
                          <a:pt x="23" y="21"/>
                        </a:lnTo>
                        <a:lnTo>
                          <a:pt x="23" y="36"/>
                        </a:lnTo>
                        <a:lnTo>
                          <a:pt x="16" y="41"/>
                        </a:lnTo>
                        <a:lnTo>
                          <a:pt x="7" y="41"/>
                        </a:lnTo>
                        <a:lnTo>
                          <a:pt x="0" y="36"/>
                        </a:lnTo>
                        <a:lnTo>
                          <a:pt x="0" y="5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28" name="Freeform 392"/>
                  <p:cNvSpPr>
                    <a:spLocks/>
                  </p:cNvSpPr>
                  <p:nvPr/>
                </p:nvSpPr>
                <p:spPr bwMode="auto">
                  <a:xfrm>
                    <a:off x="3970" y="2641"/>
                    <a:ext cx="24" cy="42"/>
                  </a:xfrm>
                  <a:custGeom>
                    <a:avLst/>
                    <a:gdLst>
                      <a:gd name="T0" fmla="*/ 0 w 24"/>
                      <a:gd name="T1" fmla="*/ 0 h 42"/>
                      <a:gd name="T2" fmla="*/ 23 w 24"/>
                      <a:gd name="T3" fmla="*/ 0 h 42"/>
                      <a:gd name="T4" fmla="*/ 23 w 24"/>
                      <a:gd name="T5" fmla="*/ 8 h 42"/>
                      <a:gd name="T6" fmla="*/ 9 w 24"/>
                      <a:gd name="T7" fmla="*/ 41 h 42"/>
                      <a:gd name="T8" fmla="*/ 0 w 24"/>
                      <a:gd name="T9" fmla="*/ 41 h 42"/>
                      <a:gd name="T10" fmla="*/ 14 w 24"/>
                      <a:gd name="T11" fmla="*/ 8 h 42"/>
                      <a:gd name="T12" fmla="*/ 0 w 24"/>
                      <a:gd name="T13" fmla="*/ 8 h 42"/>
                      <a:gd name="T14" fmla="*/ 0 w 24"/>
                      <a:gd name="T15" fmla="*/ 0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4" h="42">
                        <a:moveTo>
                          <a:pt x="0" y="0"/>
                        </a:moveTo>
                        <a:lnTo>
                          <a:pt x="23" y="0"/>
                        </a:lnTo>
                        <a:lnTo>
                          <a:pt x="23" y="8"/>
                        </a:lnTo>
                        <a:lnTo>
                          <a:pt x="9" y="41"/>
                        </a:lnTo>
                        <a:lnTo>
                          <a:pt x="0" y="41"/>
                        </a:lnTo>
                        <a:lnTo>
                          <a:pt x="14" y="8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29" name="Freeform 393"/>
                  <p:cNvSpPr>
                    <a:spLocks/>
                  </p:cNvSpPr>
                  <p:nvPr/>
                </p:nvSpPr>
                <p:spPr bwMode="auto">
                  <a:xfrm>
                    <a:off x="4093" y="2641"/>
                    <a:ext cx="24" cy="42"/>
                  </a:xfrm>
                  <a:custGeom>
                    <a:avLst/>
                    <a:gdLst>
                      <a:gd name="T0" fmla="*/ 5 w 24"/>
                      <a:gd name="T1" fmla="*/ 0 h 42"/>
                      <a:gd name="T2" fmla="*/ 18 w 24"/>
                      <a:gd name="T3" fmla="*/ 0 h 42"/>
                      <a:gd name="T4" fmla="*/ 23 w 24"/>
                      <a:gd name="T5" fmla="*/ 5 h 42"/>
                      <a:gd name="T6" fmla="*/ 23 w 24"/>
                      <a:gd name="T7" fmla="*/ 16 h 42"/>
                      <a:gd name="T8" fmla="*/ 20 w 24"/>
                      <a:gd name="T9" fmla="*/ 21 h 42"/>
                      <a:gd name="T10" fmla="*/ 23 w 24"/>
                      <a:gd name="T11" fmla="*/ 25 h 42"/>
                      <a:gd name="T12" fmla="*/ 23 w 24"/>
                      <a:gd name="T13" fmla="*/ 26 h 42"/>
                      <a:gd name="T14" fmla="*/ 14 w 24"/>
                      <a:gd name="T15" fmla="*/ 26 h 42"/>
                      <a:gd name="T16" fmla="*/ 14 w 24"/>
                      <a:gd name="T17" fmla="*/ 14 h 42"/>
                      <a:gd name="T18" fmla="*/ 14 w 24"/>
                      <a:gd name="T19" fmla="*/ 6 h 42"/>
                      <a:gd name="T20" fmla="*/ 9 w 24"/>
                      <a:gd name="T21" fmla="*/ 6 h 42"/>
                      <a:gd name="T22" fmla="*/ 9 w 24"/>
                      <a:gd name="T23" fmla="*/ 14 h 42"/>
                      <a:gd name="T24" fmla="*/ 14 w 24"/>
                      <a:gd name="T25" fmla="*/ 14 h 42"/>
                      <a:gd name="T26" fmla="*/ 14 w 24"/>
                      <a:gd name="T27" fmla="*/ 34 h 42"/>
                      <a:gd name="T28" fmla="*/ 9 w 24"/>
                      <a:gd name="T29" fmla="*/ 34 h 42"/>
                      <a:gd name="T30" fmla="*/ 9 w 24"/>
                      <a:gd name="T31" fmla="*/ 26 h 42"/>
                      <a:gd name="T32" fmla="*/ 14 w 24"/>
                      <a:gd name="T33" fmla="*/ 26 h 42"/>
                      <a:gd name="T34" fmla="*/ 23 w 24"/>
                      <a:gd name="T35" fmla="*/ 26 h 42"/>
                      <a:gd name="T36" fmla="*/ 23 w 24"/>
                      <a:gd name="T37" fmla="*/ 36 h 42"/>
                      <a:gd name="T38" fmla="*/ 18 w 24"/>
                      <a:gd name="T39" fmla="*/ 41 h 42"/>
                      <a:gd name="T40" fmla="*/ 5 w 24"/>
                      <a:gd name="T41" fmla="*/ 41 h 42"/>
                      <a:gd name="T42" fmla="*/ 0 w 24"/>
                      <a:gd name="T43" fmla="*/ 36 h 42"/>
                      <a:gd name="T44" fmla="*/ 0 w 24"/>
                      <a:gd name="T45" fmla="*/ 25 h 42"/>
                      <a:gd name="T46" fmla="*/ 3 w 24"/>
                      <a:gd name="T47" fmla="*/ 21 h 42"/>
                      <a:gd name="T48" fmla="*/ 0 w 24"/>
                      <a:gd name="T49" fmla="*/ 16 h 42"/>
                      <a:gd name="T50" fmla="*/ 0 w 24"/>
                      <a:gd name="T51" fmla="*/ 5 h 42"/>
                      <a:gd name="T52" fmla="*/ 5 w 24"/>
                      <a:gd name="T53" fmla="*/ 0 h 42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0" t="0" r="r" b="b"/>
                    <a:pathLst>
                      <a:path w="24" h="42">
                        <a:moveTo>
                          <a:pt x="5" y="0"/>
                        </a:moveTo>
                        <a:lnTo>
                          <a:pt x="18" y="0"/>
                        </a:lnTo>
                        <a:lnTo>
                          <a:pt x="23" y="5"/>
                        </a:lnTo>
                        <a:lnTo>
                          <a:pt x="23" y="16"/>
                        </a:lnTo>
                        <a:lnTo>
                          <a:pt x="20" y="21"/>
                        </a:lnTo>
                        <a:lnTo>
                          <a:pt x="23" y="25"/>
                        </a:lnTo>
                        <a:lnTo>
                          <a:pt x="23" y="26"/>
                        </a:lnTo>
                        <a:lnTo>
                          <a:pt x="14" y="26"/>
                        </a:lnTo>
                        <a:lnTo>
                          <a:pt x="14" y="14"/>
                        </a:lnTo>
                        <a:lnTo>
                          <a:pt x="14" y="6"/>
                        </a:lnTo>
                        <a:lnTo>
                          <a:pt x="9" y="6"/>
                        </a:lnTo>
                        <a:lnTo>
                          <a:pt x="9" y="14"/>
                        </a:lnTo>
                        <a:lnTo>
                          <a:pt x="14" y="14"/>
                        </a:lnTo>
                        <a:lnTo>
                          <a:pt x="14" y="34"/>
                        </a:lnTo>
                        <a:lnTo>
                          <a:pt x="9" y="34"/>
                        </a:lnTo>
                        <a:lnTo>
                          <a:pt x="9" y="26"/>
                        </a:lnTo>
                        <a:lnTo>
                          <a:pt x="14" y="26"/>
                        </a:lnTo>
                        <a:lnTo>
                          <a:pt x="23" y="26"/>
                        </a:lnTo>
                        <a:lnTo>
                          <a:pt x="23" y="36"/>
                        </a:lnTo>
                        <a:lnTo>
                          <a:pt x="18" y="41"/>
                        </a:lnTo>
                        <a:lnTo>
                          <a:pt x="5" y="41"/>
                        </a:lnTo>
                        <a:lnTo>
                          <a:pt x="0" y="36"/>
                        </a:lnTo>
                        <a:lnTo>
                          <a:pt x="0" y="25"/>
                        </a:lnTo>
                        <a:lnTo>
                          <a:pt x="3" y="21"/>
                        </a:lnTo>
                        <a:lnTo>
                          <a:pt x="0" y="16"/>
                        </a:lnTo>
                        <a:lnTo>
                          <a:pt x="0" y="5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30" name="Freeform 394"/>
                  <p:cNvSpPr>
                    <a:spLocks/>
                  </p:cNvSpPr>
                  <p:nvPr/>
                </p:nvSpPr>
                <p:spPr bwMode="auto">
                  <a:xfrm>
                    <a:off x="4217" y="2641"/>
                    <a:ext cx="25" cy="42"/>
                  </a:xfrm>
                  <a:custGeom>
                    <a:avLst/>
                    <a:gdLst>
                      <a:gd name="T0" fmla="*/ 17 w 25"/>
                      <a:gd name="T1" fmla="*/ 0 h 42"/>
                      <a:gd name="T2" fmla="*/ 24 w 25"/>
                      <a:gd name="T3" fmla="*/ 5 h 42"/>
                      <a:gd name="T4" fmla="*/ 24 w 25"/>
                      <a:gd name="T5" fmla="*/ 36 h 42"/>
                      <a:gd name="T6" fmla="*/ 17 w 25"/>
                      <a:gd name="T7" fmla="*/ 41 h 42"/>
                      <a:gd name="T8" fmla="*/ 8 w 25"/>
                      <a:gd name="T9" fmla="*/ 41 h 42"/>
                      <a:gd name="T10" fmla="*/ 0 w 25"/>
                      <a:gd name="T11" fmla="*/ 36 h 42"/>
                      <a:gd name="T12" fmla="*/ 0 w 25"/>
                      <a:gd name="T13" fmla="*/ 29 h 42"/>
                      <a:gd name="T14" fmla="*/ 10 w 25"/>
                      <a:gd name="T15" fmla="*/ 29 h 42"/>
                      <a:gd name="T16" fmla="*/ 10 w 25"/>
                      <a:gd name="T17" fmla="*/ 33 h 42"/>
                      <a:gd name="T18" fmla="*/ 15 w 25"/>
                      <a:gd name="T19" fmla="*/ 33 h 42"/>
                      <a:gd name="T20" fmla="*/ 15 w 25"/>
                      <a:gd name="T21" fmla="*/ 26 h 42"/>
                      <a:gd name="T22" fmla="*/ 15 w 25"/>
                      <a:gd name="T23" fmla="*/ 17 h 42"/>
                      <a:gd name="T24" fmla="*/ 10 w 25"/>
                      <a:gd name="T25" fmla="*/ 17 h 42"/>
                      <a:gd name="T26" fmla="*/ 10 w 25"/>
                      <a:gd name="T27" fmla="*/ 7 h 42"/>
                      <a:gd name="T28" fmla="*/ 15 w 25"/>
                      <a:gd name="T29" fmla="*/ 7 h 42"/>
                      <a:gd name="T30" fmla="*/ 15 w 25"/>
                      <a:gd name="T31" fmla="*/ 17 h 42"/>
                      <a:gd name="T32" fmla="*/ 15 w 25"/>
                      <a:gd name="T33" fmla="*/ 26 h 42"/>
                      <a:gd name="T34" fmla="*/ 8 w 25"/>
                      <a:gd name="T35" fmla="*/ 26 h 42"/>
                      <a:gd name="T36" fmla="*/ 0 w 25"/>
                      <a:gd name="T37" fmla="*/ 21 h 42"/>
                      <a:gd name="T38" fmla="*/ 0 w 25"/>
                      <a:gd name="T39" fmla="*/ 5 h 42"/>
                      <a:gd name="T40" fmla="*/ 8 w 25"/>
                      <a:gd name="T41" fmla="*/ 0 h 42"/>
                      <a:gd name="T42" fmla="*/ 17 w 25"/>
                      <a:gd name="T43" fmla="*/ 0 h 42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25" h="42">
                        <a:moveTo>
                          <a:pt x="17" y="0"/>
                        </a:moveTo>
                        <a:lnTo>
                          <a:pt x="24" y="5"/>
                        </a:lnTo>
                        <a:lnTo>
                          <a:pt x="24" y="36"/>
                        </a:lnTo>
                        <a:lnTo>
                          <a:pt x="17" y="41"/>
                        </a:lnTo>
                        <a:lnTo>
                          <a:pt x="8" y="41"/>
                        </a:lnTo>
                        <a:lnTo>
                          <a:pt x="0" y="36"/>
                        </a:lnTo>
                        <a:lnTo>
                          <a:pt x="0" y="29"/>
                        </a:lnTo>
                        <a:lnTo>
                          <a:pt x="10" y="29"/>
                        </a:lnTo>
                        <a:lnTo>
                          <a:pt x="10" y="33"/>
                        </a:lnTo>
                        <a:lnTo>
                          <a:pt x="15" y="33"/>
                        </a:lnTo>
                        <a:lnTo>
                          <a:pt x="15" y="26"/>
                        </a:lnTo>
                        <a:lnTo>
                          <a:pt x="15" y="17"/>
                        </a:lnTo>
                        <a:lnTo>
                          <a:pt x="10" y="17"/>
                        </a:lnTo>
                        <a:lnTo>
                          <a:pt x="10" y="7"/>
                        </a:lnTo>
                        <a:lnTo>
                          <a:pt x="15" y="7"/>
                        </a:lnTo>
                        <a:lnTo>
                          <a:pt x="15" y="17"/>
                        </a:lnTo>
                        <a:lnTo>
                          <a:pt x="15" y="26"/>
                        </a:lnTo>
                        <a:lnTo>
                          <a:pt x="8" y="26"/>
                        </a:lnTo>
                        <a:lnTo>
                          <a:pt x="0" y="21"/>
                        </a:lnTo>
                        <a:lnTo>
                          <a:pt x="0" y="5"/>
                        </a:lnTo>
                        <a:lnTo>
                          <a:pt x="8" y="0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6731" name="Group 395"/>
                  <p:cNvGrpSpPr>
                    <a:grpSpLocks/>
                  </p:cNvGrpSpPr>
                  <p:nvPr/>
                </p:nvGrpSpPr>
                <p:grpSpPr bwMode="auto">
                  <a:xfrm>
                    <a:off x="4342" y="2641"/>
                    <a:ext cx="44" cy="42"/>
                    <a:chOff x="4342" y="2641"/>
                    <a:chExt cx="44" cy="42"/>
                  </a:xfrm>
                </p:grpSpPr>
                <p:sp>
                  <p:nvSpPr>
                    <p:cNvPr id="26735" name="Freeform 396"/>
                    <p:cNvSpPr>
                      <a:spLocks/>
                    </p:cNvSpPr>
                    <p:nvPr/>
                  </p:nvSpPr>
                  <p:spPr bwMode="auto">
                    <a:xfrm>
                      <a:off x="4362" y="2641"/>
                      <a:ext cx="24" cy="42"/>
                    </a:xfrm>
                    <a:custGeom>
                      <a:avLst/>
                      <a:gdLst>
                        <a:gd name="T0" fmla="*/ 7 w 24"/>
                        <a:gd name="T1" fmla="*/ 0 h 42"/>
                        <a:gd name="T2" fmla="*/ 16 w 24"/>
                        <a:gd name="T3" fmla="*/ 0 h 42"/>
                        <a:gd name="T4" fmla="*/ 23 w 24"/>
                        <a:gd name="T5" fmla="*/ 6 h 42"/>
                        <a:gd name="T6" fmla="*/ 23 w 24"/>
                        <a:gd name="T7" fmla="*/ 35 h 42"/>
                        <a:gd name="T8" fmla="*/ 16 w 24"/>
                        <a:gd name="T9" fmla="*/ 41 h 42"/>
                        <a:gd name="T10" fmla="*/ 7 w 24"/>
                        <a:gd name="T11" fmla="*/ 41 h 42"/>
                        <a:gd name="T12" fmla="*/ 0 w 24"/>
                        <a:gd name="T13" fmla="*/ 35 h 42"/>
                        <a:gd name="T14" fmla="*/ 0 w 24"/>
                        <a:gd name="T15" fmla="*/ 33 h 42"/>
                        <a:gd name="T16" fmla="*/ 9 w 24"/>
                        <a:gd name="T17" fmla="*/ 33 h 42"/>
                        <a:gd name="T18" fmla="*/ 9 w 24"/>
                        <a:gd name="T19" fmla="*/ 8 h 42"/>
                        <a:gd name="T20" fmla="*/ 14 w 24"/>
                        <a:gd name="T21" fmla="*/ 8 h 42"/>
                        <a:gd name="T22" fmla="*/ 14 w 24"/>
                        <a:gd name="T23" fmla="*/ 33 h 42"/>
                        <a:gd name="T24" fmla="*/ 9 w 24"/>
                        <a:gd name="T25" fmla="*/ 33 h 42"/>
                        <a:gd name="T26" fmla="*/ 0 w 24"/>
                        <a:gd name="T27" fmla="*/ 33 h 42"/>
                        <a:gd name="T28" fmla="*/ 0 w 24"/>
                        <a:gd name="T29" fmla="*/ 6 h 42"/>
                        <a:gd name="T30" fmla="*/ 7 w 24"/>
                        <a:gd name="T31" fmla="*/ 0 h 42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7" y="0"/>
                          </a:moveTo>
                          <a:lnTo>
                            <a:pt x="16" y="0"/>
                          </a:lnTo>
                          <a:lnTo>
                            <a:pt x="23" y="6"/>
                          </a:lnTo>
                          <a:lnTo>
                            <a:pt x="23" y="35"/>
                          </a:lnTo>
                          <a:lnTo>
                            <a:pt x="16" y="41"/>
                          </a:lnTo>
                          <a:lnTo>
                            <a:pt x="7" y="41"/>
                          </a:lnTo>
                          <a:lnTo>
                            <a:pt x="0" y="35"/>
                          </a:lnTo>
                          <a:lnTo>
                            <a:pt x="0" y="33"/>
                          </a:lnTo>
                          <a:lnTo>
                            <a:pt x="9" y="33"/>
                          </a:lnTo>
                          <a:lnTo>
                            <a:pt x="9" y="8"/>
                          </a:lnTo>
                          <a:lnTo>
                            <a:pt x="14" y="8"/>
                          </a:lnTo>
                          <a:lnTo>
                            <a:pt x="14" y="33"/>
                          </a:lnTo>
                          <a:lnTo>
                            <a:pt x="9" y="33"/>
                          </a:lnTo>
                          <a:lnTo>
                            <a:pt x="0" y="33"/>
                          </a:lnTo>
                          <a:lnTo>
                            <a:pt x="0" y="6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36" name="Freeform 397"/>
                    <p:cNvSpPr>
                      <a:spLocks/>
                    </p:cNvSpPr>
                    <p:nvPr/>
                  </p:nvSpPr>
                  <p:spPr bwMode="auto">
                    <a:xfrm>
                      <a:off x="4342" y="2641"/>
                      <a:ext cx="17" cy="42"/>
                    </a:xfrm>
                    <a:custGeom>
                      <a:avLst/>
                      <a:gdLst>
                        <a:gd name="T0" fmla="*/ 6 w 17"/>
                        <a:gd name="T1" fmla="*/ 41 h 42"/>
                        <a:gd name="T2" fmla="*/ 16 w 17"/>
                        <a:gd name="T3" fmla="*/ 41 h 42"/>
                        <a:gd name="T4" fmla="*/ 16 w 17"/>
                        <a:gd name="T5" fmla="*/ 0 h 42"/>
                        <a:gd name="T6" fmla="*/ 2 w 17"/>
                        <a:gd name="T7" fmla="*/ 0 h 42"/>
                        <a:gd name="T8" fmla="*/ 0 w 17"/>
                        <a:gd name="T9" fmla="*/ 8 h 42"/>
                        <a:gd name="T10" fmla="*/ 6 w 17"/>
                        <a:gd name="T11" fmla="*/ 8 h 42"/>
                        <a:gd name="T12" fmla="*/ 6 w 17"/>
                        <a:gd name="T13" fmla="*/ 41 h 4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2">
                          <a:moveTo>
                            <a:pt x="6" y="41"/>
                          </a:moveTo>
                          <a:lnTo>
                            <a:pt x="16" y="41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41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32" name="Group 398"/>
                  <p:cNvGrpSpPr>
                    <a:grpSpLocks/>
                  </p:cNvGrpSpPr>
                  <p:nvPr/>
                </p:nvGrpSpPr>
                <p:grpSpPr bwMode="auto">
                  <a:xfrm>
                    <a:off x="4467" y="2641"/>
                    <a:ext cx="36" cy="42"/>
                    <a:chOff x="4467" y="2641"/>
                    <a:chExt cx="36" cy="42"/>
                  </a:xfrm>
                </p:grpSpPr>
                <p:sp>
                  <p:nvSpPr>
                    <p:cNvPr id="26733" name="Freeform 399"/>
                    <p:cNvSpPr>
                      <a:spLocks/>
                    </p:cNvSpPr>
                    <p:nvPr/>
                  </p:nvSpPr>
                  <p:spPr bwMode="auto">
                    <a:xfrm>
                      <a:off x="4467" y="2641"/>
                      <a:ext cx="17" cy="42"/>
                    </a:xfrm>
                    <a:custGeom>
                      <a:avLst/>
                      <a:gdLst>
                        <a:gd name="T0" fmla="*/ 6 w 17"/>
                        <a:gd name="T1" fmla="*/ 41 h 42"/>
                        <a:gd name="T2" fmla="*/ 16 w 17"/>
                        <a:gd name="T3" fmla="*/ 41 h 42"/>
                        <a:gd name="T4" fmla="*/ 16 w 17"/>
                        <a:gd name="T5" fmla="*/ 0 h 42"/>
                        <a:gd name="T6" fmla="*/ 2 w 17"/>
                        <a:gd name="T7" fmla="*/ 0 h 42"/>
                        <a:gd name="T8" fmla="*/ 0 w 17"/>
                        <a:gd name="T9" fmla="*/ 8 h 42"/>
                        <a:gd name="T10" fmla="*/ 6 w 17"/>
                        <a:gd name="T11" fmla="*/ 8 h 42"/>
                        <a:gd name="T12" fmla="*/ 6 w 17"/>
                        <a:gd name="T13" fmla="*/ 41 h 4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2">
                          <a:moveTo>
                            <a:pt x="6" y="41"/>
                          </a:moveTo>
                          <a:lnTo>
                            <a:pt x="16" y="41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41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34" name="Freeform 400"/>
                    <p:cNvSpPr>
                      <a:spLocks/>
                    </p:cNvSpPr>
                    <p:nvPr/>
                  </p:nvSpPr>
                  <p:spPr bwMode="auto">
                    <a:xfrm>
                      <a:off x="4486" y="2641"/>
                      <a:ext cx="17" cy="42"/>
                    </a:xfrm>
                    <a:custGeom>
                      <a:avLst/>
                      <a:gdLst>
                        <a:gd name="T0" fmla="*/ 6 w 17"/>
                        <a:gd name="T1" fmla="*/ 41 h 42"/>
                        <a:gd name="T2" fmla="*/ 16 w 17"/>
                        <a:gd name="T3" fmla="*/ 41 h 42"/>
                        <a:gd name="T4" fmla="*/ 16 w 17"/>
                        <a:gd name="T5" fmla="*/ 0 h 42"/>
                        <a:gd name="T6" fmla="*/ 2 w 17"/>
                        <a:gd name="T7" fmla="*/ 0 h 42"/>
                        <a:gd name="T8" fmla="*/ 0 w 17"/>
                        <a:gd name="T9" fmla="*/ 8 h 42"/>
                        <a:gd name="T10" fmla="*/ 6 w 17"/>
                        <a:gd name="T11" fmla="*/ 8 h 42"/>
                        <a:gd name="T12" fmla="*/ 6 w 17"/>
                        <a:gd name="T13" fmla="*/ 41 h 4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2">
                          <a:moveTo>
                            <a:pt x="6" y="41"/>
                          </a:moveTo>
                          <a:lnTo>
                            <a:pt x="16" y="41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41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6658" name="Group 401"/>
                <p:cNvGrpSpPr>
                  <a:grpSpLocks/>
                </p:cNvGrpSpPr>
                <p:nvPr/>
              </p:nvGrpSpPr>
              <p:grpSpPr bwMode="auto">
                <a:xfrm>
                  <a:off x="3719" y="2730"/>
                  <a:ext cx="789" cy="40"/>
                  <a:chOff x="3719" y="2730"/>
                  <a:chExt cx="789" cy="40"/>
                </a:xfrm>
              </p:grpSpPr>
              <p:grpSp>
                <p:nvGrpSpPr>
                  <p:cNvPr id="26705" name="Group 402"/>
                  <p:cNvGrpSpPr>
                    <a:grpSpLocks/>
                  </p:cNvGrpSpPr>
                  <p:nvPr/>
                </p:nvGrpSpPr>
                <p:grpSpPr bwMode="auto">
                  <a:xfrm>
                    <a:off x="3719" y="2730"/>
                    <a:ext cx="44" cy="40"/>
                    <a:chOff x="3719" y="2730"/>
                    <a:chExt cx="44" cy="40"/>
                  </a:xfrm>
                </p:grpSpPr>
                <p:sp>
                  <p:nvSpPr>
                    <p:cNvPr id="26724" name="Freeform 403"/>
                    <p:cNvSpPr>
                      <a:spLocks/>
                    </p:cNvSpPr>
                    <p:nvPr/>
                  </p:nvSpPr>
                  <p:spPr bwMode="auto">
                    <a:xfrm>
                      <a:off x="3719" y="2730"/>
                      <a:ext cx="17" cy="40"/>
                    </a:xfrm>
                    <a:custGeom>
                      <a:avLst/>
                      <a:gdLst>
                        <a:gd name="T0" fmla="*/ 5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5 w 17"/>
                        <a:gd name="T11" fmla="*/ 8 h 40"/>
                        <a:gd name="T12" fmla="*/ 5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5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5" y="8"/>
                          </a:lnTo>
                          <a:lnTo>
                            <a:pt x="5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25" name="Freeform 404"/>
                    <p:cNvSpPr>
                      <a:spLocks/>
                    </p:cNvSpPr>
                    <p:nvPr/>
                  </p:nvSpPr>
                  <p:spPr bwMode="auto">
                    <a:xfrm>
                      <a:off x="3740" y="2730"/>
                      <a:ext cx="23" cy="40"/>
                    </a:xfrm>
                    <a:custGeom>
                      <a:avLst/>
                      <a:gdLst>
                        <a:gd name="T0" fmla="*/ 0 w 23"/>
                        <a:gd name="T1" fmla="*/ 12 h 40"/>
                        <a:gd name="T2" fmla="*/ 9 w 23"/>
                        <a:gd name="T3" fmla="*/ 12 h 40"/>
                        <a:gd name="T4" fmla="*/ 9 w 23"/>
                        <a:gd name="T5" fmla="*/ 8 h 40"/>
                        <a:gd name="T6" fmla="*/ 13 w 23"/>
                        <a:gd name="T7" fmla="*/ 8 h 40"/>
                        <a:gd name="T8" fmla="*/ 13 w 23"/>
                        <a:gd name="T9" fmla="*/ 14 h 40"/>
                        <a:gd name="T10" fmla="*/ 0 w 23"/>
                        <a:gd name="T11" fmla="*/ 32 h 40"/>
                        <a:gd name="T12" fmla="*/ 0 w 23"/>
                        <a:gd name="T13" fmla="*/ 39 h 40"/>
                        <a:gd name="T14" fmla="*/ 22 w 23"/>
                        <a:gd name="T15" fmla="*/ 39 h 40"/>
                        <a:gd name="T16" fmla="*/ 22 w 23"/>
                        <a:gd name="T17" fmla="*/ 32 h 40"/>
                        <a:gd name="T18" fmla="*/ 9 w 23"/>
                        <a:gd name="T19" fmla="*/ 32 h 40"/>
                        <a:gd name="T20" fmla="*/ 22 w 23"/>
                        <a:gd name="T21" fmla="*/ 16 h 40"/>
                        <a:gd name="T22" fmla="*/ 22 w 23"/>
                        <a:gd name="T23" fmla="*/ 5 h 40"/>
                        <a:gd name="T24" fmla="*/ 15 w 23"/>
                        <a:gd name="T25" fmla="*/ 0 h 40"/>
                        <a:gd name="T26" fmla="*/ 6 w 23"/>
                        <a:gd name="T27" fmla="*/ 0 h 40"/>
                        <a:gd name="T28" fmla="*/ 0 w 23"/>
                        <a:gd name="T29" fmla="*/ 5 h 40"/>
                        <a:gd name="T30" fmla="*/ 0 w 23"/>
                        <a:gd name="T31" fmla="*/ 12 h 40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40">
                          <a:moveTo>
                            <a:pt x="0" y="12"/>
                          </a:moveTo>
                          <a:lnTo>
                            <a:pt x="9" y="12"/>
                          </a:lnTo>
                          <a:lnTo>
                            <a:pt x="9" y="8"/>
                          </a:lnTo>
                          <a:lnTo>
                            <a:pt x="13" y="8"/>
                          </a:lnTo>
                          <a:lnTo>
                            <a:pt x="13" y="14"/>
                          </a:lnTo>
                          <a:lnTo>
                            <a:pt x="0" y="32"/>
                          </a:lnTo>
                          <a:lnTo>
                            <a:pt x="0" y="39"/>
                          </a:lnTo>
                          <a:lnTo>
                            <a:pt x="22" y="39"/>
                          </a:lnTo>
                          <a:lnTo>
                            <a:pt x="22" y="32"/>
                          </a:lnTo>
                          <a:lnTo>
                            <a:pt x="9" y="32"/>
                          </a:lnTo>
                          <a:lnTo>
                            <a:pt x="22" y="16"/>
                          </a:lnTo>
                          <a:lnTo>
                            <a:pt x="22" y="5"/>
                          </a:lnTo>
                          <a:lnTo>
                            <a:pt x="15" y="0"/>
                          </a:lnTo>
                          <a:lnTo>
                            <a:pt x="6" y="0"/>
                          </a:lnTo>
                          <a:lnTo>
                            <a:pt x="0" y="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06" name="Group 405"/>
                  <p:cNvGrpSpPr>
                    <a:grpSpLocks/>
                  </p:cNvGrpSpPr>
                  <p:nvPr/>
                </p:nvGrpSpPr>
                <p:grpSpPr bwMode="auto">
                  <a:xfrm>
                    <a:off x="3842" y="2730"/>
                    <a:ext cx="41" cy="40"/>
                    <a:chOff x="3842" y="2730"/>
                    <a:chExt cx="41" cy="40"/>
                  </a:xfrm>
                </p:grpSpPr>
                <p:sp>
                  <p:nvSpPr>
                    <p:cNvPr id="26722" name="Freeform 406"/>
                    <p:cNvSpPr>
                      <a:spLocks/>
                    </p:cNvSpPr>
                    <p:nvPr/>
                  </p:nvSpPr>
                  <p:spPr bwMode="auto">
                    <a:xfrm>
                      <a:off x="3842" y="2730"/>
                      <a:ext cx="17" cy="40"/>
                    </a:xfrm>
                    <a:custGeom>
                      <a:avLst/>
                      <a:gdLst>
                        <a:gd name="T0" fmla="*/ 6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6 w 17"/>
                        <a:gd name="T11" fmla="*/ 8 h 40"/>
                        <a:gd name="T12" fmla="*/ 6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6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23" name="Freeform 407"/>
                    <p:cNvSpPr>
                      <a:spLocks/>
                    </p:cNvSpPr>
                    <p:nvPr/>
                  </p:nvSpPr>
                  <p:spPr bwMode="auto">
                    <a:xfrm>
                      <a:off x="3859" y="2730"/>
                      <a:ext cx="24" cy="40"/>
                    </a:xfrm>
                    <a:custGeom>
                      <a:avLst/>
                      <a:gdLst>
                        <a:gd name="T0" fmla="*/ 6 w 24"/>
                        <a:gd name="T1" fmla="*/ 0 h 40"/>
                        <a:gd name="T2" fmla="*/ 16 w 24"/>
                        <a:gd name="T3" fmla="*/ 0 h 40"/>
                        <a:gd name="T4" fmla="*/ 23 w 24"/>
                        <a:gd name="T5" fmla="*/ 5 h 40"/>
                        <a:gd name="T6" fmla="*/ 23 w 24"/>
                        <a:gd name="T7" fmla="*/ 16 h 40"/>
                        <a:gd name="T8" fmla="*/ 19 w 24"/>
                        <a:gd name="T9" fmla="*/ 20 h 40"/>
                        <a:gd name="T10" fmla="*/ 23 w 24"/>
                        <a:gd name="T11" fmla="*/ 23 h 40"/>
                        <a:gd name="T12" fmla="*/ 23 w 24"/>
                        <a:gd name="T13" fmla="*/ 34 h 40"/>
                        <a:gd name="T14" fmla="*/ 16 w 24"/>
                        <a:gd name="T15" fmla="*/ 39 h 40"/>
                        <a:gd name="T16" fmla="*/ 6 w 24"/>
                        <a:gd name="T17" fmla="*/ 39 h 40"/>
                        <a:gd name="T18" fmla="*/ 0 w 24"/>
                        <a:gd name="T19" fmla="*/ 34 h 40"/>
                        <a:gd name="T20" fmla="*/ 0 w 24"/>
                        <a:gd name="T21" fmla="*/ 28 h 40"/>
                        <a:gd name="T22" fmla="*/ 8 w 24"/>
                        <a:gd name="T23" fmla="*/ 28 h 40"/>
                        <a:gd name="T24" fmla="*/ 8 w 24"/>
                        <a:gd name="T25" fmla="*/ 32 h 40"/>
                        <a:gd name="T26" fmla="*/ 14 w 24"/>
                        <a:gd name="T27" fmla="*/ 32 h 40"/>
                        <a:gd name="T28" fmla="*/ 14 w 24"/>
                        <a:gd name="T29" fmla="*/ 23 h 40"/>
                        <a:gd name="T30" fmla="*/ 8 w 24"/>
                        <a:gd name="T31" fmla="*/ 23 h 40"/>
                        <a:gd name="T32" fmla="*/ 8 w 24"/>
                        <a:gd name="T33" fmla="*/ 16 h 40"/>
                        <a:gd name="T34" fmla="*/ 14 w 24"/>
                        <a:gd name="T35" fmla="*/ 16 h 40"/>
                        <a:gd name="T36" fmla="*/ 14 w 24"/>
                        <a:gd name="T37" fmla="*/ 7 h 40"/>
                        <a:gd name="T38" fmla="*/ 8 w 24"/>
                        <a:gd name="T39" fmla="*/ 7 h 40"/>
                        <a:gd name="T40" fmla="*/ 8 w 24"/>
                        <a:gd name="T41" fmla="*/ 11 h 40"/>
                        <a:gd name="T42" fmla="*/ 0 w 24"/>
                        <a:gd name="T43" fmla="*/ 11 h 40"/>
                        <a:gd name="T44" fmla="*/ 0 w 24"/>
                        <a:gd name="T45" fmla="*/ 5 h 40"/>
                        <a:gd name="T46" fmla="*/ 6 w 24"/>
                        <a:gd name="T47" fmla="*/ 0 h 40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24" h="40">
                          <a:moveTo>
                            <a:pt x="6" y="0"/>
                          </a:moveTo>
                          <a:lnTo>
                            <a:pt x="16" y="0"/>
                          </a:lnTo>
                          <a:lnTo>
                            <a:pt x="23" y="5"/>
                          </a:lnTo>
                          <a:lnTo>
                            <a:pt x="23" y="16"/>
                          </a:lnTo>
                          <a:lnTo>
                            <a:pt x="19" y="20"/>
                          </a:lnTo>
                          <a:lnTo>
                            <a:pt x="23" y="23"/>
                          </a:lnTo>
                          <a:lnTo>
                            <a:pt x="23" y="34"/>
                          </a:lnTo>
                          <a:lnTo>
                            <a:pt x="16" y="39"/>
                          </a:lnTo>
                          <a:lnTo>
                            <a:pt x="6" y="39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8" y="28"/>
                          </a:lnTo>
                          <a:lnTo>
                            <a:pt x="8" y="32"/>
                          </a:lnTo>
                          <a:lnTo>
                            <a:pt x="14" y="32"/>
                          </a:lnTo>
                          <a:lnTo>
                            <a:pt x="14" y="23"/>
                          </a:lnTo>
                          <a:lnTo>
                            <a:pt x="8" y="23"/>
                          </a:lnTo>
                          <a:lnTo>
                            <a:pt x="8" y="16"/>
                          </a:lnTo>
                          <a:lnTo>
                            <a:pt x="14" y="16"/>
                          </a:lnTo>
                          <a:lnTo>
                            <a:pt x="14" y="7"/>
                          </a:lnTo>
                          <a:lnTo>
                            <a:pt x="8" y="7"/>
                          </a:lnTo>
                          <a:lnTo>
                            <a:pt x="8" y="11"/>
                          </a:lnTo>
                          <a:lnTo>
                            <a:pt x="0" y="11"/>
                          </a:lnTo>
                          <a:lnTo>
                            <a:pt x="0" y="5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07" name="Group 408"/>
                  <p:cNvGrpSpPr>
                    <a:grpSpLocks/>
                  </p:cNvGrpSpPr>
                  <p:nvPr/>
                </p:nvGrpSpPr>
                <p:grpSpPr bwMode="auto">
                  <a:xfrm>
                    <a:off x="3967" y="2730"/>
                    <a:ext cx="44" cy="40"/>
                    <a:chOff x="3967" y="2730"/>
                    <a:chExt cx="44" cy="40"/>
                  </a:xfrm>
                </p:grpSpPr>
                <p:sp>
                  <p:nvSpPr>
                    <p:cNvPr id="26720" name="Freeform 409"/>
                    <p:cNvSpPr>
                      <a:spLocks/>
                    </p:cNvSpPr>
                    <p:nvPr/>
                  </p:nvSpPr>
                  <p:spPr bwMode="auto">
                    <a:xfrm>
                      <a:off x="3967" y="2730"/>
                      <a:ext cx="17" cy="40"/>
                    </a:xfrm>
                    <a:custGeom>
                      <a:avLst/>
                      <a:gdLst>
                        <a:gd name="T0" fmla="*/ 6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6 w 17"/>
                        <a:gd name="T11" fmla="*/ 8 h 40"/>
                        <a:gd name="T12" fmla="*/ 6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6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21" name="Freeform 410"/>
                    <p:cNvSpPr>
                      <a:spLocks/>
                    </p:cNvSpPr>
                    <p:nvPr/>
                  </p:nvSpPr>
                  <p:spPr bwMode="auto">
                    <a:xfrm>
                      <a:off x="3983" y="2730"/>
                      <a:ext cx="28" cy="40"/>
                    </a:xfrm>
                    <a:custGeom>
                      <a:avLst/>
                      <a:gdLst>
                        <a:gd name="T0" fmla="*/ 16 w 28"/>
                        <a:gd name="T1" fmla="*/ 0 h 40"/>
                        <a:gd name="T2" fmla="*/ 25 w 28"/>
                        <a:gd name="T3" fmla="*/ 0 h 40"/>
                        <a:gd name="T4" fmla="*/ 25 w 28"/>
                        <a:gd name="T5" fmla="*/ 23 h 40"/>
                        <a:gd name="T6" fmla="*/ 27 w 28"/>
                        <a:gd name="T7" fmla="*/ 23 h 40"/>
                        <a:gd name="T8" fmla="*/ 27 w 28"/>
                        <a:gd name="T9" fmla="*/ 32 h 40"/>
                        <a:gd name="T10" fmla="*/ 25 w 28"/>
                        <a:gd name="T11" fmla="*/ 32 h 40"/>
                        <a:gd name="T12" fmla="*/ 25 w 28"/>
                        <a:gd name="T13" fmla="*/ 39 h 40"/>
                        <a:gd name="T14" fmla="*/ 16 w 28"/>
                        <a:gd name="T15" fmla="*/ 39 h 40"/>
                        <a:gd name="T16" fmla="*/ 16 w 28"/>
                        <a:gd name="T17" fmla="*/ 32 h 40"/>
                        <a:gd name="T18" fmla="*/ 16 w 28"/>
                        <a:gd name="T19" fmla="*/ 23 h 40"/>
                        <a:gd name="T20" fmla="*/ 10 w 28"/>
                        <a:gd name="T21" fmla="*/ 23 h 40"/>
                        <a:gd name="T22" fmla="*/ 16 w 28"/>
                        <a:gd name="T23" fmla="*/ 15 h 40"/>
                        <a:gd name="T24" fmla="*/ 16 w 28"/>
                        <a:gd name="T25" fmla="*/ 23 h 40"/>
                        <a:gd name="T26" fmla="*/ 16 w 28"/>
                        <a:gd name="T27" fmla="*/ 32 h 40"/>
                        <a:gd name="T28" fmla="*/ 0 w 28"/>
                        <a:gd name="T29" fmla="*/ 32 h 40"/>
                        <a:gd name="T30" fmla="*/ 0 w 28"/>
                        <a:gd name="T31" fmla="*/ 23 h 40"/>
                        <a:gd name="T32" fmla="*/ 16 w 28"/>
                        <a:gd name="T33" fmla="*/ 0 h 40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0" t="0" r="r" b="b"/>
                      <a:pathLst>
                        <a:path w="28" h="40">
                          <a:moveTo>
                            <a:pt x="16" y="0"/>
                          </a:moveTo>
                          <a:lnTo>
                            <a:pt x="25" y="0"/>
                          </a:lnTo>
                          <a:lnTo>
                            <a:pt x="25" y="23"/>
                          </a:lnTo>
                          <a:lnTo>
                            <a:pt x="27" y="23"/>
                          </a:lnTo>
                          <a:lnTo>
                            <a:pt x="27" y="32"/>
                          </a:lnTo>
                          <a:lnTo>
                            <a:pt x="25" y="32"/>
                          </a:lnTo>
                          <a:lnTo>
                            <a:pt x="25" y="39"/>
                          </a:lnTo>
                          <a:lnTo>
                            <a:pt x="16" y="39"/>
                          </a:lnTo>
                          <a:lnTo>
                            <a:pt x="16" y="32"/>
                          </a:lnTo>
                          <a:lnTo>
                            <a:pt x="16" y="23"/>
                          </a:lnTo>
                          <a:lnTo>
                            <a:pt x="10" y="23"/>
                          </a:lnTo>
                          <a:lnTo>
                            <a:pt x="16" y="15"/>
                          </a:lnTo>
                          <a:lnTo>
                            <a:pt x="16" y="23"/>
                          </a:lnTo>
                          <a:lnTo>
                            <a:pt x="16" y="32"/>
                          </a:lnTo>
                          <a:lnTo>
                            <a:pt x="0" y="32"/>
                          </a:lnTo>
                          <a:lnTo>
                            <a:pt x="0" y="23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08" name="Group 411"/>
                  <p:cNvGrpSpPr>
                    <a:grpSpLocks/>
                  </p:cNvGrpSpPr>
                  <p:nvPr/>
                </p:nvGrpSpPr>
                <p:grpSpPr bwMode="auto">
                  <a:xfrm>
                    <a:off x="4090" y="2730"/>
                    <a:ext cx="47" cy="40"/>
                    <a:chOff x="4090" y="2730"/>
                    <a:chExt cx="47" cy="40"/>
                  </a:xfrm>
                </p:grpSpPr>
                <p:sp>
                  <p:nvSpPr>
                    <p:cNvPr id="26718" name="Freeform 412"/>
                    <p:cNvSpPr>
                      <a:spLocks/>
                    </p:cNvSpPr>
                    <p:nvPr/>
                  </p:nvSpPr>
                  <p:spPr bwMode="auto">
                    <a:xfrm>
                      <a:off x="4090" y="2730"/>
                      <a:ext cx="17" cy="40"/>
                    </a:xfrm>
                    <a:custGeom>
                      <a:avLst/>
                      <a:gdLst>
                        <a:gd name="T0" fmla="*/ 5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5 w 17"/>
                        <a:gd name="T11" fmla="*/ 8 h 40"/>
                        <a:gd name="T12" fmla="*/ 5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5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5" y="8"/>
                          </a:lnTo>
                          <a:lnTo>
                            <a:pt x="5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19" name="Freeform 413"/>
                    <p:cNvSpPr>
                      <a:spLocks/>
                    </p:cNvSpPr>
                    <p:nvPr/>
                  </p:nvSpPr>
                  <p:spPr bwMode="auto">
                    <a:xfrm>
                      <a:off x="4112" y="2730"/>
                      <a:ext cx="25" cy="40"/>
                    </a:xfrm>
                    <a:custGeom>
                      <a:avLst/>
                      <a:gdLst>
                        <a:gd name="T0" fmla="*/ 0 w 25"/>
                        <a:gd name="T1" fmla="*/ 0 h 40"/>
                        <a:gd name="T2" fmla="*/ 23 w 25"/>
                        <a:gd name="T3" fmla="*/ 0 h 40"/>
                        <a:gd name="T4" fmla="*/ 23 w 25"/>
                        <a:gd name="T5" fmla="*/ 8 h 40"/>
                        <a:gd name="T6" fmla="*/ 9 w 25"/>
                        <a:gd name="T7" fmla="*/ 8 h 40"/>
                        <a:gd name="T8" fmla="*/ 9 w 25"/>
                        <a:gd name="T9" fmla="*/ 14 h 40"/>
                        <a:gd name="T10" fmla="*/ 17 w 25"/>
                        <a:gd name="T11" fmla="*/ 14 h 40"/>
                        <a:gd name="T12" fmla="*/ 24 w 25"/>
                        <a:gd name="T13" fmla="*/ 20 h 40"/>
                        <a:gd name="T14" fmla="*/ 24 w 25"/>
                        <a:gd name="T15" fmla="*/ 33 h 40"/>
                        <a:gd name="T16" fmla="*/ 17 w 25"/>
                        <a:gd name="T17" fmla="*/ 39 h 40"/>
                        <a:gd name="T18" fmla="*/ 7 w 25"/>
                        <a:gd name="T19" fmla="*/ 39 h 40"/>
                        <a:gd name="T20" fmla="*/ 0 w 25"/>
                        <a:gd name="T21" fmla="*/ 33 h 40"/>
                        <a:gd name="T22" fmla="*/ 0 w 25"/>
                        <a:gd name="T23" fmla="*/ 26 h 40"/>
                        <a:gd name="T24" fmla="*/ 9 w 25"/>
                        <a:gd name="T25" fmla="*/ 26 h 40"/>
                        <a:gd name="T26" fmla="*/ 9 w 25"/>
                        <a:gd name="T27" fmla="*/ 32 h 40"/>
                        <a:gd name="T28" fmla="*/ 15 w 25"/>
                        <a:gd name="T29" fmla="*/ 32 h 40"/>
                        <a:gd name="T30" fmla="*/ 15 w 25"/>
                        <a:gd name="T31" fmla="*/ 20 h 40"/>
                        <a:gd name="T32" fmla="*/ 7 w 25"/>
                        <a:gd name="T33" fmla="*/ 20 h 40"/>
                        <a:gd name="T34" fmla="*/ 0 w 25"/>
                        <a:gd name="T35" fmla="*/ 15 h 40"/>
                        <a:gd name="T36" fmla="*/ 0 w 25"/>
                        <a:gd name="T37" fmla="*/ 0 h 4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25" h="40">
                          <a:moveTo>
                            <a:pt x="0" y="0"/>
                          </a:moveTo>
                          <a:lnTo>
                            <a:pt x="23" y="0"/>
                          </a:lnTo>
                          <a:lnTo>
                            <a:pt x="23" y="8"/>
                          </a:lnTo>
                          <a:lnTo>
                            <a:pt x="9" y="8"/>
                          </a:lnTo>
                          <a:lnTo>
                            <a:pt x="9" y="14"/>
                          </a:lnTo>
                          <a:lnTo>
                            <a:pt x="17" y="14"/>
                          </a:lnTo>
                          <a:lnTo>
                            <a:pt x="24" y="20"/>
                          </a:lnTo>
                          <a:lnTo>
                            <a:pt x="24" y="33"/>
                          </a:lnTo>
                          <a:lnTo>
                            <a:pt x="17" y="39"/>
                          </a:lnTo>
                          <a:lnTo>
                            <a:pt x="7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9" y="26"/>
                          </a:lnTo>
                          <a:lnTo>
                            <a:pt x="9" y="32"/>
                          </a:lnTo>
                          <a:lnTo>
                            <a:pt x="15" y="32"/>
                          </a:lnTo>
                          <a:lnTo>
                            <a:pt x="15" y="20"/>
                          </a:lnTo>
                          <a:lnTo>
                            <a:pt x="7" y="20"/>
                          </a:lnTo>
                          <a:lnTo>
                            <a:pt x="0" y="15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09" name="Group 414"/>
                  <p:cNvGrpSpPr>
                    <a:grpSpLocks/>
                  </p:cNvGrpSpPr>
                  <p:nvPr/>
                </p:nvGrpSpPr>
                <p:grpSpPr bwMode="auto">
                  <a:xfrm>
                    <a:off x="4215" y="2730"/>
                    <a:ext cx="44" cy="40"/>
                    <a:chOff x="4215" y="2730"/>
                    <a:chExt cx="44" cy="40"/>
                  </a:xfrm>
                </p:grpSpPr>
                <p:sp>
                  <p:nvSpPr>
                    <p:cNvPr id="26716" name="Freeform 415"/>
                    <p:cNvSpPr>
                      <a:spLocks/>
                    </p:cNvSpPr>
                    <p:nvPr/>
                  </p:nvSpPr>
                  <p:spPr bwMode="auto">
                    <a:xfrm>
                      <a:off x="4215" y="2730"/>
                      <a:ext cx="17" cy="40"/>
                    </a:xfrm>
                    <a:custGeom>
                      <a:avLst/>
                      <a:gdLst>
                        <a:gd name="T0" fmla="*/ 6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6 w 17"/>
                        <a:gd name="T11" fmla="*/ 8 h 40"/>
                        <a:gd name="T12" fmla="*/ 6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6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17" name="Freeform 416"/>
                    <p:cNvSpPr>
                      <a:spLocks/>
                    </p:cNvSpPr>
                    <p:nvPr/>
                  </p:nvSpPr>
                  <p:spPr bwMode="auto">
                    <a:xfrm>
                      <a:off x="4236" y="2730"/>
                      <a:ext cx="23" cy="40"/>
                    </a:xfrm>
                    <a:custGeom>
                      <a:avLst/>
                      <a:gdLst>
                        <a:gd name="T0" fmla="*/ 7 w 23"/>
                        <a:gd name="T1" fmla="*/ 0 h 40"/>
                        <a:gd name="T2" fmla="*/ 15 w 23"/>
                        <a:gd name="T3" fmla="*/ 0 h 40"/>
                        <a:gd name="T4" fmla="*/ 22 w 23"/>
                        <a:gd name="T5" fmla="*/ 5 h 40"/>
                        <a:gd name="T6" fmla="*/ 22 w 23"/>
                        <a:gd name="T7" fmla="*/ 12 h 40"/>
                        <a:gd name="T8" fmla="*/ 13 w 23"/>
                        <a:gd name="T9" fmla="*/ 12 h 40"/>
                        <a:gd name="T10" fmla="*/ 13 w 23"/>
                        <a:gd name="T11" fmla="*/ 8 h 40"/>
                        <a:gd name="T12" fmla="*/ 9 w 23"/>
                        <a:gd name="T13" fmla="*/ 8 h 40"/>
                        <a:gd name="T14" fmla="*/ 9 w 23"/>
                        <a:gd name="T15" fmla="*/ 15 h 40"/>
                        <a:gd name="T16" fmla="*/ 9 w 23"/>
                        <a:gd name="T17" fmla="*/ 22 h 40"/>
                        <a:gd name="T18" fmla="*/ 13 w 23"/>
                        <a:gd name="T19" fmla="*/ 22 h 40"/>
                        <a:gd name="T20" fmla="*/ 13 w 23"/>
                        <a:gd name="T21" fmla="*/ 32 h 40"/>
                        <a:gd name="T22" fmla="*/ 9 w 23"/>
                        <a:gd name="T23" fmla="*/ 32 h 40"/>
                        <a:gd name="T24" fmla="*/ 9 w 23"/>
                        <a:gd name="T25" fmla="*/ 22 h 40"/>
                        <a:gd name="T26" fmla="*/ 9 w 23"/>
                        <a:gd name="T27" fmla="*/ 15 h 40"/>
                        <a:gd name="T28" fmla="*/ 15 w 23"/>
                        <a:gd name="T29" fmla="*/ 15 h 40"/>
                        <a:gd name="T30" fmla="*/ 22 w 23"/>
                        <a:gd name="T31" fmla="*/ 20 h 40"/>
                        <a:gd name="T32" fmla="*/ 22 w 23"/>
                        <a:gd name="T33" fmla="*/ 34 h 40"/>
                        <a:gd name="T34" fmla="*/ 15 w 23"/>
                        <a:gd name="T35" fmla="*/ 39 h 40"/>
                        <a:gd name="T36" fmla="*/ 7 w 23"/>
                        <a:gd name="T37" fmla="*/ 39 h 40"/>
                        <a:gd name="T38" fmla="*/ 0 w 23"/>
                        <a:gd name="T39" fmla="*/ 34 h 40"/>
                        <a:gd name="T40" fmla="*/ 0 w 23"/>
                        <a:gd name="T41" fmla="*/ 5 h 40"/>
                        <a:gd name="T42" fmla="*/ 7 w 23"/>
                        <a:gd name="T43" fmla="*/ 0 h 40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23" h="40">
                          <a:moveTo>
                            <a:pt x="7" y="0"/>
                          </a:moveTo>
                          <a:lnTo>
                            <a:pt x="15" y="0"/>
                          </a:lnTo>
                          <a:lnTo>
                            <a:pt x="22" y="5"/>
                          </a:lnTo>
                          <a:lnTo>
                            <a:pt x="22" y="12"/>
                          </a:lnTo>
                          <a:lnTo>
                            <a:pt x="13" y="12"/>
                          </a:lnTo>
                          <a:lnTo>
                            <a:pt x="13" y="8"/>
                          </a:lnTo>
                          <a:lnTo>
                            <a:pt x="9" y="8"/>
                          </a:lnTo>
                          <a:lnTo>
                            <a:pt x="9" y="15"/>
                          </a:lnTo>
                          <a:lnTo>
                            <a:pt x="9" y="22"/>
                          </a:lnTo>
                          <a:lnTo>
                            <a:pt x="13" y="22"/>
                          </a:lnTo>
                          <a:lnTo>
                            <a:pt x="13" y="32"/>
                          </a:lnTo>
                          <a:lnTo>
                            <a:pt x="9" y="32"/>
                          </a:lnTo>
                          <a:lnTo>
                            <a:pt x="9" y="22"/>
                          </a:lnTo>
                          <a:lnTo>
                            <a:pt x="9" y="15"/>
                          </a:lnTo>
                          <a:lnTo>
                            <a:pt x="15" y="15"/>
                          </a:lnTo>
                          <a:lnTo>
                            <a:pt x="22" y="20"/>
                          </a:lnTo>
                          <a:lnTo>
                            <a:pt x="22" y="34"/>
                          </a:lnTo>
                          <a:lnTo>
                            <a:pt x="15" y="39"/>
                          </a:lnTo>
                          <a:lnTo>
                            <a:pt x="7" y="39"/>
                          </a:lnTo>
                          <a:lnTo>
                            <a:pt x="0" y="34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10" name="Group 417"/>
                  <p:cNvGrpSpPr>
                    <a:grpSpLocks/>
                  </p:cNvGrpSpPr>
                  <p:nvPr/>
                </p:nvGrpSpPr>
                <p:grpSpPr bwMode="auto">
                  <a:xfrm>
                    <a:off x="4342" y="2730"/>
                    <a:ext cx="43" cy="40"/>
                    <a:chOff x="4342" y="2730"/>
                    <a:chExt cx="43" cy="40"/>
                  </a:xfrm>
                </p:grpSpPr>
                <p:sp>
                  <p:nvSpPr>
                    <p:cNvPr id="26714" name="Freeform 418"/>
                    <p:cNvSpPr>
                      <a:spLocks/>
                    </p:cNvSpPr>
                    <p:nvPr/>
                  </p:nvSpPr>
                  <p:spPr bwMode="auto">
                    <a:xfrm>
                      <a:off x="4342" y="2730"/>
                      <a:ext cx="17" cy="40"/>
                    </a:xfrm>
                    <a:custGeom>
                      <a:avLst/>
                      <a:gdLst>
                        <a:gd name="T0" fmla="*/ 5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5 w 17"/>
                        <a:gd name="T11" fmla="*/ 8 h 40"/>
                        <a:gd name="T12" fmla="*/ 5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5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5" y="8"/>
                          </a:lnTo>
                          <a:lnTo>
                            <a:pt x="5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15" name="Freeform 419"/>
                    <p:cNvSpPr>
                      <a:spLocks/>
                    </p:cNvSpPr>
                    <p:nvPr/>
                  </p:nvSpPr>
                  <p:spPr bwMode="auto">
                    <a:xfrm>
                      <a:off x="4360" y="2730"/>
                      <a:ext cx="25" cy="40"/>
                    </a:xfrm>
                    <a:custGeom>
                      <a:avLst/>
                      <a:gdLst>
                        <a:gd name="T0" fmla="*/ 0 w 25"/>
                        <a:gd name="T1" fmla="*/ 0 h 40"/>
                        <a:gd name="T2" fmla="*/ 24 w 25"/>
                        <a:gd name="T3" fmla="*/ 0 h 40"/>
                        <a:gd name="T4" fmla="*/ 24 w 25"/>
                        <a:gd name="T5" fmla="*/ 8 h 40"/>
                        <a:gd name="T6" fmla="*/ 10 w 25"/>
                        <a:gd name="T7" fmla="*/ 39 h 40"/>
                        <a:gd name="T8" fmla="*/ 0 w 25"/>
                        <a:gd name="T9" fmla="*/ 39 h 40"/>
                        <a:gd name="T10" fmla="*/ 14 w 25"/>
                        <a:gd name="T11" fmla="*/ 8 h 40"/>
                        <a:gd name="T12" fmla="*/ 0 w 25"/>
                        <a:gd name="T13" fmla="*/ 8 h 40"/>
                        <a:gd name="T14" fmla="*/ 0 w 25"/>
                        <a:gd name="T15" fmla="*/ 0 h 4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5" h="40">
                          <a:moveTo>
                            <a:pt x="0" y="0"/>
                          </a:moveTo>
                          <a:lnTo>
                            <a:pt x="24" y="0"/>
                          </a:lnTo>
                          <a:lnTo>
                            <a:pt x="24" y="8"/>
                          </a:lnTo>
                          <a:lnTo>
                            <a:pt x="10" y="39"/>
                          </a:lnTo>
                          <a:lnTo>
                            <a:pt x="0" y="39"/>
                          </a:lnTo>
                          <a:lnTo>
                            <a:pt x="14" y="8"/>
                          </a:lnTo>
                          <a:lnTo>
                            <a:pt x="0" y="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711" name="Group 420"/>
                  <p:cNvGrpSpPr>
                    <a:grpSpLocks/>
                  </p:cNvGrpSpPr>
                  <p:nvPr/>
                </p:nvGrpSpPr>
                <p:grpSpPr bwMode="auto">
                  <a:xfrm>
                    <a:off x="4466" y="2730"/>
                    <a:ext cx="42" cy="40"/>
                    <a:chOff x="4466" y="2730"/>
                    <a:chExt cx="42" cy="40"/>
                  </a:xfrm>
                </p:grpSpPr>
                <p:sp>
                  <p:nvSpPr>
                    <p:cNvPr id="26712" name="Freeform 421"/>
                    <p:cNvSpPr>
                      <a:spLocks/>
                    </p:cNvSpPr>
                    <p:nvPr/>
                  </p:nvSpPr>
                  <p:spPr bwMode="auto">
                    <a:xfrm>
                      <a:off x="4466" y="2730"/>
                      <a:ext cx="17" cy="40"/>
                    </a:xfrm>
                    <a:custGeom>
                      <a:avLst/>
                      <a:gdLst>
                        <a:gd name="T0" fmla="*/ 5 w 17"/>
                        <a:gd name="T1" fmla="*/ 39 h 40"/>
                        <a:gd name="T2" fmla="*/ 16 w 17"/>
                        <a:gd name="T3" fmla="*/ 39 h 40"/>
                        <a:gd name="T4" fmla="*/ 16 w 17"/>
                        <a:gd name="T5" fmla="*/ 0 h 40"/>
                        <a:gd name="T6" fmla="*/ 2 w 17"/>
                        <a:gd name="T7" fmla="*/ 0 h 40"/>
                        <a:gd name="T8" fmla="*/ 0 w 17"/>
                        <a:gd name="T9" fmla="*/ 8 h 40"/>
                        <a:gd name="T10" fmla="*/ 5 w 17"/>
                        <a:gd name="T11" fmla="*/ 8 h 40"/>
                        <a:gd name="T12" fmla="*/ 5 w 17"/>
                        <a:gd name="T13" fmla="*/ 39 h 4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0">
                          <a:moveTo>
                            <a:pt x="5" y="39"/>
                          </a:moveTo>
                          <a:lnTo>
                            <a:pt x="16" y="39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5" y="8"/>
                          </a:lnTo>
                          <a:lnTo>
                            <a:pt x="5" y="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13" name="Freeform 422"/>
                    <p:cNvSpPr>
                      <a:spLocks/>
                    </p:cNvSpPr>
                    <p:nvPr/>
                  </p:nvSpPr>
                  <p:spPr bwMode="auto">
                    <a:xfrm>
                      <a:off x="4483" y="2730"/>
                      <a:ext cx="25" cy="40"/>
                    </a:xfrm>
                    <a:custGeom>
                      <a:avLst/>
                      <a:gdLst>
                        <a:gd name="T0" fmla="*/ 5 w 25"/>
                        <a:gd name="T1" fmla="*/ 0 h 40"/>
                        <a:gd name="T2" fmla="*/ 19 w 25"/>
                        <a:gd name="T3" fmla="*/ 0 h 40"/>
                        <a:gd name="T4" fmla="*/ 24 w 25"/>
                        <a:gd name="T5" fmla="*/ 5 h 40"/>
                        <a:gd name="T6" fmla="*/ 24 w 25"/>
                        <a:gd name="T7" fmla="*/ 16 h 40"/>
                        <a:gd name="T8" fmla="*/ 21 w 25"/>
                        <a:gd name="T9" fmla="*/ 20 h 40"/>
                        <a:gd name="T10" fmla="*/ 24 w 25"/>
                        <a:gd name="T11" fmla="*/ 23 h 40"/>
                        <a:gd name="T12" fmla="*/ 24 w 25"/>
                        <a:gd name="T13" fmla="*/ 24 h 40"/>
                        <a:gd name="T14" fmla="*/ 14 w 25"/>
                        <a:gd name="T15" fmla="*/ 24 h 40"/>
                        <a:gd name="T16" fmla="*/ 14 w 25"/>
                        <a:gd name="T17" fmla="*/ 14 h 40"/>
                        <a:gd name="T18" fmla="*/ 14 w 25"/>
                        <a:gd name="T19" fmla="*/ 6 h 40"/>
                        <a:gd name="T20" fmla="*/ 9 w 25"/>
                        <a:gd name="T21" fmla="*/ 6 h 40"/>
                        <a:gd name="T22" fmla="*/ 9 w 25"/>
                        <a:gd name="T23" fmla="*/ 14 h 40"/>
                        <a:gd name="T24" fmla="*/ 14 w 25"/>
                        <a:gd name="T25" fmla="*/ 14 h 40"/>
                        <a:gd name="T26" fmla="*/ 14 w 25"/>
                        <a:gd name="T27" fmla="*/ 32 h 40"/>
                        <a:gd name="T28" fmla="*/ 9 w 25"/>
                        <a:gd name="T29" fmla="*/ 32 h 40"/>
                        <a:gd name="T30" fmla="*/ 9 w 25"/>
                        <a:gd name="T31" fmla="*/ 24 h 40"/>
                        <a:gd name="T32" fmla="*/ 14 w 25"/>
                        <a:gd name="T33" fmla="*/ 24 h 40"/>
                        <a:gd name="T34" fmla="*/ 24 w 25"/>
                        <a:gd name="T35" fmla="*/ 24 h 40"/>
                        <a:gd name="T36" fmla="*/ 24 w 25"/>
                        <a:gd name="T37" fmla="*/ 34 h 40"/>
                        <a:gd name="T38" fmla="*/ 19 w 25"/>
                        <a:gd name="T39" fmla="*/ 39 h 40"/>
                        <a:gd name="T40" fmla="*/ 5 w 25"/>
                        <a:gd name="T41" fmla="*/ 39 h 40"/>
                        <a:gd name="T42" fmla="*/ 0 w 25"/>
                        <a:gd name="T43" fmla="*/ 34 h 40"/>
                        <a:gd name="T44" fmla="*/ 0 w 25"/>
                        <a:gd name="T45" fmla="*/ 23 h 40"/>
                        <a:gd name="T46" fmla="*/ 3 w 25"/>
                        <a:gd name="T47" fmla="*/ 20 h 40"/>
                        <a:gd name="T48" fmla="*/ 0 w 25"/>
                        <a:gd name="T49" fmla="*/ 16 h 40"/>
                        <a:gd name="T50" fmla="*/ 0 w 25"/>
                        <a:gd name="T51" fmla="*/ 5 h 40"/>
                        <a:gd name="T52" fmla="*/ 5 w 25"/>
                        <a:gd name="T53" fmla="*/ 0 h 40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25" h="40">
                          <a:moveTo>
                            <a:pt x="5" y="0"/>
                          </a:moveTo>
                          <a:lnTo>
                            <a:pt x="19" y="0"/>
                          </a:lnTo>
                          <a:lnTo>
                            <a:pt x="24" y="5"/>
                          </a:lnTo>
                          <a:lnTo>
                            <a:pt x="24" y="16"/>
                          </a:lnTo>
                          <a:lnTo>
                            <a:pt x="21" y="20"/>
                          </a:lnTo>
                          <a:lnTo>
                            <a:pt x="24" y="23"/>
                          </a:lnTo>
                          <a:lnTo>
                            <a:pt x="24" y="24"/>
                          </a:lnTo>
                          <a:lnTo>
                            <a:pt x="14" y="24"/>
                          </a:lnTo>
                          <a:lnTo>
                            <a:pt x="14" y="14"/>
                          </a:lnTo>
                          <a:lnTo>
                            <a:pt x="14" y="6"/>
                          </a:lnTo>
                          <a:lnTo>
                            <a:pt x="9" y="6"/>
                          </a:lnTo>
                          <a:lnTo>
                            <a:pt x="9" y="14"/>
                          </a:lnTo>
                          <a:lnTo>
                            <a:pt x="14" y="14"/>
                          </a:lnTo>
                          <a:lnTo>
                            <a:pt x="14" y="32"/>
                          </a:lnTo>
                          <a:lnTo>
                            <a:pt x="9" y="32"/>
                          </a:lnTo>
                          <a:lnTo>
                            <a:pt x="9" y="24"/>
                          </a:lnTo>
                          <a:lnTo>
                            <a:pt x="14" y="24"/>
                          </a:lnTo>
                          <a:lnTo>
                            <a:pt x="24" y="24"/>
                          </a:lnTo>
                          <a:lnTo>
                            <a:pt x="24" y="34"/>
                          </a:lnTo>
                          <a:lnTo>
                            <a:pt x="19" y="39"/>
                          </a:lnTo>
                          <a:lnTo>
                            <a:pt x="5" y="39"/>
                          </a:lnTo>
                          <a:lnTo>
                            <a:pt x="0" y="34"/>
                          </a:lnTo>
                          <a:lnTo>
                            <a:pt x="0" y="23"/>
                          </a:lnTo>
                          <a:lnTo>
                            <a:pt x="3" y="20"/>
                          </a:lnTo>
                          <a:lnTo>
                            <a:pt x="0" y="16"/>
                          </a:lnTo>
                          <a:lnTo>
                            <a:pt x="0" y="5"/>
                          </a:lnTo>
                          <a:lnTo>
                            <a:pt x="5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6659" name="Group 423"/>
                <p:cNvGrpSpPr>
                  <a:grpSpLocks/>
                </p:cNvGrpSpPr>
                <p:nvPr/>
              </p:nvGrpSpPr>
              <p:grpSpPr bwMode="auto">
                <a:xfrm>
                  <a:off x="3720" y="2815"/>
                  <a:ext cx="795" cy="43"/>
                  <a:chOff x="3720" y="2815"/>
                  <a:chExt cx="795" cy="43"/>
                </a:xfrm>
              </p:grpSpPr>
              <p:grpSp>
                <p:nvGrpSpPr>
                  <p:cNvPr id="26684" name="Group 424"/>
                  <p:cNvGrpSpPr>
                    <a:grpSpLocks/>
                  </p:cNvGrpSpPr>
                  <p:nvPr/>
                </p:nvGrpSpPr>
                <p:grpSpPr bwMode="auto">
                  <a:xfrm>
                    <a:off x="3720" y="2815"/>
                    <a:ext cx="47" cy="43"/>
                    <a:chOff x="3720" y="2815"/>
                    <a:chExt cx="47" cy="43"/>
                  </a:xfrm>
                </p:grpSpPr>
                <p:sp>
                  <p:nvSpPr>
                    <p:cNvPr id="26703" name="Freeform 425"/>
                    <p:cNvSpPr>
                      <a:spLocks/>
                    </p:cNvSpPr>
                    <p:nvPr/>
                  </p:nvSpPr>
                  <p:spPr bwMode="auto">
                    <a:xfrm>
                      <a:off x="3720" y="2815"/>
                      <a:ext cx="17" cy="43"/>
                    </a:xfrm>
                    <a:custGeom>
                      <a:avLst/>
                      <a:gdLst>
                        <a:gd name="T0" fmla="*/ 5 w 17"/>
                        <a:gd name="T1" fmla="*/ 42 h 43"/>
                        <a:gd name="T2" fmla="*/ 16 w 17"/>
                        <a:gd name="T3" fmla="*/ 42 h 43"/>
                        <a:gd name="T4" fmla="*/ 16 w 17"/>
                        <a:gd name="T5" fmla="*/ 0 h 43"/>
                        <a:gd name="T6" fmla="*/ 2 w 17"/>
                        <a:gd name="T7" fmla="*/ 0 h 43"/>
                        <a:gd name="T8" fmla="*/ 0 w 17"/>
                        <a:gd name="T9" fmla="*/ 9 h 43"/>
                        <a:gd name="T10" fmla="*/ 5 w 17"/>
                        <a:gd name="T11" fmla="*/ 9 h 43"/>
                        <a:gd name="T12" fmla="*/ 5 w 17"/>
                        <a:gd name="T13" fmla="*/ 42 h 43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3">
                          <a:moveTo>
                            <a:pt x="5" y="42"/>
                          </a:moveTo>
                          <a:lnTo>
                            <a:pt x="16" y="4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9"/>
                          </a:lnTo>
                          <a:lnTo>
                            <a:pt x="5" y="9"/>
                          </a:lnTo>
                          <a:lnTo>
                            <a:pt x="5" y="4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04" name="Freeform 426"/>
                    <p:cNvSpPr>
                      <a:spLocks/>
                    </p:cNvSpPr>
                    <p:nvPr/>
                  </p:nvSpPr>
                  <p:spPr bwMode="auto">
                    <a:xfrm>
                      <a:off x="3742" y="2815"/>
                      <a:ext cx="25" cy="43"/>
                    </a:xfrm>
                    <a:custGeom>
                      <a:avLst/>
                      <a:gdLst>
                        <a:gd name="T0" fmla="*/ 17 w 25"/>
                        <a:gd name="T1" fmla="*/ 0 h 43"/>
                        <a:gd name="T2" fmla="*/ 24 w 25"/>
                        <a:gd name="T3" fmla="*/ 5 h 43"/>
                        <a:gd name="T4" fmla="*/ 24 w 25"/>
                        <a:gd name="T5" fmla="*/ 37 h 43"/>
                        <a:gd name="T6" fmla="*/ 17 w 25"/>
                        <a:gd name="T7" fmla="*/ 42 h 43"/>
                        <a:gd name="T8" fmla="*/ 7 w 25"/>
                        <a:gd name="T9" fmla="*/ 42 h 43"/>
                        <a:gd name="T10" fmla="*/ 0 w 25"/>
                        <a:gd name="T11" fmla="*/ 37 h 43"/>
                        <a:gd name="T12" fmla="*/ 0 w 25"/>
                        <a:gd name="T13" fmla="*/ 29 h 43"/>
                        <a:gd name="T14" fmla="*/ 10 w 25"/>
                        <a:gd name="T15" fmla="*/ 29 h 43"/>
                        <a:gd name="T16" fmla="*/ 10 w 25"/>
                        <a:gd name="T17" fmla="*/ 34 h 43"/>
                        <a:gd name="T18" fmla="*/ 14 w 25"/>
                        <a:gd name="T19" fmla="*/ 34 h 43"/>
                        <a:gd name="T20" fmla="*/ 14 w 25"/>
                        <a:gd name="T21" fmla="*/ 26 h 43"/>
                        <a:gd name="T22" fmla="*/ 14 w 25"/>
                        <a:gd name="T23" fmla="*/ 18 h 43"/>
                        <a:gd name="T24" fmla="*/ 10 w 25"/>
                        <a:gd name="T25" fmla="*/ 18 h 43"/>
                        <a:gd name="T26" fmla="*/ 10 w 25"/>
                        <a:gd name="T27" fmla="*/ 8 h 43"/>
                        <a:gd name="T28" fmla="*/ 14 w 25"/>
                        <a:gd name="T29" fmla="*/ 8 h 43"/>
                        <a:gd name="T30" fmla="*/ 14 w 25"/>
                        <a:gd name="T31" fmla="*/ 18 h 43"/>
                        <a:gd name="T32" fmla="*/ 14 w 25"/>
                        <a:gd name="T33" fmla="*/ 26 h 43"/>
                        <a:gd name="T34" fmla="*/ 7 w 25"/>
                        <a:gd name="T35" fmla="*/ 26 h 43"/>
                        <a:gd name="T36" fmla="*/ 0 w 25"/>
                        <a:gd name="T37" fmla="*/ 21 h 43"/>
                        <a:gd name="T38" fmla="*/ 0 w 25"/>
                        <a:gd name="T39" fmla="*/ 5 h 43"/>
                        <a:gd name="T40" fmla="*/ 7 w 25"/>
                        <a:gd name="T41" fmla="*/ 0 h 43"/>
                        <a:gd name="T42" fmla="*/ 17 w 25"/>
                        <a:gd name="T43" fmla="*/ 0 h 4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25" h="43">
                          <a:moveTo>
                            <a:pt x="17" y="0"/>
                          </a:moveTo>
                          <a:lnTo>
                            <a:pt x="24" y="5"/>
                          </a:lnTo>
                          <a:lnTo>
                            <a:pt x="24" y="37"/>
                          </a:lnTo>
                          <a:lnTo>
                            <a:pt x="17" y="42"/>
                          </a:lnTo>
                          <a:lnTo>
                            <a:pt x="7" y="42"/>
                          </a:lnTo>
                          <a:lnTo>
                            <a:pt x="0" y="37"/>
                          </a:lnTo>
                          <a:lnTo>
                            <a:pt x="0" y="29"/>
                          </a:lnTo>
                          <a:lnTo>
                            <a:pt x="10" y="29"/>
                          </a:lnTo>
                          <a:lnTo>
                            <a:pt x="10" y="34"/>
                          </a:lnTo>
                          <a:lnTo>
                            <a:pt x="14" y="34"/>
                          </a:lnTo>
                          <a:lnTo>
                            <a:pt x="14" y="26"/>
                          </a:lnTo>
                          <a:lnTo>
                            <a:pt x="14" y="18"/>
                          </a:lnTo>
                          <a:lnTo>
                            <a:pt x="10" y="18"/>
                          </a:lnTo>
                          <a:lnTo>
                            <a:pt x="10" y="8"/>
                          </a:lnTo>
                          <a:lnTo>
                            <a:pt x="14" y="8"/>
                          </a:lnTo>
                          <a:lnTo>
                            <a:pt x="14" y="18"/>
                          </a:lnTo>
                          <a:lnTo>
                            <a:pt x="14" y="26"/>
                          </a:lnTo>
                          <a:lnTo>
                            <a:pt x="7" y="26"/>
                          </a:lnTo>
                          <a:lnTo>
                            <a:pt x="0" y="21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  <a:lnTo>
                            <a:pt x="1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85" name="Group 427"/>
                  <p:cNvGrpSpPr>
                    <a:grpSpLocks/>
                  </p:cNvGrpSpPr>
                  <p:nvPr/>
                </p:nvGrpSpPr>
                <p:grpSpPr bwMode="auto">
                  <a:xfrm>
                    <a:off x="3847" y="2815"/>
                    <a:ext cx="50" cy="43"/>
                    <a:chOff x="3847" y="2815"/>
                    <a:chExt cx="50" cy="43"/>
                  </a:xfrm>
                </p:grpSpPr>
                <p:sp>
                  <p:nvSpPr>
                    <p:cNvPr id="26701" name="Freeform 428"/>
                    <p:cNvSpPr>
                      <a:spLocks/>
                    </p:cNvSpPr>
                    <p:nvPr/>
                  </p:nvSpPr>
                  <p:spPr bwMode="auto">
                    <a:xfrm>
                      <a:off x="3847" y="2815"/>
                      <a:ext cx="23" cy="43"/>
                    </a:xfrm>
                    <a:custGeom>
                      <a:avLst/>
                      <a:gdLst>
                        <a:gd name="T0" fmla="*/ 0 w 23"/>
                        <a:gd name="T1" fmla="*/ 13 h 43"/>
                        <a:gd name="T2" fmla="*/ 9 w 23"/>
                        <a:gd name="T3" fmla="*/ 13 h 43"/>
                        <a:gd name="T4" fmla="*/ 9 w 23"/>
                        <a:gd name="T5" fmla="*/ 9 h 43"/>
                        <a:gd name="T6" fmla="*/ 14 w 23"/>
                        <a:gd name="T7" fmla="*/ 9 h 43"/>
                        <a:gd name="T8" fmla="*/ 14 w 23"/>
                        <a:gd name="T9" fmla="*/ 15 h 43"/>
                        <a:gd name="T10" fmla="*/ 0 w 23"/>
                        <a:gd name="T11" fmla="*/ 35 h 43"/>
                        <a:gd name="T12" fmla="*/ 0 w 23"/>
                        <a:gd name="T13" fmla="*/ 42 h 43"/>
                        <a:gd name="T14" fmla="*/ 22 w 23"/>
                        <a:gd name="T15" fmla="*/ 42 h 43"/>
                        <a:gd name="T16" fmla="*/ 22 w 23"/>
                        <a:gd name="T17" fmla="*/ 35 h 43"/>
                        <a:gd name="T18" fmla="*/ 10 w 23"/>
                        <a:gd name="T19" fmla="*/ 35 h 43"/>
                        <a:gd name="T20" fmla="*/ 22 w 23"/>
                        <a:gd name="T21" fmla="*/ 17 h 43"/>
                        <a:gd name="T22" fmla="*/ 22 w 23"/>
                        <a:gd name="T23" fmla="*/ 5 h 43"/>
                        <a:gd name="T24" fmla="*/ 16 w 23"/>
                        <a:gd name="T25" fmla="*/ 0 h 43"/>
                        <a:gd name="T26" fmla="*/ 7 w 23"/>
                        <a:gd name="T27" fmla="*/ 0 h 43"/>
                        <a:gd name="T28" fmla="*/ 0 w 23"/>
                        <a:gd name="T29" fmla="*/ 5 h 43"/>
                        <a:gd name="T30" fmla="*/ 0 w 23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4" y="9"/>
                          </a:lnTo>
                          <a:lnTo>
                            <a:pt x="14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2" y="42"/>
                          </a:lnTo>
                          <a:lnTo>
                            <a:pt x="22" y="35"/>
                          </a:lnTo>
                          <a:lnTo>
                            <a:pt x="10" y="35"/>
                          </a:lnTo>
                          <a:lnTo>
                            <a:pt x="22" y="17"/>
                          </a:lnTo>
                          <a:lnTo>
                            <a:pt x="22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02" name="Freeform 429"/>
                    <p:cNvSpPr>
                      <a:spLocks/>
                    </p:cNvSpPr>
                    <p:nvPr/>
                  </p:nvSpPr>
                  <p:spPr bwMode="auto">
                    <a:xfrm>
                      <a:off x="3874" y="2815"/>
                      <a:ext cx="23" cy="43"/>
                    </a:xfrm>
                    <a:custGeom>
                      <a:avLst/>
                      <a:gdLst>
                        <a:gd name="T0" fmla="*/ 7 w 23"/>
                        <a:gd name="T1" fmla="*/ 0 h 43"/>
                        <a:gd name="T2" fmla="*/ 16 w 23"/>
                        <a:gd name="T3" fmla="*/ 0 h 43"/>
                        <a:gd name="T4" fmla="*/ 22 w 23"/>
                        <a:gd name="T5" fmla="*/ 6 h 43"/>
                        <a:gd name="T6" fmla="*/ 22 w 23"/>
                        <a:gd name="T7" fmla="*/ 36 h 43"/>
                        <a:gd name="T8" fmla="*/ 16 w 23"/>
                        <a:gd name="T9" fmla="*/ 42 h 43"/>
                        <a:gd name="T10" fmla="*/ 7 w 23"/>
                        <a:gd name="T11" fmla="*/ 42 h 43"/>
                        <a:gd name="T12" fmla="*/ 0 w 23"/>
                        <a:gd name="T13" fmla="*/ 36 h 43"/>
                        <a:gd name="T14" fmla="*/ 0 w 23"/>
                        <a:gd name="T15" fmla="*/ 34 h 43"/>
                        <a:gd name="T16" fmla="*/ 9 w 23"/>
                        <a:gd name="T17" fmla="*/ 34 h 43"/>
                        <a:gd name="T18" fmla="*/ 9 w 23"/>
                        <a:gd name="T19" fmla="*/ 9 h 43"/>
                        <a:gd name="T20" fmla="*/ 13 w 23"/>
                        <a:gd name="T21" fmla="*/ 9 h 43"/>
                        <a:gd name="T22" fmla="*/ 13 w 23"/>
                        <a:gd name="T23" fmla="*/ 34 h 43"/>
                        <a:gd name="T24" fmla="*/ 9 w 23"/>
                        <a:gd name="T25" fmla="*/ 34 h 43"/>
                        <a:gd name="T26" fmla="*/ 0 w 23"/>
                        <a:gd name="T27" fmla="*/ 34 h 43"/>
                        <a:gd name="T28" fmla="*/ 0 w 23"/>
                        <a:gd name="T29" fmla="*/ 6 h 43"/>
                        <a:gd name="T30" fmla="*/ 7 w 23"/>
                        <a:gd name="T31" fmla="*/ 0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43">
                          <a:moveTo>
                            <a:pt x="7" y="0"/>
                          </a:moveTo>
                          <a:lnTo>
                            <a:pt x="16" y="0"/>
                          </a:lnTo>
                          <a:lnTo>
                            <a:pt x="22" y="6"/>
                          </a:lnTo>
                          <a:lnTo>
                            <a:pt x="22" y="36"/>
                          </a:lnTo>
                          <a:lnTo>
                            <a:pt x="16" y="42"/>
                          </a:lnTo>
                          <a:lnTo>
                            <a:pt x="7" y="42"/>
                          </a:lnTo>
                          <a:lnTo>
                            <a:pt x="0" y="36"/>
                          </a:lnTo>
                          <a:lnTo>
                            <a:pt x="0" y="34"/>
                          </a:lnTo>
                          <a:lnTo>
                            <a:pt x="9" y="34"/>
                          </a:lnTo>
                          <a:lnTo>
                            <a:pt x="9" y="9"/>
                          </a:lnTo>
                          <a:lnTo>
                            <a:pt x="13" y="9"/>
                          </a:lnTo>
                          <a:lnTo>
                            <a:pt x="13" y="34"/>
                          </a:lnTo>
                          <a:lnTo>
                            <a:pt x="9" y="34"/>
                          </a:lnTo>
                          <a:lnTo>
                            <a:pt x="0" y="34"/>
                          </a:lnTo>
                          <a:lnTo>
                            <a:pt x="0" y="6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86" name="Group 430"/>
                  <p:cNvGrpSpPr>
                    <a:grpSpLocks/>
                  </p:cNvGrpSpPr>
                  <p:nvPr/>
                </p:nvGrpSpPr>
                <p:grpSpPr bwMode="auto">
                  <a:xfrm>
                    <a:off x="3969" y="2815"/>
                    <a:ext cx="43" cy="43"/>
                    <a:chOff x="3969" y="2815"/>
                    <a:chExt cx="43" cy="43"/>
                  </a:xfrm>
                </p:grpSpPr>
                <p:sp>
                  <p:nvSpPr>
                    <p:cNvPr id="26699" name="Freeform 431"/>
                    <p:cNvSpPr>
                      <a:spLocks/>
                    </p:cNvSpPr>
                    <p:nvPr/>
                  </p:nvSpPr>
                  <p:spPr bwMode="auto">
                    <a:xfrm>
                      <a:off x="3969" y="2815"/>
                      <a:ext cx="23" cy="43"/>
                    </a:xfrm>
                    <a:custGeom>
                      <a:avLst/>
                      <a:gdLst>
                        <a:gd name="T0" fmla="*/ 0 w 23"/>
                        <a:gd name="T1" fmla="*/ 13 h 43"/>
                        <a:gd name="T2" fmla="*/ 9 w 23"/>
                        <a:gd name="T3" fmla="*/ 13 h 43"/>
                        <a:gd name="T4" fmla="*/ 9 w 23"/>
                        <a:gd name="T5" fmla="*/ 9 h 43"/>
                        <a:gd name="T6" fmla="*/ 13 w 23"/>
                        <a:gd name="T7" fmla="*/ 9 h 43"/>
                        <a:gd name="T8" fmla="*/ 13 w 23"/>
                        <a:gd name="T9" fmla="*/ 15 h 43"/>
                        <a:gd name="T10" fmla="*/ 0 w 23"/>
                        <a:gd name="T11" fmla="*/ 35 h 43"/>
                        <a:gd name="T12" fmla="*/ 0 w 23"/>
                        <a:gd name="T13" fmla="*/ 42 h 43"/>
                        <a:gd name="T14" fmla="*/ 22 w 23"/>
                        <a:gd name="T15" fmla="*/ 42 h 43"/>
                        <a:gd name="T16" fmla="*/ 22 w 23"/>
                        <a:gd name="T17" fmla="*/ 35 h 43"/>
                        <a:gd name="T18" fmla="*/ 9 w 23"/>
                        <a:gd name="T19" fmla="*/ 35 h 43"/>
                        <a:gd name="T20" fmla="*/ 22 w 23"/>
                        <a:gd name="T21" fmla="*/ 17 h 43"/>
                        <a:gd name="T22" fmla="*/ 22 w 23"/>
                        <a:gd name="T23" fmla="*/ 5 h 43"/>
                        <a:gd name="T24" fmla="*/ 15 w 23"/>
                        <a:gd name="T25" fmla="*/ 0 h 43"/>
                        <a:gd name="T26" fmla="*/ 6 w 23"/>
                        <a:gd name="T27" fmla="*/ 0 h 43"/>
                        <a:gd name="T28" fmla="*/ 0 w 23"/>
                        <a:gd name="T29" fmla="*/ 5 h 43"/>
                        <a:gd name="T30" fmla="*/ 0 w 23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3" y="9"/>
                          </a:lnTo>
                          <a:lnTo>
                            <a:pt x="13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2" y="42"/>
                          </a:lnTo>
                          <a:lnTo>
                            <a:pt x="22" y="35"/>
                          </a:lnTo>
                          <a:lnTo>
                            <a:pt x="9" y="35"/>
                          </a:lnTo>
                          <a:lnTo>
                            <a:pt x="22" y="17"/>
                          </a:lnTo>
                          <a:lnTo>
                            <a:pt x="22" y="5"/>
                          </a:lnTo>
                          <a:lnTo>
                            <a:pt x="15" y="0"/>
                          </a:lnTo>
                          <a:lnTo>
                            <a:pt x="6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00" name="Freeform 432"/>
                    <p:cNvSpPr>
                      <a:spLocks/>
                    </p:cNvSpPr>
                    <p:nvPr/>
                  </p:nvSpPr>
                  <p:spPr bwMode="auto">
                    <a:xfrm>
                      <a:off x="3995" y="2815"/>
                      <a:ext cx="17" cy="43"/>
                    </a:xfrm>
                    <a:custGeom>
                      <a:avLst/>
                      <a:gdLst>
                        <a:gd name="T0" fmla="*/ 6 w 17"/>
                        <a:gd name="T1" fmla="*/ 42 h 43"/>
                        <a:gd name="T2" fmla="*/ 16 w 17"/>
                        <a:gd name="T3" fmla="*/ 42 h 43"/>
                        <a:gd name="T4" fmla="*/ 16 w 17"/>
                        <a:gd name="T5" fmla="*/ 0 h 43"/>
                        <a:gd name="T6" fmla="*/ 2 w 17"/>
                        <a:gd name="T7" fmla="*/ 0 h 43"/>
                        <a:gd name="T8" fmla="*/ 0 w 17"/>
                        <a:gd name="T9" fmla="*/ 9 h 43"/>
                        <a:gd name="T10" fmla="*/ 6 w 17"/>
                        <a:gd name="T11" fmla="*/ 9 h 43"/>
                        <a:gd name="T12" fmla="*/ 6 w 17"/>
                        <a:gd name="T13" fmla="*/ 42 h 43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43">
                          <a:moveTo>
                            <a:pt x="6" y="42"/>
                          </a:moveTo>
                          <a:lnTo>
                            <a:pt x="16" y="4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9"/>
                          </a:lnTo>
                          <a:lnTo>
                            <a:pt x="6" y="9"/>
                          </a:lnTo>
                          <a:lnTo>
                            <a:pt x="6" y="4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87" name="Group 433"/>
                  <p:cNvGrpSpPr>
                    <a:grpSpLocks/>
                  </p:cNvGrpSpPr>
                  <p:nvPr/>
                </p:nvGrpSpPr>
                <p:grpSpPr bwMode="auto">
                  <a:xfrm>
                    <a:off x="4094" y="2815"/>
                    <a:ext cx="52" cy="43"/>
                    <a:chOff x="4094" y="2815"/>
                    <a:chExt cx="52" cy="43"/>
                  </a:xfrm>
                </p:grpSpPr>
                <p:sp>
                  <p:nvSpPr>
                    <p:cNvPr id="26697" name="Freeform 434"/>
                    <p:cNvSpPr>
                      <a:spLocks/>
                    </p:cNvSpPr>
                    <p:nvPr/>
                  </p:nvSpPr>
                  <p:spPr bwMode="auto">
                    <a:xfrm>
                      <a:off x="4094" y="2815"/>
                      <a:ext cx="24" cy="43"/>
                    </a:xfrm>
                    <a:custGeom>
                      <a:avLst/>
                      <a:gdLst>
                        <a:gd name="T0" fmla="*/ 0 w 24"/>
                        <a:gd name="T1" fmla="*/ 13 h 43"/>
                        <a:gd name="T2" fmla="*/ 9 w 24"/>
                        <a:gd name="T3" fmla="*/ 13 h 43"/>
                        <a:gd name="T4" fmla="*/ 9 w 24"/>
                        <a:gd name="T5" fmla="*/ 9 h 43"/>
                        <a:gd name="T6" fmla="*/ 14 w 24"/>
                        <a:gd name="T7" fmla="*/ 9 h 43"/>
                        <a:gd name="T8" fmla="*/ 14 w 24"/>
                        <a:gd name="T9" fmla="*/ 15 h 43"/>
                        <a:gd name="T10" fmla="*/ 0 w 24"/>
                        <a:gd name="T11" fmla="*/ 35 h 43"/>
                        <a:gd name="T12" fmla="*/ 0 w 24"/>
                        <a:gd name="T13" fmla="*/ 42 h 43"/>
                        <a:gd name="T14" fmla="*/ 23 w 24"/>
                        <a:gd name="T15" fmla="*/ 42 h 43"/>
                        <a:gd name="T16" fmla="*/ 23 w 24"/>
                        <a:gd name="T17" fmla="*/ 35 h 43"/>
                        <a:gd name="T18" fmla="*/ 10 w 24"/>
                        <a:gd name="T19" fmla="*/ 35 h 43"/>
                        <a:gd name="T20" fmla="*/ 23 w 24"/>
                        <a:gd name="T21" fmla="*/ 17 h 43"/>
                        <a:gd name="T22" fmla="*/ 23 w 24"/>
                        <a:gd name="T23" fmla="*/ 5 h 43"/>
                        <a:gd name="T24" fmla="*/ 16 w 24"/>
                        <a:gd name="T25" fmla="*/ 0 h 43"/>
                        <a:gd name="T26" fmla="*/ 7 w 24"/>
                        <a:gd name="T27" fmla="*/ 0 h 43"/>
                        <a:gd name="T28" fmla="*/ 0 w 24"/>
                        <a:gd name="T29" fmla="*/ 5 h 43"/>
                        <a:gd name="T30" fmla="*/ 0 w 24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4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4" y="9"/>
                          </a:lnTo>
                          <a:lnTo>
                            <a:pt x="14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3" y="42"/>
                          </a:lnTo>
                          <a:lnTo>
                            <a:pt x="23" y="35"/>
                          </a:lnTo>
                          <a:lnTo>
                            <a:pt x="10" y="35"/>
                          </a:lnTo>
                          <a:lnTo>
                            <a:pt x="23" y="17"/>
                          </a:lnTo>
                          <a:lnTo>
                            <a:pt x="23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98" name="Freeform 435"/>
                    <p:cNvSpPr>
                      <a:spLocks/>
                    </p:cNvSpPr>
                    <p:nvPr/>
                  </p:nvSpPr>
                  <p:spPr bwMode="auto">
                    <a:xfrm>
                      <a:off x="4121" y="2815"/>
                      <a:ext cx="25" cy="43"/>
                    </a:xfrm>
                    <a:custGeom>
                      <a:avLst/>
                      <a:gdLst>
                        <a:gd name="T0" fmla="*/ 0 w 25"/>
                        <a:gd name="T1" fmla="*/ 13 h 43"/>
                        <a:gd name="T2" fmla="*/ 9 w 25"/>
                        <a:gd name="T3" fmla="*/ 13 h 43"/>
                        <a:gd name="T4" fmla="*/ 9 w 25"/>
                        <a:gd name="T5" fmla="*/ 9 h 43"/>
                        <a:gd name="T6" fmla="*/ 14 w 25"/>
                        <a:gd name="T7" fmla="*/ 9 h 43"/>
                        <a:gd name="T8" fmla="*/ 14 w 25"/>
                        <a:gd name="T9" fmla="*/ 15 h 43"/>
                        <a:gd name="T10" fmla="*/ 0 w 25"/>
                        <a:gd name="T11" fmla="*/ 35 h 43"/>
                        <a:gd name="T12" fmla="*/ 0 w 25"/>
                        <a:gd name="T13" fmla="*/ 42 h 43"/>
                        <a:gd name="T14" fmla="*/ 24 w 25"/>
                        <a:gd name="T15" fmla="*/ 42 h 43"/>
                        <a:gd name="T16" fmla="*/ 24 w 25"/>
                        <a:gd name="T17" fmla="*/ 35 h 43"/>
                        <a:gd name="T18" fmla="*/ 10 w 25"/>
                        <a:gd name="T19" fmla="*/ 35 h 43"/>
                        <a:gd name="T20" fmla="*/ 24 w 25"/>
                        <a:gd name="T21" fmla="*/ 17 h 43"/>
                        <a:gd name="T22" fmla="*/ 24 w 25"/>
                        <a:gd name="T23" fmla="*/ 5 h 43"/>
                        <a:gd name="T24" fmla="*/ 17 w 25"/>
                        <a:gd name="T25" fmla="*/ 0 h 43"/>
                        <a:gd name="T26" fmla="*/ 7 w 25"/>
                        <a:gd name="T27" fmla="*/ 0 h 43"/>
                        <a:gd name="T28" fmla="*/ 0 w 25"/>
                        <a:gd name="T29" fmla="*/ 5 h 43"/>
                        <a:gd name="T30" fmla="*/ 0 w 25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5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4" y="9"/>
                          </a:lnTo>
                          <a:lnTo>
                            <a:pt x="14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4" y="42"/>
                          </a:lnTo>
                          <a:lnTo>
                            <a:pt x="24" y="35"/>
                          </a:lnTo>
                          <a:lnTo>
                            <a:pt x="10" y="35"/>
                          </a:lnTo>
                          <a:lnTo>
                            <a:pt x="24" y="17"/>
                          </a:lnTo>
                          <a:lnTo>
                            <a:pt x="24" y="5"/>
                          </a:lnTo>
                          <a:lnTo>
                            <a:pt x="17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88" name="Group 436"/>
                  <p:cNvGrpSpPr>
                    <a:grpSpLocks/>
                  </p:cNvGrpSpPr>
                  <p:nvPr/>
                </p:nvGrpSpPr>
                <p:grpSpPr bwMode="auto">
                  <a:xfrm>
                    <a:off x="4218" y="2815"/>
                    <a:ext cx="51" cy="43"/>
                    <a:chOff x="4218" y="2815"/>
                    <a:chExt cx="51" cy="43"/>
                  </a:xfrm>
                </p:grpSpPr>
                <p:sp>
                  <p:nvSpPr>
                    <p:cNvPr id="26695" name="Freeform 437"/>
                    <p:cNvSpPr>
                      <a:spLocks/>
                    </p:cNvSpPr>
                    <p:nvPr/>
                  </p:nvSpPr>
                  <p:spPr bwMode="auto">
                    <a:xfrm>
                      <a:off x="4218" y="2815"/>
                      <a:ext cx="25" cy="43"/>
                    </a:xfrm>
                    <a:custGeom>
                      <a:avLst/>
                      <a:gdLst>
                        <a:gd name="T0" fmla="*/ 0 w 25"/>
                        <a:gd name="T1" fmla="*/ 13 h 43"/>
                        <a:gd name="T2" fmla="*/ 9 w 25"/>
                        <a:gd name="T3" fmla="*/ 13 h 43"/>
                        <a:gd name="T4" fmla="*/ 9 w 25"/>
                        <a:gd name="T5" fmla="*/ 9 h 43"/>
                        <a:gd name="T6" fmla="*/ 15 w 25"/>
                        <a:gd name="T7" fmla="*/ 9 h 43"/>
                        <a:gd name="T8" fmla="*/ 15 w 25"/>
                        <a:gd name="T9" fmla="*/ 15 h 43"/>
                        <a:gd name="T10" fmla="*/ 0 w 25"/>
                        <a:gd name="T11" fmla="*/ 35 h 43"/>
                        <a:gd name="T12" fmla="*/ 0 w 25"/>
                        <a:gd name="T13" fmla="*/ 42 h 43"/>
                        <a:gd name="T14" fmla="*/ 24 w 25"/>
                        <a:gd name="T15" fmla="*/ 42 h 43"/>
                        <a:gd name="T16" fmla="*/ 24 w 25"/>
                        <a:gd name="T17" fmla="*/ 35 h 43"/>
                        <a:gd name="T18" fmla="*/ 10 w 25"/>
                        <a:gd name="T19" fmla="*/ 35 h 43"/>
                        <a:gd name="T20" fmla="*/ 24 w 25"/>
                        <a:gd name="T21" fmla="*/ 17 h 43"/>
                        <a:gd name="T22" fmla="*/ 24 w 25"/>
                        <a:gd name="T23" fmla="*/ 5 h 43"/>
                        <a:gd name="T24" fmla="*/ 17 w 25"/>
                        <a:gd name="T25" fmla="*/ 0 h 43"/>
                        <a:gd name="T26" fmla="*/ 7 w 25"/>
                        <a:gd name="T27" fmla="*/ 0 h 43"/>
                        <a:gd name="T28" fmla="*/ 0 w 25"/>
                        <a:gd name="T29" fmla="*/ 5 h 43"/>
                        <a:gd name="T30" fmla="*/ 0 w 25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5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5" y="9"/>
                          </a:lnTo>
                          <a:lnTo>
                            <a:pt x="15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4" y="42"/>
                          </a:lnTo>
                          <a:lnTo>
                            <a:pt x="24" y="35"/>
                          </a:lnTo>
                          <a:lnTo>
                            <a:pt x="10" y="35"/>
                          </a:lnTo>
                          <a:lnTo>
                            <a:pt x="24" y="17"/>
                          </a:lnTo>
                          <a:lnTo>
                            <a:pt x="24" y="5"/>
                          </a:lnTo>
                          <a:lnTo>
                            <a:pt x="17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96" name="Freeform 438"/>
                    <p:cNvSpPr>
                      <a:spLocks/>
                    </p:cNvSpPr>
                    <p:nvPr/>
                  </p:nvSpPr>
                  <p:spPr bwMode="auto">
                    <a:xfrm>
                      <a:off x="4244" y="2815"/>
                      <a:ext cx="25" cy="43"/>
                    </a:xfrm>
                    <a:custGeom>
                      <a:avLst/>
                      <a:gdLst>
                        <a:gd name="T0" fmla="*/ 7 w 25"/>
                        <a:gd name="T1" fmla="*/ 0 h 43"/>
                        <a:gd name="T2" fmla="*/ 17 w 25"/>
                        <a:gd name="T3" fmla="*/ 0 h 43"/>
                        <a:gd name="T4" fmla="*/ 24 w 25"/>
                        <a:gd name="T5" fmla="*/ 5 h 43"/>
                        <a:gd name="T6" fmla="*/ 24 w 25"/>
                        <a:gd name="T7" fmla="*/ 17 h 43"/>
                        <a:gd name="T8" fmla="*/ 20 w 25"/>
                        <a:gd name="T9" fmla="*/ 21 h 43"/>
                        <a:gd name="T10" fmla="*/ 24 w 25"/>
                        <a:gd name="T11" fmla="*/ 25 h 43"/>
                        <a:gd name="T12" fmla="*/ 24 w 25"/>
                        <a:gd name="T13" fmla="*/ 37 h 43"/>
                        <a:gd name="T14" fmla="*/ 17 w 25"/>
                        <a:gd name="T15" fmla="*/ 42 h 43"/>
                        <a:gd name="T16" fmla="*/ 7 w 25"/>
                        <a:gd name="T17" fmla="*/ 42 h 43"/>
                        <a:gd name="T18" fmla="*/ 0 w 25"/>
                        <a:gd name="T19" fmla="*/ 37 h 43"/>
                        <a:gd name="T20" fmla="*/ 0 w 25"/>
                        <a:gd name="T21" fmla="*/ 30 h 43"/>
                        <a:gd name="T22" fmla="*/ 9 w 25"/>
                        <a:gd name="T23" fmla="*/ 30 h 43"/>
                        <a:gd name="T24" fmla="*/ 9 w 25"/>
                        <a:gd name="T25" fmla="*/ 35 h 43"/>
                        <a:gd name="T26" fmla="*/ 15 w 25"/>
                        <a:gd name="T27" fmla="*/ 35 h 43"/>
                        <a:gd name="T28" fmla="*/ 15 w 25"/>
                        <a:gd name="T29" fmla="*/ 25 h 43"/>
                        <a:gd name="T30" fmla="*/ 9 w 25"/>
                        <a:gd name="T31" fmla="*/ 25 h 43"/>
                        <a:gd name="T32" fmla="*/ 9 w 25"/>
                        <a:gd name="T33" fmla="*/ 17 h 43"/>
                        <a:gd name="T34" fmla="*/ 15 w 25"/>
                        <a:gd name="T35" fmla="*/ 17 h 43"/>
                        <a:gd name="T36" fmla="*/ 15 w 25"/>
                        <a:gd name="T37" fmla="*/ 7 h 43"/>
                        <a:gd name="T38" fmla="*/ 9 w 25"/>
                        <a:gd name="T39" fmla="*/ 7 h 43"/>
                        <a:gd name="T40" fmla="*/ 9 w 25"/>
                        <a:gd name="T41" fmla="*/ 12 h 43"/>
                        <a:gd name="T42" fmla="*/ 0 w 25"/>
                        <a:gd name="T43" fmla="*/ 12 h 43"/>
                        <a:gd name="T44" fmla="*/ 0 w 25"/>
                        <a:gd name="T45" fmla="*/ 5 h 43"/>
                        <a:gd name="T46" fmla="*/ 7 w 25"/>
                        <a:gd name="T47" fmla="*/ 0 h 43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25" h="43">
                          <a:moveTo>
                            <a:pt x="7" y="0"/>
                          </a:moveTo>
                          <a:lnTo>
                            <a:pt x="17" y="0"/>
                          </a:lnTo>
                          <a:lnTo>
                            <a:pt x="24" y="5"/>
                          </a:lnTo>
                          <a:lnTo>
                            <a:pt x="24" y="17"/>
                          </a:lnTo>
                          <a:lnTo>
                            <a:pt x="20" y="21"/>
                          </a:lnTo>
                          <a:lnTo>
                            <a:pt x="24" y="25"/>
                          </a:lnTo>
                          <a:lnTo>
                            <a:pt x="24" y="37"/>
                          </a:lnTo>
                          <a:lnTo>
                            <a:pt x="17" y="42"/>
                          </a:lnTo>
                          <a:lnTo>
                            <a:pt x="7" y="42"/>
                          </a:lnTo>
                          <a:lnTo>
                            <a:pt x="0" y="37"/>
                          </a:lnTo>
                          <a:lnTo>
                            <a:pt x="0" y="30"/>
                          </a:lnTo>
                          <a:lnTo>
                            <a:pt x="9" y="30"/>
                          </a:lnTo>
                          <a:lnTo>
                            <a:pt x="9" y="35"/>
                          </a:lnTo>
                          <a:lnTo>
                            <a:pt x="15" y="35"/>
                          </a:lnTo>
                          <a:lnTo>
                            <a:pt x="15" y="25"/>
                          </a:lnTo>
                          <a:lnTo>
                            <a:pt x="9" y="25"/>
                          </a:lnTo>
                          <a:lnTo>
                            <a:pt x="9" y="17"/>
                          </a:lnTo>
                          <a:lnTo>
                            <a:pt x="15" y="17"/>
                          </a:lnTo>
                          <a:lnTo>
                            <a:pt x="15" y="7"/>
                          </a:lnTo>
                          <a:lnTo>
                            <a:pt x="9" y="7"/>
                          </a:lnTo>
                          <a:lnTo>
                            <a:pt x="9" y="12"/>
                          </a:lnTo>
                          <a:lnTo>
                            <a:pt x="0" y="12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89" name="Group 439"/>
                  <p:cNvGrpSpPr>
                    <a:grpSpLocks/>
                  </p:cNvGrpSpPr>
                  <p:nvPr/>
                </p:nvGrpSpPr>
                <p:grpSpPr bwMode="auto">
                  <a:xfrm>
                    <a:off x="4342" y="2815"/>
                    <a:ext cx="51" cy="43"/>
                    <a:chOff x="4342" y="2815"/>
                    <a:chExt cx="51" cy="43"/>
                  </a:xfrm>
                </p:grpSpPr>
                <p:sp>
                  <p:nvSpPr>
                    <p:cNvPr id="26693" name="Freeform 440"/>
                    <p:cNvSpPr>
                      <a:spLocks/>
                    </p:cNvSpPr>
                    <p:nvPr/>
                  </p:nvSpPr>
                  <p:spPr bwMode="auto">
                    <a:xfrm>
                      <a:off x="4342" y="2815"/>
                      <a:ext cx="24" cy="43"/>
                    </a:xfrm>
                    <a:custGeom>
                      <a:avLst/>
                      <a:gdLst>
                        <a:gd name="T0" fmla="*/ 0 w 24"/>
                        <a:gd name="T1" fmla="*/ 13 h 43"/>
                        <a:gd name="T2" fmla="*/ 9 w 24"/>
                        <a:gd name="T3" fmla="*/ 13 h 43"/>
                        <a:gd name="T4" fmla="*/ 9 w 24"/>
                        <a:gd name="T5" fmla="*/ 9 h 43"/>
                        <a:gd name="T6" fmla="*/ 14 w 24"/>
                        <a:gd name="T7" fmla="*/ 9 h 43"/>
                        <a:gd name="T8" fmla="*/ 14 w 24"/>
                        <a:gd name="T9" fmla="*/ 15 h 43"/>
                        <a:gd name="T10" fmla="*/ 0 w 24"/>
                        <a:gd name="T11" fmla="*/ 35 h 43"/>
                        <a:gd name="T12" fmla="*/ 0 w 24"/>
                        <a:gd name="T13" fmla="*/ 42 h 43"/>
                        <a:gd name="T14" fmla="*/ 23 w 24"/>
                        <a:gd name="T15" fmla="*/ 42 h 43"/>
                        <a:gd name="T16" fmla="*/ 23 w 24"/>
                        <a:gd name="T17" fmla="*/ 35 h 43"/>
                        <a:gd name="T18" fmla="*/ 10 w 24"/>
                        <a:gd name="T19" fmla="*/ 35 h 43"/>
                        <a:gd name="T20" fmla="*/ 23 w 24"/>
                        <a:gd name="T21" fmla="*/ 17 h 43"/>
                        <a:gd name="T22" fmla="*/ 23 w 24"/>
                        <a:gd name="T23" fmla="*/ 5 h 43"/>
                        <a:gd name="T24" fmla="*/ 16 w 24"/>
                        <a:gd name="T25" fmla="*/ 0 h 43"/>
                        <a:gd name="T26" fmla="*/ 7 w 24"/>
                        <a:gd name="T27" fmla="*/ 0 h 43"/>
                        <a:gd name="T28" fmla="*/ 0 w 24"/>
                        <a:gd name="T29" fmla="*/ 5 h 43"/>
                        <a:gd name="T30" fmla="*/ 0 w 24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4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4" y="9"/>
                          </a:lnTo>
                          <a:lnTo>
                            <a:pt x="14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3" y="42"/>
                          </a:lnTo>
                          <a:lnTo>
                            <a:pt x="23" y="35"/>
                          </a:lnTo>
                          <a:lnTo>
                            <a:pt x="10" y="35"/>
                          </a:lnTo>
                          <a:lnTo>
                            <a:pt x="23" y="17"/>
                          </a:lnTo>
                          <a:lnTo>
                            <a:pt x="23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94" name="Freeform 441"/>
                    <p:cNvSpPr>
                      <a:spLocks/>
                    </p:cNvSpPr>
                    <p:nvPr/>
                  </p:nvSpPr>
                  <p:spPr bwMode="auto">
                    <a:xfrm>
                      <a:off x="4367" y="2815"/>
                      <a:ext cx="26" cy="43"/>
                    </a:xfrm>
                    <a:custGeom>
                      <a:avLst/>
                      <a:gdLst>
                        <a:gd name="T0" fmla="*/ 15 w 26"/>
                        <a:gd name="T1" fmla="*/ 0 h 43"/>
                        <a:gd name="T2" fmla="*/ 23 w 26"/>
                        <a:gd name="T3" fmla="*/ 0 h 43"/>
                        <a:gd name="T4" fmla="*/ 23 w 26"/>
                        <a:gd name="T5" fmla="*/ 25 h 43"/>
                        <a:gd name="T6" fmla="*/ 25 w 26"/>
                        <a:gd name="T7" fmla="*/ 25 h 43"/>
                        <a:gd name="T8" fmla="*/ 25 w 26"/>
                        <a:gd name="T9" fmla="*/ 35 h 43"/>
                        <a:gd name="T10" fmla="*/ 23 w 26"/>
                        <a:gd name="T11" fmla="*/ 35 h 43"/>
                        <a:gd name="T12" fmla="*/ 23 w 26"/>
                        <a:gd name="T13" fmla="*/ 42 h 43"/>
                        <a:gd name="T14" fmla="*/ 15 w 26"/>
                        <a:gd name="T15" fmla="*/ 42 h 43"/>
                        <a:gd name="T16" fmla="*/ 15 w 26"/>
                        <a:gd name="T17" fmla="*/ 35 h 43"/>
                        <a:gd name="T18" fmla="*/ 15 w 26"/>
                        <a:gd name="T19" fmla="*/ 25 h 43"/>
                        <a:gd name="T20" fmla="*/ 10 w 26"/>
                        <a:gd name="T21" fmla="*/ 25 h 43"/>
                        <a:gd name="T22" fmla="*/ 15 w 26"/>
                        <a:gd name="T23" fmla="*/ 16 h 43"/>
                        <a:gd name="T24" fmla="*/ 15 w 26"/>
                        <a:gd name="T25" fmla="*/ 25 h 43"/>
                        <a:gd name="T26" fmla="*/ 15 w 26"/>
                        <a:gd name="T27" fmla="*/ 35 h 43"/>
                        <a:gd name="T28" fmla="*/ 0 w 26"/>
                        <a:gd name="T29" fmla="*/ 35 h 43"/>
                        <a:gd name="T30" fmla="*/ 0 w 26"/>
                        <a:gd name="T31" fmla="*/ 25 h 43"/>
                        <a:gd name="T32" fmla="*/ 15 w 26"/>
                        <a:gd name="T33" fmla="*/ 0 h 43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0" t="0" r="r" b="b"/>
                      <a:pathLst>
                        <a:path w="26" h="43">
                          <a:moveTo>
                            <a:pt x="15" y="0"/>
                          </a:moveTo>
                          <a:lnTo>
                            <a:pt x="23" y="0"/>
                          </a:lnTo>
                          <a:lnTo>
                            <a:pt x="23" y="25"/>
                          </a:lnTo>
                          <a:lnTo>
                            <a:pt x="25" y="25"/>
                          </a:lnTo>
                          <a:lnTo>
                            <a:pt x="25" y="35"/>
                          </a:lnTo>
                          <a:lnTo>
                            <a:pt x="23" y="35"/>
                          </a:lnTo>
                          <a:lnTo>
                            <a:pt x="23" y="42"/>
                          </a:lnTo>
                          <a:lnTo>
                            <a:pt x="15" y="42"/>
                          </a:lnTo>
                          <a:lnTo>
                            <a:pt x="15" y="35"/>
                          </a:lnTo>
                          <a:lnTo>
                            <a:pt x="15" y="25"/>
                          </a:lnTo>
                          <a:lnTo>
                            <a:pt x="10" y="25"/>
                          </a:lnTo>
                          <a:lnTo>
                            <a:pt x="15" y="16"/>
                          </a:lnTo>
                          <a:lnTo>
                            <a:pt x="15" y="25"/>
                          </a:lnTo>
                          <a:lnTo>
                            <a:pt x="15" y="35"/>
                          </a:lnTo>
                          <a:lnTo>
                            <a:pt x="0" y="35"/>
                          </a:lnTo>
                          <a:lnTo>
                            <a:pt x="0" y="25"/>
                          </a:lnTo>
                          <a:lnTo>
                            <a:pt x="15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90" name="Group 442"/>
                  <p:cNvGrpSpPr>
                    <a:grpSpLocks/>
                  </p:cNvGrpSpPr>
                  <p:nvPr/>
                </p:nvGrpSpPr>
                <p:grpSpPr bwMode="auto">
                  <a:xfrm>
                    <a:off x="4467" y="2815"/>
                    <a:ext cx="48" cy="43"/>
                    <a:chOff x="4467" y="2815"/>
                    <a:chExt cx="48" cy="43"/>
                  </a:xfrm>
                </p:grpSpPr>
                <p:sp>
                  <p:nvSpPr>
                    <p:cNvPr id="26691" name="Freeform 443"/>
                    <p:cNvSpPr>
                      <a:spLocks/>
                    </p:cNvSpPr>
                    <p:nvPr/>
                  </p:nvSpPr>
                  <p:spPr bwMode="auto">
                    <a:xfrm>
                      <a:off x="4467" y="2815"/>
                      <a:ext cx="22" cy="43"/>
                    </a:xfrm>
                    <a:custGeom>
                      <a:avLst/>
                      <a:gdLst>
                        <a:gd name="T0" fmla="*/ 0 w 22"/>
                        <a:gd name="T1" fmla="*/ 13 h 43"/>
                        <a:gd name="T2" fmla="*/ 9 w 22"/>
                        <a:gd name="T3" fmla="*/ 13 h 43"/>
                        <a:gd name="T4" fmla="*/ 9 w 22"/>
                        <a:gd name="T5" fmla="*/ 9 h 43"/>
                        <a:gd name="T6" fmla="*/ 12 w 22"/>
                        <a:gd name="T7" fmla="*/ 9 h 43"/>
                        <a:gd name="T8" fmla="*/ 12 w 22"/>
                        <a:gd name="T9" fmla="*/ 15 h 43"/>
                        <a:gd name="T10" fmla="*/ 0 w 22"/>
                        <a:gd name="T11" fmla="*/ 35 h 43"/>
                        <a:gd name="T12" fmla="*/ 0 w 22"/>
                        <a:gd name="T13" fmla="*/ 42 h 43"/>
                        <a:gd name="T14" fmla="*/ 21 w 22"/>
                        <a:gd name="T15" fmla="*/ 42 h 43"/>
                        <a:gd name="T16" fmla="*/ 21 w 22"/>
                        <a:gd name="T17" fmla="*/ 35 h 43"/>
                        <a:gd name="T18" fmla="*/ 9 w 22"/>
                        <a:gd name="T19" fmla="*/ 35 h 43"/>
                        <a:gd name="T20" fmla="*/ 21 w 22"/>
                        <a:gd name="T21" fmla="*/ 17 h 43"/>
                        <a:gd name="T22" fmla="*/ 21 w 22"/>
                        <a:gd name="T23" fmla="*/ 5 h 43"/>
                        <a:gd name="T24" fmla="*/ 14 w 22"/>
                        <a:gd name="T25" fmla="*/ 0 h 43"/>
                        <a:gd name="T26" fmla="*/ 6 w 22"/>
                        <a:gd name="T27" fmla="*/ 0 h 43"/>
                        <a:gd name="T28" fmla="*/ 0 w 22"/>
                        <a:gd name="T29" fmla="*/ 5 h 43"/>
                        <a:gd name="T30" fmla="*/ 0 w 22"/>
                        <a:gd name="T31" fmla="*/ 13 h 43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2" h="43">
                          <a:moveTo>
                            <a:pt x="0" y="13"/>
                          </a:moveTo>
                          <a:lnTo>
                            <a:pt x="9" y="13"/>
                          </a:lnTo>
                          <a:lnTo>
                            <a:pt x="9" y="9"/>
                          </a:lnTo>
                          <a:lnTo>
                            <a:pt x="12" y="9"/>
                          </a:lnTo>
                          <a:lnTo>
                            <a:pt x="12" y="15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21" y="42"/>
                          </a:lnTo>
                          <a:lnTo>
                            <a:pt x="21" y="35"/>
                          </a:lnTo>
                          <a:lnTo>
                            <a:pt x="9" y="35"/>
                          </a:lnTo>
                          <a:lnTo>
                            <a:pt x="21" y="17"/>
                          </a:lnTo>
                          <a:lnTo>
                            <a:pt x="21" y="5"/>
                          </a:lnTo>
                          <a:lnTo>
                            <a:pt x="14" y="0"/>
                          </a:lnTo>
                          <a:lnTo>
                            <a:pt x="6" y="0"/>
                          </a:lnTo>
                          <a:lnTo>
                            <a:pt x="0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92" name="Freeform 444"/>
                    <p:cNvSpPr>
                      <a:spLocks/>
                    </p:cNvSpPr>
                    <p:nvPr/>
                  </p:nvSpPr>
                  <p:spPr bwMode="auto">
                    <a:xfrm>
                      <a:off x="4490" y="2815"/>
                      <a:ext cx="25" cy="43"/>
                    </a:xfrm>
                    <a:custGeom>
                      <a:avLst/>
                      <a:gdLst>
                        <a:gd name="T0" fmla="*/ 0 w 25"/>
                        <a:gd name="T1" fmla="*/ 0 h 43"/>
                        <a:gd name="T2" fmla="*/ 23 w 25"/>
                        <a:gd name="T3" fmla="*/ 0 h 43"/>
                        <a:gd name="T4" fmla="*/ 23 w 25"/>
                        <a:gd name="T5" fmla="*/ 9 h 43"/>
                        <a:gd name="T6" fmla="*/ 9 w 25"/>
                        <a:gd name="T7" fmla="*/ 9 h 43"/>
                        <a:gd name="T8" fmla="*/ 9 w 25"/>
                        <a:gd name="T9" fmla="*/ 15 h 43"/>
                        <a:gd name="T10" fmla="*/ 17 w 25"/>
                        <a:gd name="T11" fmla="*/ 15 h 43"/>
                        <a:gd name="T12" fmla="*/ 24 w 25"/>
                        <a:gd name="T13" fmla="*/ 21 h 43"/>
                        <a:gd name="T14" fmla="*/ 24 w 25"/>
                        <a:gd name="T15" fmla="*/ 36 h 43"/>
                        <a:gd name="T16" fmla="*/ 17 w 25"/>
                        <a:gd name="T17" fmla="*/ 42 h 43"/>
                        <a:gd name="T18" fmla="*/ 7 w 25"/>
                        <a:gd name="T19" fmla="*/ 42 h 43"/>
                        <a:gd name="T20" fmla="*/ 0 w 25"/>
                        <a:gd name="T21" fmla="*/ 36 h 43"/>
                        <a:gd name="T22" fmla="*/ 0 w 25"/>
                        <a:gd name="T23" fmla="*/ 28 h 43"/>
                        <a:gd name="T24" fmla="*/ 9 w 25"/>
                        <a:gd name="T25" fmla="*/ 28 h 43"/>
                        <a:gd name="T26" fmla="*/ 9 w 25"/>
                        <a:gd name="T27" fmla="*/ 35 h 43"/>
                        <a:gd name="T28" fmla="*/ 15 w 25"/>
                        <a:gd name="T29" fmla="*/ 35 h 43"/>
                        <a:gd name="T30" fmla="*/ 15 w 25"/>
                        <a:gd name="T31" fmla="*/ 22 h 43"/>
                        <a:gd name="T32" fmla="*/ 7 w 25"/>
                        <a:gd name="T33" fmla="*/ 22 h 43"/>
                        <a:gd name="T34" fmla="*/ 0 w 25"/>
                        <a:gd name="T35" fmla="*/ 16 h 43"/>
                        <a:gd name="T36" fmla="*/ 0 w 25"/>
                        <a:gd name="T37" fmla="*/ 0 h 4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25" h="43">
                          <a:moveTo>
                            <a:pt x="0" y="0"/>
                          </a:moveTo>
                          <a:lnTo>
                            <a:pt x="23" y="0"/>
                          </a:lnTo>
                          <a:lnTo>
                            <a:pt x="23" y="9"/>
                          </a:lnTo>
                          <a:lnTo>
                            <a:pt x="9" y="9"/>
                          </a:lnTo>
                          <a:lnTo>
                            <a:pt x="9" y="15"/>
                          </a:lnTo>
                          <a:lnTo>
                            <a:pt x="17" y="15"/>
                          </a:lnTo>
                          <a:lnTo>
                            <a:pt x="24" y="21"/>
                          </a:lnTo>
                          <a:lnTo>
                            <a:pt x="24" y="36"/>
                          </a:lnTo>
                          <a:lnTo>
                            <a:pt x="17" y="42"/>
                          </a:lnTo>
                          <a:lnTo>
                            <a:pt x="7" y="42"/>
                          </a:lnTo>
                          <a:lnTo>
                            <a:pt x="0" y="36"/>
                          </a:lnTo>
                          <a:lnTo>
                            <a:pt x="0" y="28"/>
                          </a:lnTo>
                          <a:lnTo>
                            <a:pt x="9" y="28"/>
                          </a:lnTo>
                          <a:lnTo>
                            <a:pt x="9" y="35"/>
                          </a:lnTo>
                          <a:lnTo>
                            <a:pt x="15" y="35"/>
                          </a:lnTo>
                          <a:lnTo>
                            <a:pt x="15" y="22"/>
                          </a:lnTo>
                          <a:lnTo>
                            <a:pt x="7" y="22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6660" name="Group 445"/>
                <p:cNvGrpSpPr>
                  <a:grpSpLocks/>
                </p:cNvGrpSpPr>
                <p:nvPr/>
              </p:nvGrpSpPr>
              <p:grpSpPr bwMode="auto">
                <a:xfrm>
                  <a:off x="3720" y="2904"/>
                  <a:ext cx="666" cy="39"/>
                  <a:chOff x="3720" y="2904"/>
                  <a:chExt cx="666" cy="39"/>
                </a:xfrm>
              </p:grpSpPr>
              <p:grpSp>
                <p:nvGrpSpPr>
                  <p:cNvPr id="26666" name="Group 446"/>
                  <p:cNvGrpSpPr>
                    <a:grpSpLocks/>
                  </p:cNvGrpSpPr>
                  <p:nvPr/>
                </p:nvGrpSpPr>
                <p:grpSpPr bwMode="auto">
                  <a:xfrm>
                    <a:off x="3720" y="2904"/>
                    <a:ext cx="51" cy="39"/>
                    <a:chOff x="3720" y="2904"/>
                    <a:chExt cx="51" cy="39"/>
                  </a:xfrm>
                </p:grpSpPr>
                <p:sp>
                  <p:nvSpPr>
                    <p:cNvPr id="26682" name="Freeform 447"/>
                    <p:cNvSpPr>
                      <a:spLocks/>
                    </p:cNvSpPr>
                    <p:nvPr/>
                  </p:nvSpPr>
                  <p:spPr bwMode="auto">
                    <a:xfrm>
                      <a:off x="3720" y="2904"/>
                      <a:ext cx="25" cy="39"/>
                    </a:xfrm>
                    <a:custGeom>
                      <a:avLst/>
                      <a:gdLst>
                        <a:gd name="T0" fmla="*/ 0 w 25"/>
                        <a:gd name="T1" fmla="*/ 12 h 39"/>
                        <a:gd name="T2" fmla="*/ 9 w 25"/>
                        <a:gd name="T3" fmla="*/ 12 h 39"/>
                        <a:gd name="T4" fmla="*/ 9 w 25"/>
                        <a:gd name="T5" fmla="*/ 8 h 39"/>
                        <a:gd name="T6" fmla="*/ 14 w 25"/>
                        <a:gd name="T7" fmla="*/ 8 h 39"/>
                        <a:gd name="T8" fmla="*/ 14 w 25"/>
                        <a:gd name="T9" fmla="*/ 14 h 39"/>
                        <a:gd name="T10" fmla="*/ 0 w 25"/>
                        <a:gd name="T11" fmla="*/ 31 h 39"/>
                        <a:gd name="T12" fmla="*/ 0 w 25"/>
                        <a:gd name="T13" fmla="*/ 38 h 39"/>
                        <a:gd name="T14" fmla="*/ 24 w 25"/>
                        <a:gd name="T15" fmla="*/ 38 h 39"/>
                        <a:gd name="T16" fmla="*/ 24 w 25"/>
                        <a:gd name="T17" fmla="*/ 31 h 39"/>
                        <a:gd name="T18" fmla="*/ 10 w 25"/>
                        <a:gd name="T19" fmla="*/ 31 h 39"/>
                        <a:gd name="T20" fmla="*/ 24 w 25"/>
                        <a:gd name="T21" fmla="*/ 16 h 39"/>
                        <a:gd name="T22" fmla="*/ 24 w 25"/>
                        <a:gd name="T23" fmla="*/ 5 h 39"/>
                        <a:gd name="T24" fmla="*/ 16 w 25"/>
                        <a:gd name="T25" fmla="*/ 0 h 39"/>
                        <a:gd name="T26" fmla="*/ 7 w 25"/>
                        <a:gd name="T27" fmla="*/ 0 h 39"/>
                        <a:gd name="T28" fmla="*/ 0 w 25"/>
                        <a:gd name="T29" fmla="*/ 5 h 39"/>
                        <a:gd name="T30" fmla="*/ 0 w 25"/>
                        <a:gd name="T31" fmla="*/ 12 h 3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0" y="12"/>
                          </a:moveTo>
                          <a:lnTo>
                            <a:pt x="9" y="12"/>
                          </a:lnTo>
                          <a:lnTo>
                            <a:pt x="9" y="8"/>
                          </a:lnTo>
                          <a:lnTo>
                            <a:pt x="14" y="8"/>
                          </a:lnTo>
                          <a:lnTo>
                            <a:pt x="14" y="14"/>
                          </a:lnTo>
                          <a:lnTo>
                            <a:pt x="0" y="31"/>
                          </a:lnTo>
                          <a:lnTo>
                            <a:pt x="0" y="38"/>
                          </a:lnTo>
                          <a:lnTo>
                            <a:pt x="24" y="38"/>
                          </a:lnTo>
                          <a:lnTo>
                            <a:pt x="24" y="31"/>
                          </a:lnTo>
                          <a:lnTo>
                            <a:pt x="10" y="31"/>
                          </a:lnTo>
                          <a:lnTo>
                            <a:pt x="24" y="16"/>
                          </a:lnTo>
                          <a:lnTo>
                            <a:pt x="24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83" name="Freeform 448"/>
                    <p:cNvSpPr>
                      <a:spLocks/>
                    </p:cNvSpPr>
                    <p:nvPr/>
                  </p:nvSpPr>
                  <p:spPr bwMode="auto">
                    <a:xfrm>
                      <a:off x="3746" y="2904"/>
                      <a:ext cx="25" cy="39"/>
                    </a:xfrm>
                    <a:custGeom>
                      <a:avLst/>
                      <a:gdLst>
                        <a:gd name="T0" fmla="*/ 7 w 25"/>
                        <a:gd name="T1" fmla="*/ 0 h 39"/>
                        <a:gd name="T2" fmla="*/ 17 w 25"/>
                        <a:gd name="T3" fmla="*/ 0 h 39"/>
                        <a:gd name="T4" fmla="*/ 24 w 25"/>
                        <a:gd name="T5" fmla="*/ 5 h 39"/>
                        <a:gd name="T6" fmla="*/ 24 w 25"/>
                        <a:gd name="T7" fmla="*/ 12 h 39"/>
                        <a:gd name="T8" fmla="*/ 15 w 25"/>
                        <a:gd name="T9" fmla="*/ 12 h 39"/>
                        <a:gd name="T10" fmla="*/ 15 w 25"/>
                        <a:gd name="T11" fmla="*/ 8 h 39"/>
                        <a:gd name="T12" fmla="*/ 9 w 25"/>
                        <a:gd name="T13" fmla="*/ 8 h 39"/>
                        <a:gd name="T14" fmla="*/ 9 w 25"/>
                        <a:gd name="T15" fmla="*/ 15 h 39"/>
                        <a:gd name="T16" fmla="*/ 9 w 25"/>
                        <a:gd name="T17" fmla="*/ 22 h 39"/>
                        <a:gd name="T18" fmla="*/ 15 w 25"/>
                        <a:gd name="T19" fmla="*/ 22 h 39"/>
                        <a:gd name="T20" fmla="*/ 15 w 25"/>
                        <a:gd name="T21" fmla="*/ 31 h 39"/>
                        <a:gd name="T22" fmla="*/ 9 w 25"/>
                        <a:gd name="T23" fmla="*/ 31 h 39"/>
                        <a:gd name="T24" fmla="*/ 9 w 25"/>
                        <a:gd name="T25" fmla="*/ 22 h 39"/>
                        <a:gd name="T26" fmla="*/ 9 w 25"/>
                        <a:gd name="T27" fmla="*/ 15 h 39"/>
                        <a:gd name="T28" fmla="*/ 17 w 25"/>
                        <a:gd name="T29" fmla="*/ 15 h 39"/>
                        <a:gd name="T30" fmla="*/ 24 w 25"/>
                        <a:gd name="T31" fmla="*/ 19 h 39"/>
                        <a:gd name="T32" fmla="*/ 24 w 25"/>
                        <a:gd name="T33" fmla="*/ 33 h 39"/>
                        <a:gd name="T34" fmla="*/ 17 w 25"/>
                        <a:gd name="T35" fmla="*/ 38 h 39"/>
                        <a:gd name="T36" fmla="*/ 7 w 25"/>
                        <a:gd name="T37" fmla="*/ 38 h 39"/>
                        <a:gd name="T38" fmla="*/ 0 w 25"/>
                        <a:gd name="T39" fmla="*/ 33 h 39"/>
                        <a:gd name="T40" fmla="*/ 0 w 25"/>
                        <a:gd name="T41" fmla="*/ 5 h 39"/>
                        <a:gd name="T42" fmla="*/ 7 w 25"/>
                        <a:gd name="T43" fmla="*/ 0 h 39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7" y="0"/>
                          </a:moveTo>
                          <a:lnTo>
                            <a:pt x="17" y="0"/>
                          </a:lnTo>
                          <a:lnTo>
                            <a:pt x="24" y="5"/>
                          </a:lnTo>
                          <a:lnTo>
                            <a:pt x="24" y="12"/>
                          </a:lnTo>
                          <a:lnTo>
                            <a:pt x="15" y="12"/>
                          </a:lnTo>
                          <a:lnTo>
                            <a:pt x="15" y="8"/>
                          </a:lnTo>
                          <a:lnTo>
                            <a:pt x="9" y="8"/>
                          </a:lnTo>
                          <a:lnTo>
                            <a:pt x="9" y="15"/>
                          </a:lnTo>
                          <a:lnTo>
                            <a:pt x="9" y="22"/>
                          </a:lnTo>
                          <a:lnTo>
                            <a:pt x="15" y="22"/>
                          </a:lnTo>
                          <a:lnTo>
                            <a:pt x="15" y="31"/>
                          </a:lnTo>
                          <a:lnTo>
                            <a:pt x="9" y="31"/>
                          </a:lnTo>
                          <a:lnTo>
                            <a:pt x="9" y="22"/>
                          </a:lnTo>
                          <a:lnTo>
                            <a:pt x="9" y="15"/>
                          </a:lnTo>
                          <a:lnTo>
                            <a:pt x="17" y="15"/>
                          </a:lnTo>
                          <a:lnTo>
                            <a:pt x="24" y="19"/>
                          </a:lnTo>
                          <a:lnTo>
                            <a:pt x="24" y="33"/>
                          </a:lnTo>
                          <a:lnTo>
                            <a:pt x="17" y="38"/>
                          </a:lnTo>
                          <a:lnTo>
                            <a:pt x="7" y="38"/>
                          </a:lnTo>
                          <a:lnTo>
                            <a:pt x="0" y="33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67" name="Group 449"/>
                  <p:cNvGrpSpPr>
                    <a:grpSpLocks/>
                  </p:cNvGrpSpPr>
                  <p:nvPr/>
                </p:nvGrpSpPr>
                <p:grpSpPr bwMode="auto">
                  <a:xfrm>
                    <a:off x="3847" y="2904"/>
                    <a:ext cx="52" cy="39"/>
                    <a:chOff x="3847" y="2904"/>
                    <a:chExt cx="52" cy="39"/>
                  </a:xfrm>
                </p:grpSpPr>
                <p:sp>
                  <p:nvSpPr>
                    <p:cNvPr id="26680" name="Freeform 450"/>
                    <p:cNvSpPr>
                      <a:spLocks/>
                    </p:cNvSpPr>
                    <p:nvPr/>
                  </p:nvSpPr>
                  <p:spPr bwMode="auto">
                    <a:xfrm>
                      <a:off x="3847" y="2904"/>
                      <a:ext cx="23" cy="39"/>
                    </a:xfrm>
                    <a:custGeom>
                      <a:avLst/>
                      <a:gdLst>
                        <a:gd name="T0" fmla="*/ 0 w 23"/>
                        <a:gd name="T1" fmla="*/ 12 h 39"/>
                        <a:gd name="T2" fmla="*/ 9 w 23"/>
                        <a:gd name="T3" fmla="*/ 12 h 39"/>
                        <a:gd name="T4" fmla="*/ 9 w 23"/>
                        <a:gd name="T5" fmla="*/ 8 h 39"/>
                        <a:gd name="T6" fmla="*/ 14 w 23"/>
                        <a:gd name="T7" fmla="*/ 8 h 39"/>
                        <a:gd name="T8" fmla="*/ 14 w 23"/>
                        <a:gd name="T9" fmla="*/ 14 h 39"/>
                        <a:gd name="T10" fmla="*/ 0 w 23"/>
                        <a:gd name="T11" fmla="*/ 31 h 39"/>
                        <a:gd name="T12" fmla="*/ 0 w 23"/>
                        <a:gd name="T13" fmla="*/ 38 h 39"/>
                        <a:gd name="T14" fmla="*/ 22 w 23"/>
                        <a:gd name="T15" fmla="*/ 38 h 39"/>
                        <a:gd name="T16" fmla="*/ 22 w 23"/>
                        <a:gd name="T17" fmla="*/ 31 h 39"/>
                        <a:gd name="T18" fmla="*/ 10 w 23"/>
                        <a:gd name="T19" fmla="*/ 31 h 39"/>
                        <a:gd name="T20" fmla="*/ 22 w 23"/>
                        <a:gd name="T21" fmla="*/ 16 h 39"/>
                        <a:gd name="T22" fmla="*/ 22 w 23"/>
                        <a:gd name="T23" fmla="*/ 5 h 39"/>
                        <a:gd name="T24" fmla="*/ 16 w 23"/>
                        <a:gd name="T25" fmla="*/ 0 h 39"/>
                        <a:gd name="T26" fmla="*/ 7 w 23"/>
                        <a:gd name="T27" fmla="*/ 0 h 39"/>
                        <a:gd name="T28" fmla="*/ 0 w 23"/>
                        <a:gd name="T29" fmla="*/ 5 h 39"/>
                        <a:gd name="T30" fmla="*/ 0 w 23"/>
                        <a:gd name="T31" fmla="*/ 12 h 3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39">
                          <a:moveTo>
                            <a:pt x="0" y="12"/>
                          </a:moveTo>
                          <a:lnTo>
                            <a:pt x="9" y="12"/>
                          </a:lnTo>
                          <a:lnTo>
                            <a:pt x="9" y="8"/>
                          </a:lnTo>
                          <a:lnTo>
                            <a:pt x="14" y="8"/>
                          </a:lnTo>
                          <a:lnTo>
                            <a:pt x="14" y="14"/>
                          </a:lnTo>
                          <a:lnTo>
                            <a:pt x="0" y="31"/>
                          </a:lnTo>
                          <a:lnTo>
                            <a:pt x="0" y="38"/>
                          </a:lnTo>
                          <a:lnTo>
                            <a:pt x="22" y="38"/>
                          </a:lnTo>
                          <a:lnTo>
                            <a:pt x="22" y="31"/>
                          </a:lnTo>
                          <a:lnTo>
                            <a:pt x="10" y="31"/>
                          </a:lnTo>
                          <a:lnTo>
                            <a:pt x="22" y="16"/>
                          </a:lnTo>
                          <a:lnTo>
                            <a:pt x="22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81" name="Freeform 451"/>
                    <p:cNvSpPr>
                      <a:spLocks/>
                    </p:cNvSpPr>
                    <p:nvPr/>
                  </p:nvSpPr>
                  <p:spPr bwMode="auto">
                    <a:xfrm>
                      <a:off x="3874" y="2904"/>
                      <a:ext cx="25" cy="39"/>
                    </a:xfrm>
                    <a:custGeom>
                      <a:avLst/>
                      <a:gdLst>
                        <a:gd name="T0" fmla="*/ 0 w 25"/>
                        <a:gd name="T1" fmla="*/ 0 h 39"/>
                        <a:gd name="T2" fmla="*/ 24 w 25"/>
                        <a:gd name="T3" fmla="*/ 0 h 39"/>
                        <a:gd name="T4" fmla="*/ 24 w 25"/>
                        <a:gd name="T5" fmla="*/ 8 h 39"/>
                        <a:gd name="T6" fmla="*/ 10 w 25"/>
                        <a:gd name="T7" fmla="*/ 38 h 39"/>
                        <a:gd name="T8" fmla="*/ 0 w 25"/>
                        <a:gd name="T9" fmla="*/ 38 h 39"/>
                        <a:gd name="T10" fmla="*/ 14 w 25"/>
                        <a:gd name="T11" fmla="*/ 8 h 39"/>
                        <a:gd name="T12" fmla="*/ 0 w 25"/>
                        <a:gd name="T13" fmla="*/ 8 h 39"/>
                        <a:gd name="T14" fmla="*/ 0 w 25"/>
                        <a:gd name="T15" fmla="*/ 0 h 3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0" y="0"/>
                          </a:moveTo>
                          <a:lnTo>
                            <a:pt x="24" y="0"/>
                          </a:lnTo>
                          <a:lnTo>
                            <a:pt x="24" y="8"/>
                          </a:lnTo>
                          <a:lnTo>
                            <a:pt x="10" y="38"/>
                          </a:lnTo>
                          <a:lnTo>
                            <a:pt x="0" y="38"/>
                          </a:lnTo>
                          <a:lnTo>
                            <a:pt x="14" y="8"/>
                          </a:lnTo>
                          <a:lnTo>
                            <a:pt x="0" y="8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68" name="Group 452"/>
                  <p:cNvGrpSpPr>
                    <a:grpSpLocks/>
                  </p:cNvGrpSpPr>
                  <p:nvPr/>
                </p:nvGrpSpPr>
                <p:grpSpPr bwMode="auto">
                  <a:xfrm>
                    <a:off x="3973" y="2904"/>
                    <a:ext cx="51" cy="39"/>
                    <a:chOff x="3973" y="2904"/>
                    <a:chExt cx="51" cy="39"/>
                  </a:xfrm>
                </p:grpSpPr>
                <p:sp>
                  <p:nvSpPr>
                    <p:cNvPr id="26678" name="Freeform 453"/>
                    <p:cNvSpPr>
                      <a:spLocks/>
                    </p:cNvSpPr>
                    <p:nvPr/>
                  </p:nvSpPr>
                  <p:spPr bwMode="auto">
                    <a:xfrm>
                      <a:off x="3973" y="2904"/>
                      <a:ext cx="23" cy="39"/>
                    </a:xfrm>
                    <a:custGeom>
                      <a:avLst/>
                      <a:gdLst>
                        <a:gd name="T0" fmla="*/ 0 w 23"/>
                        <a:gd name="T1" fmla="*/ 12 h 39"/>
                        <a:gd name="T2" fmla="*/ 9 w 23"/>
                        <a:gd name="T3" fmla="*/ 12 h 39"/>
                        <a:gd name="T4" fmla="*/ 9 w 23"/>
                        <a:gd name="T5" fmla="*/ 8 h 39"/>
                        <a:gd name="T6" fmla="*/ 13 w 23"/>
                        <a:gd name="T7" fmla="*/ 8 h 39"/>
                        <a:gd name="T8" fmla="*/ 13 w 23"/>
                        <a:gd name="T9" fmla="*/ 14 h 39"/>
                        <a:gd name="T10" fmla="*/ 0 w 23"/>
                        <a:gd name="T11" fmla="*/ 31 h 39"/>
                        <a:gd name="T12" fmla="*/ 0 w 23"/>
                        <a:gd name="T13" fmla="*/ 38 h 39"/>
                        <a:gd name="T14" fmla="*/ 22 w 23"/>
                        <a:gd name="T15" fmla="*/ 38 h 39"/>
                        <a:gd name="T16" fmla="*/ 22 w 23"/>
                        <a:gd name="T17" fmla="*/ 31 h 39"/>
                        <a:gd name="T18" fmla="*/ 9 w 23"/>
                        <a:gd name="T19" fmla="*/ 31 h 39"/>
                        <a:gd name="T20" fmla="*/ 22 w 23"/>
                        <a:gd name="T21" fmla="*/ 16 h 39"/>
                        <a:gd name="T22" fmla="*/ 22 w 23"/>
                        <a:gd name="T23" fmla="*/ 5 h 39"/>
                        <a:gd name="T24" fmla="*/ 15 w 23"/>
                        <a:gd name="T25" fmla="*/ 0 h 39"/>
                        <a:gd name="T26" fmla="*/ 7 w 23"/>
                        <a:gd name="T27" fmla="*/ 0 h 39"/>
                        <a:gd name="T28" fmla="*/ 0 w 23"/>
                        <a:gd name="T29" fmla="*/ 5 h 39"/>
                        <a:gd name="T30" fmla="*/ 0 w 23"/>
                        <a:gd name="T31" fmla="*/ 12 h 3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3" h="39">
                          <a:moveTo>
                            <a:pt x="0" y="12"/>
                          </a:moveTo>
                          <a:lnTo>
                            <a:pt x="9" y="12"/>
                          </a:lnTo>
                          <a:lnTo>
                            <a:pt x="9" y="8"/>
                          </a:lnTo>
                          <a:lnTo>
                            <a:pt x="13" y="8"/>
                          </a:lnTo>
                          <a:lnTo>
                            <a:pt x="13" y="14"/>
                          </a:lnTo>
                          <a:lnTo>
                            <a:pt x="0" y="31"/>
                          </a:lnTo>
                          <a:lnTo>
                            <a:pt x="0" y="38"/>
                          </a:lnTo>
                          <a:lnTo>
                            <a:pt x="22" y="38"/>
                          </a:lnTo>
                          <a:lnTo>
                            <a:pt x="22" y="31"/>
                          </a:lnTo>
                          <a:lnTo>
                            <a:pt x="9" y="31"/>
                          </a:lnTo>
                          <a:lnTo>
                            <a:pt x="22" y="16"/>
                          </a:lnTo>
                          <a:lnTo>
                            <a:pt x="22" y="5"/>
                          </a:lnTo>
                          <a:lnTo>
                            <a:pt x="15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79" name="Freeform 454"/>
                    <p:cNvSpPr>
                      <a:spLocks/>
                    </p:cNvSpPr>
                    <p:nvPr/>
                  </p:nvSpPr>
                  <p:spPr bwMode="auto">
                    <a:xfrm>
                      <a:off x="4002" y="2904"/>
                      <a:ext cx="22" cy="39"/>
                    </a:xfrm>
                    <a:custGeom>
                      <a:avLst/>
                      <a:gdLst>
                        <a:gd name="T0" fmla="*/ 5 w 22"/>
                        <a:gd name="T1" fmla="*/ 0 h 39"/>
                        <a:gd name="T2" fmla="*/ 16 w 22"/>
                        <a:gd name="T3" fmla="*/ 0 h 39"/>
                        <a:gd name="T4" fmla="*/ 21 w 22"/>
                        <a:gd name="T5" fmla="*/ 5 h 39"/>
                        <a:gd name="T6" fmla="*/ 21 w 22"/>
                        <a:gd name="T7" fmla="*/ 16 h 39"/>
                        <a:gd name="T8" fmla="*/ 18 w 22"/>
                        <a:gd name="T9" fmla="*/ 20 h 39"/>
                        <a:gd name="T10" fmla="*/ 21 w 22"/>
                        <a:gd name="T11" fmla="*/ 23 h 39"/>
                        <a:gd name="T12" fmla="*/ 21 w 22"/>
                        <a:gd name="T13" fmla="*/ 23 h 39"/>
                        <a:gd name="T14" fmla="*/ 13 w 22"/>
                        <a:gd name="T15" fmla="*/ 23 h 39"/>
                        <a:gd name="T16" fmla="*/ 13 w 22"/>
                        <a:gd name="T17" fmla="*/ 14 h 39"/>
                        <a:gd name="T18" fmla="*/ 13 w 22"/>
                        <a:gd name="T19" fmla="*/ 6 h 39"/>
                        <a:gd name="T20" fmla="*/ 9 w 22"/>
                        <a:gd name="T21" fmla="*/ 6 h 39"/>
                        <a:gd name="T22" fmla="*/ 9 w 22"/>
                        <a:gd name="T23" fmla="*/ 14 h 39"/>
                        <a:gd name="T24" fmla="*/ 13 w 22"/>
                        <a:gd name="T25" fmla="*/ 14 h 39"/>
                        <a:gd name="T26" fmla="*/ 13 w 22"/>
                        <a:gd name="T27" fmla="*/ 31 h 39"/>
                        <a:gd name="T28" fmla="*/ 9 w 22"/>
                        <a:gd name="T29" fmla="*/ 31 h 39"/>
                        <a:gd name="T30" fmla="*/ 9 w 22"/>
                        <a:gd name="T31" fmla="*/ 23 h 39"/>
                        <a:gd name="T32" fmla="*/ 13 w 22"/>
                        <a:gd name="T33" fmla="*/ 23 h 39"/>
                        <a:gd name="T34" fmla="*/ 21 w 22"/>
                        <a:gd name="T35" fmla="*/ 23 h 39"/>
                        <a:gd name="T36" fmla="*/ 21 w 22"/>
                        <a:gd name="T37" fmla="*/ 33 h 39"/>
                        <a:gd name="T38" fmla="*/ 16 w 22"/>
                        <a:gd name="T39" fmla="*/ 38 h 39"/>
                        <a:gd name="T40" fmla="*/ 5 w 22"/>
                        <a:gd name="T41" fmla="*/ 38 h 39"/>
                        <a:gd name="T42" fmla="*/ 0 w 22"/>
                        <a:gd name="T43" fmla="*/ 33 h 39"/>
                        <a:gd name="T44" fmla="*/ 0 w 22"/>
                        <a:gd name="T45" fmla="*/ 23 h 39"/>
                        <a:gd name="T46" fmla="*/ 3 w 22"/>
                        <a:gd name="T47" fmla="*/ 20 h 39"/>
                        <a:gd name="T48" fmla="*/ 0 w 22"/>
                        <a:gd name="T49" fmla="*/ 16 h 39"/>
                        <a:gd name="T50" fmla="*/ 0 w 22"/>
                        <a:gd name="T51" fmla="*/ 5 h 39"/>
                        <a:gd name="T52" fmla="*/ 5 w 22"/>
                        <a:gd name="T53" fmla="*/ 0 h 39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22" h="39">
                          <a:moveTo>
                            <a:pt x="5" y="0"/>
                          </a:moveTo>
                          <a:lnTo>
                            <a:pt x="16" y="0"/>
                          </a:lnTo>
                          <a:lnTo>
                            <a:pt x="21" y="5"/>
                          </a:lnTo>
                          <a:lnTo>
                            <a:pt x="21" y="16"/>
                          </a:lnTo>
                          <a:lnTo>
                            <a:pt x="18" y="20"/>
                          </a:lnTo>
                          <a:lnTo>
                            <a:pt x="21" y="23"/>
                          </a:lnTo>
                          <a:lnTo>
                            <a:pt x="13" y="23"/>
                          </a:lnTo>
                          <a:lnTo>
                            <a:pt x="13" y="14"/>
                          </a:lnTo>
                          <a:lnTo>
                            <a:pt x="13" y="6"/>
                          </a:lnTo>
                          <a:lnTo>
                            <a:pt x="9" y="6"/>
                          </a:lnTo>
                          <a:lnTo>
                            <a:pt x="9" y="14"/>
                          </a:lnTo>
                          <a:lnTo>
                            <a:pt x="13" y="14"/>
                          </a:lnTo>
                          <a:lnTo>
                            <a:pt x="13" y="31"/>
                          </a:lnTo>
                          <a:lnTo>
                            <a:pt x="9" y="31"/>
                          </a:lnTo>
                          <a:lnTo>
                            <a:pt x="9" y="23"/>
                          </a:lnTo>
                          <a:lnTo>
                            <a:pt x="13" y="23"/>
                          </a:lnTo>
                          <a:lnTo>
                            <a:pt x="21" y="23"/>
                          </a:lnTo>
                          <a:lnTo>
                            <a:pt x="21" y="33"/>
                          </a:lnTo>
                          <a:lnTo>
                            <a:pt x="16" y="38"/>
                          </a:lnTo>
                          <a:lnTo>
                            <a:pt x="5" y="38"/>
                          </a:lnTo>
                          <a:lnTo>
                            <a:pt x="0" y="33"/>
                          </a:lnTo>
                          <a:lnTo>
                            <a:pt x="0" y="23"/>
                          </a:lnTo>
                          <a:lnTo>
                            <a:pt x="3" y="20"/>
                          </a:lnTo>
                          <a:lnTo>
                            <a:pt x="0" y="16"/>
                          </a:lnTo>
                          <a:lnTo>
                            <a:pt x="0" y="5"/>
                          </a:lnTo>
                          <a:lnTo>
                            <a:pt x="5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69" name="Group 455"/>
                  <p:cNvGrpSpPr>
                    <a:grpSpLocks/>
                  </p:cNvGrpSpPr>
                  <p:nvPr/>
                </p:nvGrpSpPr>
                <p:grpSpPr bwMode="auto">
                  <a:xfrm>
                    <a:off x="4094" y="2904"/>
                    <a:ext cx="52" cy="39"/>
                    <a:chOff x="4094" y="2904"/>
                    <a:chExt cx="52" cy="39"/>
                  </a:xfrm>
                </p:grpSpPr>
                <p:sp>
                  <p:nvSpPr>
                    <p:cNvPr id="26676" name="Freeform 456"/>
                    <p:cNvSpPr>
                      <a:spLocks/>
                    </p:cNvSpPr>
                    <p:nvPr/>
                  </p:nvSpPr>
                  <p:spPr bwMode="auto">
                    <a:xfrm>
                      <a:off x="4094" y="2904"/>
                      <a:ext cx="24" cy="39"/>
                    </a:xfrm>
                    <a:custGeom>
                      <a:avLst/>
                      <a:gdLst>
                        <a:gd name="T0" fmla="*/ 0 w 24"/>
                        <a:gd name="T1" fmla="*/ 12 h 39"/>
                        <a:gd name="T2" fmla="*/ 9 w 24"/>
                        <a:gd name="T3" fmla="*/ 12 h 39"/>
                        <a:gd name="T4" fmla="*/ 9 w 24"/>
                        <a:gd name="T5" fmla="*/ 8 h 39"/>
                        <a:gd name="T6" fmla="*/ 14 w 24"/>
                        <a:gd name="T7" fmla="*/ 8 h 39"/>
                        <a:gd name="T8" fmla="*/ 14 w 24"/>
                        <a:gd name="T9" fmla="*/ 14 h 39"/>
                        <a:gd name="T10" fmla="*/ 0 w 24"/>
                        <a:gd name="T11" fmla="*/ 31 h 39"/>
                        <a:gd name="T12" fmla="*/ 0 w 24"/>
                        <a:gd name="T13" fmla="*/ 38 h 39"/>
                        <a:gd name="T14" fmla="*/ 23 w 24"/>
                        <a:gd name="T15" fmla="*/ 38 h 39"/>
                        <a:gd name="T16" fmla="*/ 23 w 24"/>
                        <a:gd name="T17" fmla="*/ 31 h 39"/>
                        <a:gd name="T18" fmla="*/ 10 w 24"/>
                        <a:gd name="T19" fmla="*/ 31 h 39"/>
                        <a:gd name="T20" fmla="*/ 23 w 24"/>
                        <a:gd name="T21" fmla="*/ 16 h 39"/>
                        <a:gd name="T22" fmla="*/ 23 w 24"/>
                        <a:gd name="T23" fmla="*/ 5 h 39"/>
                        <a:gd name="T24" fmla="*/ 16 w 24"/>
                        <a:gd name="T25" fmla="*/ 0 h 39"/>
                        <a:gd name="T26" fmla="*/ 7 w 24"/>
                        <a:gd name="T27" fmla="*/ 0 h 39"/>
                        <a:gd name="T28" fmla="*/ 0 w 24"/>
                        <a:gd name="T29" fmla="*/ 5 h 39"/>
                        <a:gd name="T30" fmla="*/ 0 w 24"/>
                        <a:gd name="T31" fmla="*/ 12 h 3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4" h="39">
                          <a:moveTo>
                            <a:pt x="0" y="12"/>
                          </a:moveTo>
                          <a:lnTo>
                            <a:pt x="9" y="12"/>
                          </a:lnTo>
                          <a:lnTo>
                            <a:pt x="9" y="8"/>
                          </a:lnTo>
                          <a:lnTo>
                            <a:pt x="14" y="8"/>
                          </a:lnTo>
                          <a:lnTo>
                            <a:pt x="14" y="14"/>
                          </a:lnTo>
                          <a:lnTo>
                            <a:pt x="0" y="31"/>
                          </a:lnTo>
                          <a:lnTo>
                            <a:pt x="0" y="38"/>
                          </a:lnTo>
                          <a:lnTo>
                            <a:pt x="23" y="38"/>
                          </a:lnTo>
                          <a:lnTo>
                            <a:pt x="23" y="31"/>
                          </a:lnTo>
                          <a:lnTo>
                            <a:pt x="10" y="31"/>
                          </a:lnTo>
                          <a:lnTo>
                            <a:pt x="23" y="16"/>
                          </a:lnTo>
                          <a:lnTo>
                            <a:pt x="23" y="5"/>
                          </a:lnTo>
                          <a:lnTo>
                            <a:pt x="16" y="0"/>
                          </a:lnTo>
                          <a:lnTo>
                            <a:pt x="7" y="0"/>
                          </a:lnTo>
                          <a:lnTo>
                            <a:pt x="0" y="5"/>
                          </a:lnTo>
                          <a:lnTo>
                            <a:pt x="0" y="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77" name="Freeform 457"/>
                    <p:cNvSpPr>
                      <a:spLocks/>
                    </p:cNvSpPr>
                    <p:nvPr/>
                  </p:nvSpPr>
                  <p:spPr bwMode="auto">
                    <a:xfrm>
                      <a:off x="4122" y="2904"/>
                      <a:ext cx="24" cy="39"/>
                    </a:xfrm>
                    <a:custGeom>
                      <a:avLst/>
                      <a:gdLst>
                        <a:gd name="T0" fmla="*/ 16 w 24"/>
                        <a:gd name="T1" fmla="*/ 0 h 39"/>
                        <a:gd name="T2" fmla="*/ 23 w 24"/>
                        <a:gd name="T3" fmla="*/ 5 h 39"/>
                        <a:gd name="T4" fmla="*/ 23 w 24"/>
                        <a:gd name="T5" fmla="*/ 33 h 39"/>
                        <a:gd name="T6" fmla="*/ 16 w 24"/>
                        <a:gd name="T7" fmla="*/ 38 h 39"/>
                        <a:gd name="T8" fmla="*/ 7 w 24"/>
                        <a:gd name="T9" fmla="*/ 38 h 39"/>
                        <a:gd name="T10" fmla="*/ 0 w 24"/>
                        <a:gd name="T11" fmla="*/ 33 h 39"/>
                        <a:gd name="T12" fmla="*/ 0 w 24"/>
                        <a:gd name="T13" fmla="*/ 26 h 39"/>
                        <a:gd name="T14" fmla="*/ 9 w 24"/>
                        <a:gd name="T15" fmla="*/ 26 h 39"/>
                        <a:gd name="T16" fmla="*/ 9 w 24"/>
                        <a:gd name="T17" fmla="*/ 30 h 39"/>
                        <a:gd name="T18" fmla="*/ 14 w 24"/>
                        <a:gd name="T19" fmla="*/ 30 h 39"/>
                        <a:gd name="T20" fmla="*/ 14 w 24"/>
                        <a:gd name="T21" fmla="*/ 23 h 39"/>
                        <a:gd name="T22" fmla="*/ 14 w 24"/>
                        <a:gd name="T23" fmla="*/ 17 h 39"/>
                        <a:gd name="T24" fmla="*/ 9 w 24"/>
                        <a:gd name="T25" fmla="*/ 17 h 39"/>
                        <a:gd name="T26" fmla="*/ 9 w 24"/>
                        <a:gd name="T27" fmla="*/ 7 h 39"/>
                        <a:gd name="T28" fmla="*/ 14 w 24"/>
                        <a:gd name="T29" fmla="*/ 7 h 39"/>
                        <a:gd name="T30" fmla="*/ 14 w 24"/>
                        <a:gd name="T31" fmla="*/ 17 h 39"/>
                        <a:gd name="T32" fmla="*/ 14 w 24"/>
                        <a:gd name="T33" fmla="*/ 23 h 39"/>
                        <a:gd name="T34" fmla="*/ 7 w 24"/>
                        <a:gd name="T35" fmla="*/ 23 h 39"/>
                        <a:gd name="T36" fmla="*/ 0 w 24"/>
                        <a:gd name="T37" fmla="*/ 20 h 39"/>
                        <a:gd name="T38" fmla="*/ 0 w 24"/>
                        <a:gd name="T39" fmla="*/ 5 h 39"/>
                        <a:gd name="T40" fmla="*/ 7 w 24"/>
                        <a:gd name="T41" fmla="*/ 0 h 39"/>
                        <a:gd name="T42" fmla="*/ 16 w 24"/>
                        <a:gd name="T43" fmla="*/ 0 h 39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24" h="39">
                          <a:moveTo>
                            <a:pt x="16" y="0"/>
                          </a:moveTo>
                          <a:lnTo>
                            <a:pt x="23" y="5"/>
                          </a:lnTo>
                          <a:lnTo>
                            <a:pt x="23" y="33"/>
                          </a:lnTo>
                          <a:lnTo>
                            <a:pt x="16" y="38"/>
                          </a:lnTo>
                          <a:lnTo>
                            <a:pt x="7" y="38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9" y="26"/>
                          </a:lnTo>
                          <a:lnTo>
                            <a:pt x="9" y="30"/>
                          </a:lnTo>
                          <a:lnTo>
                            <a:pt x="14" y="30"/>
                          </a:lnTo>
                          <a:lnTo>
                            <a:pt x="14" y="23"/>
                          </a:lnTo>
                          <a:lnTo>
                            <a:pt x="14" y="17"/>
                          </a:lnTo>
                          <a:lnTo>
                            <a:pt x="9" y="17"/>
                          </a:lnTo>
                          <a:lnTo>
                            <a:pt x="9" y="7"/>
                          </a:lnTo>
                          <a:lnTo>
                            <a:pt x="14" y="7"/>
                          </a:lnTo>
                          <a:lnTo>
                            <a:pt x="14" y="17"/>
                          </a:lnTo>
                          <a:lnTo>
                            <a:pt x="14" y="23"/>
                          </a:lnTo>
                          <a:lnTo>
                            <a:pt x="7" y="23"/>
                          </a:lnTo>
                          <a:lnTo>
                            <a:pt x="0" y="20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70" name="Group 458"/>
                  <p:cNvGrpSpPr>
                    <a:grpSpLocks/>
                  </p:cNvGrpSpPr>
                  <p:nvPr/>
                </p:nvGrpSpPr>
                <p:grpSpPr bwMode="auto">
                  <a:xfrm>
                    <a:off x="4218" y="2904"/>
                    <a:ext cx="52" cy="39"/>
                    <a:chOff x="4218" y="2904"/>
                    <a:chExt cx="52" cy="39"/>
                  </a:xfrm>
                </p:grpSpPr>
                <p:sp>
                  <p:nvSpPr>
                    <p:cNvPr id="26674" name="Freeform 459"/>
                    <p:cNvSpPr>
                      <a:spLocks/>
                    </p:cNvSpPr>
                    <p:nvPr/>
                  </p:nvSpPr>
                  <p:spPr bwMode="auto">
                    <a:xfrm>
                      <a:off x="4218" y="2904"/>
                      <a:ext cx="26" cy="39"/>
                    </a:xfrm>
                    <a:custGeom>
                      <a:avLst/>
                      <a:gdLst>
                        <a:gd name="T0" fmla="*/ 8 w 26"/>
                        <a:gd name="T1" fmla="*/ 0 h 39"/>
                        <a:gd name="T2" fmla="*/ 18 w 26"/>
                        <a:gd name="T3" fmla="*/ 0 h 39"/>
                        <a:gd name="T4" fmla="*/ 25 w 26"/>
                        <a:gd name="T5" fmla="*/ 5 h 39"/>
                        <a:gd name="T6" fmla="*/ 25 w 26"/>
                        <a:gd name="T7" fmla="*/ 16 h 39"/>
                        <a:gd name="T8" fmla="*/ 21 w 26"/>
                        <a:gd name="T9" fmla="*/ 19 h 39"/>
                        <a:gd name="T10" fmla="*/ 25 w 26"/>
                        <a:gd name="T11" fmla="*/ 22 h 39"/>
                        <a:gd name="T12" fmla="*/ 25 w 26"/>
                        <a:gd name="T13" fmla="*/ 33 h 39"/>
                        <a:gd name="T14" fmla="*/ 18 w 26"/>
                        <a:gd name="T15" fmla="*/ 38 h 39"/>
                        <a:gd name="T16" fmla="*/ 8 w 26"/>
                        <a:gd name="T17" fmla="*/ 38 h 39"/>
                        <a:gd name="T18" fmla="*/ 0 w 26"/>
                        <a:gd name="T19" fmla="*/ 33 h 39"/>
                        <a:gd name="T20" fmla="*/ 0 w 26"/>
                        <a:gd name="T21" fmla="*/ 27 h 39"/>
                        <a:gd name="T22" fmla="*/ 10 w 26"/>
                        <a:gd name="T23" fmla="*/ 27 h 39"/>
                        <a:gd name="T24" fmla="*/ 10 w 26"/>
                        <a:gd name="T25" fmla="*/ 31 h 39"/>
                        <a:gd name="T26" fmla="*/ 16 w 26"/>
                        <a:gd name="T27" fmla="*/ 31 h 39"/>
                        <a:gd name="T28" fmla="*/ 16 w 26"/>
                        <a:gd name="T29" fmla="*/ 22 h 39"/>
                        <a:gd name="T30" fmla="*/ 10 w 26"/>
                        <a:gd name="T31" fmla="*/ 22 h 39"/>
                        <a:gd name="T32" fmla="*/ 10 w 26"/>
                        <a:gd name="T33" fmla="*/ 16 h 39"/>
                        <a:gd name="T34" fmla="*/ 16 w 26"/>
                        <a:gd name="T35" fmla="*/ 16 h 39"/>
                        <a:gd name="T36" fmla="*/ 16 w 26"/>
                        <a:gd name="T37" fmla="*/ 7 h 39"/>
                        <a:gd name="T38" fmla="*/ 10 w 26"/>
                        <a:gd name="T39" fmla="*/ 7 h 39"/>
                        <a:gd name="T40" fmla="*/ 10 w 26"/>
                        <a:gd name="T41" fmla="*/ 11 h 39"/>
                        <a:gd name="T42" fmla="*/ 0 w 26"/>
                        <a:gd name="T43" fmla="*/ 11 h 39"/>
                        <a:gd name="T44" fmla="*/ 0 w 26"/>
                        <a:gd name="T45" fmla="*/ 5 h 39"/>
                        <a:gd name="T46" fmla="*/ 8 w 26"/>
                        <a:gd name="T47" fmla="*/ 0 h 39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26" h="39">
                          <a:moveTo>
                            <a:pt x="8" y="0"/>
                          </a:moveTo>
                          <a:lnTo>
                            <a:pt x="18" y="0"/>
                          </a:lnTo>
                          <a:lnTo>
                            <a:pt x="25" y="5"/>
                          </a:lnTo>
                          <a:lnTo>
                            <a:pt x="25" y="16"/>
                          </a:lnTo>
                          <a:lnTo>
                            <a:pt x="21" y="19"/>
                          </a:lnTo>
                          <a:lnTo>
                            <a:pt x="25" y="22"/>
                          </a:lnTo>
                          <a:lnTo>
                            <a:pt x="25" y="33"/>
                          </a:lnTo>
                          <a:lnTo>
                            <a:pt x="18" y="38"/>
                          </a:lnTo>
                          <a:lnTo>
                            <a:pt x="8" y="38"/>
                          </a:lnTo>
                          <a:lnTo>
                            <a:pt x="0" y="33"/>
                          </a:lnTo>
                          <a:lnTo>
                            <a:pt x="0" y="27"/>
                          </a:lnTo>
                          <a:lnTo>
                            <a:pt x="10" y="27"/>
                          </a:lnTo>
                          <a:lnTo>
                            <a:pt x="10" y="31"/>
                          </a:lnTo>
                          <a:lnTo>
                            <a:pt x="16" y="31"/>
                          </a:lnTo>
                          <a:lnTo>
                            <a:pt x="16" y="22"/>
                          </a:lnTo>
                          <a:lnTo>
                            <a:pt x="10" y="22"/>
                          </a:lnTo>
                          <a:lnTo>
                            <a:pt x="10" y="16"/>
                          </a:lnTo>
                          <a:lnTo>
                            <a:pt x="16" y="16"/>
                          </a:lnTo>
                          <a:lnTo>
                            <a:pt x="16" y="7"/>
                          </a:lnTo>
                          <a:lnTo>
                            <a:pt x="10" y="7"/>
                          </a:lnTo>
                          <a:lnTo>
                            <a:pt x="10" y="11"/>
                          </a:lnTo>
                          <a:lnTo>
                            <a:pt x="0" y="11"/>
                          </a:lnTo>
                          <a:lnTo>
                            <a:pt x="0" y="5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75" name="Freeform 460"/>
                    <p:cNvSpPr>
                      <a:spLocks/>
                    </p:cNvSpPr>
                    <p:nvPr/>
                  </p:nvSpPr>
                  <p:spPr bwMode="auto">
                    <a:xfrm>
                      <a:off x="4245" y="2904"/>
                      <a:ext cx="25" cy="39"/>
                    </a:xfrm>
                    <a:custGeom>
                      <a:avLst/>
                      <a:gdLst>
                        <a:gd name="T0" fmla="*/ 7 w 25"/>
                        <a:gd name="T1" fmla="*/ 0 h 39"/>
                        <a:gd name="T2" fmla="*/ 17 w 25"/>
                        <a:gd name="T3" fmla="*/ 0 h 39"/>
                        <a:gd name="T4" fmla="*/ 24 w 25"/>
                        <a:gd name="T5" fmla="*/ 6 h 39"/>
                        <a:gd name="T6" fmla="*/ 24 w 25"/>
                        <a:gd name="T7" fmla="*/ 32 h 39"/>
                        <a:gd name="T8" fmla="*/ 17 w 25"/>
                        <a:gd name="T9" fmla="*/ 38 h 39"/>
                        <a:gd name="T10" fmla="*/ 7 w 25"/>
                        <a:gd name="T11" fmla="*/ 38 h 39"/>
                        <a:gd name="T12" fmla="*/ 0 w 25"/>
                        <a:gd name="T13" fmla="*/ 32 h 39"/>
                        <a:gd name="T14" fmla="*/ 0 w 25"/>
                        <a:gd name="T15" fmla="*/ 30 h 39"/>
                        <a:gd name="T16" fmla="*/ 9 w 25"/>
                        <a:gd name="T17" fmla="*/ 30 h 39"/>
                        <a:gd name="T18" fmla="*/ 9 w 25"/>
                        <a:gd name="T19" fmla="*/ 8 h 39"/>
                        <a:gd name="T20" fmla="*/ 15 w 25"/>
                        <a:gd name="T21" fmla="*/ 8 h 39"/>
                        <a:gd name="T22" fmla="*/ 15 w 25"/>
                        <a:gd name="T23" fmla="*/ 30 h 39"/>
                        <a:gd name="T24" fmla="*/ 9 w 25"/>
                        <a:gd name="T25" fmla="*/ 30 h 39"/>
                        <a:gd name="T26" fmla="*/ 0 w 25"/>
                        <a:gd name="T27" fmla="*/ 30 h 39"/>
                        <a:gd name="T28" fmla="*/ 0 w 25"/>
                        <a:gd name="T29" fmla="*/ 6 h 39"/>
                        <a:gd name="T30" fmla="*/ 7 w 25"/>
                        <a:gd name="T31" fmla="*/ 0 h 3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7" y="0"/>
                          </a:moveTo>
                          <a:lnTo>
                            <a:pt x="17" y="0"/>
                          </a:lnTo>
                          <a:lnTo>
                            <a:pt x="24" y="6"/>
                          </a:lnTo>
                          <a:lnTo>
                            <a:pt x="24" y="32"/>
                          </a:lnTo>
                          <a:lnTo>
                            <a:pt x="17" y="38"/>
                          </a:lnTo>
                          <a:lnTo>
                            <a:pt x="7" y="38"/>
                          </a:lnTo>
                          <a:lnTo>
                            <a:pt x="0" y="32"/>
                          </a:lnTo>
                          <a:lnTo>
                            <a:pt x="0" y="30"/>
                          </a:lnTo>
                          <a:lnTo>
                            <a:pt x="9" y="30"/>
                          </a:lnTo>
                          <a:lnTo>
                            <a:pt x="9" y="8"/>
                          </a:lnTo>
                          <a:lnTo>
                            <a:pt x="15" y="8"/>
                          </a:lnTo>
                          <a:lnTo>
                            <a:pt x="15" y="30"/>
                          </a:lnTo>
                          <a:lnTo>
                            <a:pt x="9" y="30"/>
                          </a:lnTo>
                          <a:lnTo>
                            <a:pt x="0" y="30"/>
                          </a:lnTo>
                          <a:lnTo>
                            <a:pt x="0" y="6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671" name="Group 461"/>
                  <p:cNvGrpSpPr>
                    <a:grpSpLocks/>
                  </p:cNvGrpSpPr>
                  <p:nvPr/>
                </p:nvGrpSpPr>
                <p:grpSpPr bwMode="auto">
                  <a:xfrm>
                    <a:off x="4343" y="2904"/>
                    <a:ext cx="43" cy="39"/>
                    <a:chOff x="4343" y="2904"/>
                    <a:chExt cx="43" cy="39"/>
                  </a:xfrm>
                </p:grpSpPr>
                <p:sp>
                  <p:nvSpPr>
                    <p:cNvPr id="26672" name="Freeform 462"/>
                    <p:cNvSpPr>
                      <a:spLocks/>
                    </p:cNvSpPr>
                    <p:nvPr/>
                  </p:nvSpPr>
                  <p:spPr bwMode="auto">
                    <a:xfrm>
                      <a:off x="4343" y="2904"/>
                      <a:ext cx="25" cy="39"/>
                    </a:xfrm>
                    <a:custGeom>
                      <a:avLst/>
                      <a:gdLst>
                        <a:gd name="T0" fmla="*/ 7 w 25"/>
                        <a:gd name="T1" fmla="*/ 0 h 39"/>
                        <a:gd name="T2" fmla="*/ 17 w 25"/>
                        <a:gd name="T3" fmla="*/ 0 h 39"/>
                        <a:gd name="T4" fmla="*/ 24 w 25"/>
                        <a:gd name="T5" fmla="*/ 5 h 39"/>
                        <a:gd name="T6" fmla="*/ 24 w 25"/>
                        <a:gd name="T7" fmla="*/ 16 h 39"/>
                        <a:gd name="T8" fmla="*/ 20 w 25"/>
                        <a:gd name="T9" fmla="*/ 19 h 39"/>
                        <a:gd name="T10" fmla="*/ 24 w 25"/>
                        <a:gd name="T11" fmla="*/ 22 h 39"/>
                        <a:gd name="T12" fmla="*/ 24 w 25"/>
                        <a:gd name="T13" fmla="*/ 33 h 39"/>
                        <a:gd name="T14" fmla="*/ 17 w 25"/>
                        <a:gd name="T15" fmla="*/ 38 h 39"/>
                        <a:gd name="T16" fmla="*/ 7 w 25"/>
                        <a:gd name="T17" fmla="*/ 38 h 39"/>
                        <a:gd name="T18" fmla="*/ 0 w 25"/>
                        <a:gd name="T19" fmla="*/ 33 h 39"/>
                        <a:gd name="T20" fmla="*/ 0 w 25"/>
                        <a:gd name="T21" fmla="*/ 27 h 39"/>
                        <a:gd name="T22" fmla="*/ 9 w 25"/>
                        <a:gd name="T23" fmla="*/ 27 h 39"/>
                        <a:gd name="T24" fmla="*/ 9 w 25"/>
                        <a:gd name="T25" fmla="*/ 31 h 39"/>
                        <a:gd name="T26" fmla="*/ 15 w 25"/>
                        <a:gd name="T27" fmla="*/ 31 h 39"/>
                        <a:gd name="T28" fmla="*/ 15 w 25"/>
                        <a:gd name="T29" fmla="*/ 22 h 39"/>
                        <a:gd name="T30" fmla="*/ 9 w 25"/>
                        <a:gd name="T31" fmla="*/ 22 h 39"/>
                        <a:gd name="T32" fmla="*/ 9 w 25"/>
                        <a:gd name="T33" fmla="*/ 16 h 39"/>
                        <a:gd name="T34" fmla="*/ 15 w 25"/>
                        <a:gd name="T35" fmla="*/ 16 h 39"/>
                        <a:gd name="T36" fmla="*/ 15 w 25"/>
                        <a:gd name="T37" fmla="*/ 7 h 39"/>
                        <a:gd name="T38" fmla="*/ 9 w 25"/>
                        <a:gd name="T39" fmla="*/ 7 h 39"/>
                        <a:gd name="T40" fmla="*/ 9 w 25"/>
                        <a:gd name="T41" fmla="*/ 11 h 39"/>
                        <a:gd name="T42" fmla="*/ 0 w 25"/>
                        <a:gd name="T43" fmla="*/ 11 h 39"/>
                        <a:gd name="T44" fmla="*/ 0 w 25"/>
                        <a:gd name="T45" fmla="*/ 5 h 39"/>
                        <a:gd name="T46" fmla="*/ 7 w 25"/>
                        <a:gd name="T47" fmla="*/ 0 h 39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7" y="0"/>
                          </a:moveTo>
                          <a:lnTo>
                            <a:pt x="17" y="0"/>
                          </a:lnTo>
                          <a:lnTo>
                            <a:pt x="24" y="5"/>
                          </a:lnTo>
                          <a:lnTo>
                            <a:pt x="24" y="16"/>
                          </a:lnTo>
                          <a:lnTo>
                            <a:pt x="20" y="19"/>
                          </a:lnTo>
                          <a:lnTo>
                            <a:pt x="24" y="22"/>
                          </a:lnTo>
                          <a:lnTo>
                            <a:pt x="24" y="33"/>
                          </a:lnTo>
                          <a:lnTo>
                            <a:pt x="17" y="38"/>
                          </a:lnTo>
                          <a:lnTo>
                            <a:pt x="7" y="38"/>
                          </a:lnTo>
                          <a:lnTo>
                            <a:pt x="0" y="33"/>
                          </a:lnTo>
                          <a:lnTo>
                            <a:pt x="0" y="27"/>
                          </a:lnTo>
                          <a:lnTo>
                            <a:pt x="9" y="27"/>
                          </a:lnTo>
                          <a:lnTo>
                            <a:pt x="9" y="31"/>
                          </a:lnTo>
                          <a:lnTo>
                            <a:pt x="15" y="31"/>
                          </a:lnTo>
                          <a:lnTo>
                            <a:pt x="15" y="22"/>
                          </a:lnTo>
                          <a:lnTo>
                            <a:pt x="9" y="22"/>
                          </a:lnTo>
                          <a:lnTo>
                            <a:pt x="9" y="16"/>
                          </a:lnTo>
                          <a:lnTo>
                            <a:pt x="15" y="16"/>
                          </a:lnTo>
                          <a:lnTo>
                            <a:pt x="15" y="7"/>
                          </a:lnTo>
                          <a:lnTo>
                            <a:pt x="9" y="7"/>
                          </a:lnTo>
                          <a:lnTo>
                            <a:pt x="9" y="11"/>
                          </a:lnTo>
                          <a:lnTo>
                            <a:pt x="0" y="11"/>
                          </a:lnTo>
                          <a:lnTo>
                            <a:pt x="0" y="5"/>
                          </a:lnTo>
                          <a:lnTo>
                            <a:pt x="7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73" name="Freeform 463"/>
                    <p:cNvSpPr>
                      <a:spLocks/>
                    </p:cNvSpPr>
                    <p:nvPr/>
                  </p:nvSpPr>
                  <p:spPr bwMode="auto">
                    <a:xfrm>
                      <a:off x="4369" y="2904"/>
                      <a:ext cx="17" cy="39"/>
                    </a:xfrm>
                    <a:custGeom>
                      <a:avLst/>
                      <a:gdLst>
                        <a:gd name="T0" fmla="*/ 6 w 17"/>
                        <a:gd name="T1" fmla="*/ 38 h 39"/>
                        <a:gd name="T2" fmla="*/ 16 w 17"/>
                        <a:gd name="T3" fmla="*/ 38 h 39"/>
                        <a:gd name="T4" fmla="*/ 16 w 17"/>
                        <a:gd name="T5" fmla="*/ 0 h 39"/>
                        <a:gd name="T6" fmla="*/ 2 w 17"/>
                        <a:gd name="T7" fmla="*/ 0 h 39"/>
                        <a:gd name="T8" fmla="*/ 0 w 17"/>
                        <a:gd name="T9" fmla="*/ 8 h 39"/>
                        <a:gd name="T10" fmla="*/ 6 w 17"/>
                        <a:gd name="T11" fmla="*/ 8 h 39"/>
                        <a:gd name="T12" fmla="*/ 6 w 17"/>
                        <a:gd name="T13" fmla="*/ 38 h 39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7" h="39">
                          <a:moveTo>
                            <a:pt x="6" y="38"/>
                          </a:moveTo>
                          <a:lnTo>
                            <a:pt x="16" y="38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0" y="8"/>
                          </a:lnTo>
                          <a:lnTo>
                            <a:pt x="6" y="8"/>
                          </a:lnTo>
                          <a:lnTo>
                            <a:pt x="6" y="38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6661" name="Group 464"/>
                <p:cNvGrpSpPr>
                  <a:grpSpLocks/>
                </p:cNvGrpSpPr>
                <p:nvPr/>
              </p:nvGrpSpPr>
              <p:grpSpPr bwMode="auto">
                <a:xfrm>
                  <a:off x="4060" y="2370"/>
                  <a:ext cx="122" cy="49"/>
                  <a:chOff x="4060" y="2370"/>
                  <a:chExt cx="122" cy="49"/>
                </a:xfrm>
              </p:grpSpPr>
              <p:sp>
                <p:nvSpPr>
                  <p:cNvPr id="26662" name="Freeform 465"/>
                  <p:cNvSpPr>
                    <a:spLocks/>
                  </p:cNvSpPr>
                  <p:nvPr/>
                </p:nvSpPr>
                <p:spPr bwMode="auto">
                  <a:xfrm>
                    <a:off x="4060" y="2370"/>
                    <a:ext cx="18" cy="49"/>
                  </a:xfrm>
                  <a:custGeom>
                    <a:avLst/>
                    <a:gdLst>
                      <a:gd name="T0" fmla="*/ 6 w 18"/>
                      <a:gd name="T1" fmla="*/ 48 h 49"/>
                      <a:gd name="T2" fmla="*/ 17 w 18"/>
                      <a:gd name="T3" fmla="*/ 48 h 49"/>
                      <a:gd name="T4" fmla="*/ 17 w 18"/>
                      <a:gd name="T5" fmla="*/ 0 h 49"/>
                      <a:gd name="T6" fmla="*/ 3 w 18"/>
                      <a:gd name="T7" fmla="*/ 0 h 49"/>
                      <a:gd name="T8" fmla="*/ 0 w 18"/>
                      <a:gd name="T9" fmla="*/ 10 h 49"/>
                      <a:gd name="T10" fmla="*/ 6 w 18"/>
                      <a:gd name="T11" fmla="*/ 10 h 49"/>
                      <a:gd name="T12" fmla="*/ 6 w 18"/>
                      <a:gd name="T13" fmla="*/ 48 h 4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" h="49">
                        <a:moveTo>
                          <a:pt x="6" y="48"/>
                        </a:moveTo>
                        <a:lnTo>
                          <a:pt x="17" y="48"/>
                        </a:lnTo>
                        <a:lnTo>
                          <a:pt x="17" y="0"/>
                        </a:lnTo>
                        <a:lnTo>
                          <a:pt x="3" y="0"/>
                        </a:lnTo>
                        <a:lnTo>
                          <a:pt x="0" y="10"/>
                        </a:lnTo>
                        <a:lnTo>
                          <a:pt x="6" y="10"/>
                        </a:lnTo>
                        <a:lnTo>
                          <a:pt x="6" y="4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63" name="Freeform 466"/>
                  <p:cNvSpPr>
                    <a:spLocks/>
                  </p:cNvSpPr>
                  <p:nvPr/>
                </p:nvSpPr>
                <p:spPr bwMode="auto">
                  <a:xfrm>
                    <a:off x="4084" y="2370"/>
                    <a:ext cx="29" cy="49"/>
                  </a:xfrm>
                  <a:custGeom>
                    <a:avLst/>
                    <a:gdLst>
                      <a:gd name="T0" fmla="*/ 20 w 29"/>
                      <a:gd name="T1" fmla="*/ 0 h 49"/>
                      <a:gd name="T2" fmla="*/ 28 w 29"/>
                      <a:gd name="T3" fmla="*/ 6 h 49"/>
                      <a:gd name="T4" fmla="*/ 28 w 29"/>
                      <a:gd name="T5" fmla="*/ 42 h 49"/>
                      <a:gd name="T6" fmla="*/ 20 w 29"/>
                      <a:gd name="T7" fmla="*/ 48 h 49"/>
                      <a:gd name="T8" fmla="*/ 8 w 29"/>
                      <a:gd name="T9" fmla="*/ 48 h 49"/>
                      <a:gd name="T10" fmla="*/ 0 w 29"/>
                      <a:gd name="T11" fmla="*/ 42 h 49"/>
                      <a:gd name="T12" fmla="*/ 0 w 29"/>
                      <a:gd name="T13" fmla="*/ 33 h 49"/>
                      <a:gd name="T14" fmla="*/ 11 w 29"/>
                      <a:gd name="T15" fmla="*/ 33 h 49"/>
                      <a:gd name="T16" fmla="*/ 11 w 29"/>
                      <a:gd name="T17" fmla="*/ 38 h 49"/>
                      <a:gd name="T18" fmla="*/ 17 w 29"/>
                      <a:gd name="T19" fmla="*/ 38 h 49"/>
                      <a:gd name="T20" fmla="*/ 17 w 29"/>
                      <a:gd name="T21" fmla="*/ 30 h 49"/>
                      <a:gd name="T22" fmla="*/ 17 w 29"/>
                      <a:gd name="T23" fmla="*/ 21 h 49"/>
                      <a:gd name="T24" fmla="*/ 11 w 29"/>
                      <a:gd name="T25" fmla="*/ 21 h 49"/>
                      <a:gd name="T26" fmla="*/ 11 w 29"/>
                      <a:gd name="T27" fmla="*/ 9 h 49"/>
                      <a:gd name="T28" fmla="*/ 17 w 29"/>
                      <a:gd name="T29" fmla="*/ 9 h 49"/>
                      <a:gd name="T30" fmla="*/ 17 w 29"/>
                      <a:gd name="T31" fmla="*/ 21 h 49"/>
                      <a:gd name="T32" fmla="*/ 17 w 29"/>
                      <a:gd name="T33" fmla="*/ 30 h 49"/>
                      <a:gd name="T34" fmla="*/ 8 w 29"/>
                      <a:gd name="T35" fmla="*/ 30 h 49"/>
                      <a:gd name="T36" fmla="*/ 0 w 29"/>
                      <a:gd name="T37" fmla="*/ 25 h 49"/>
                      <a:gd name="T38" fmla="*/ 0 w 29"/>
                      <a:gd name="T39" fmla="*/ 6 h 49"/>
                      <a:gd name="T40" fmla="*/ 8 w 29"/>
                      <a:gd name="T41" fmla="*/ 0 h 49"/>
                      <a:gd name="T42" fmla="*/ 20 w 29"/>
                      <a:gd name="T43" fmla="*/ 0 h 49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29" h="49">
                        <a:moveTo>
                          <a:pt x="20" y="0"/>
                        </a:moveTo>
                        <a:lnTo>
                          <a:pt x="28" y="6"/>
                        </a:lnTo>
                        <a:lnTo>
                          <a:pt x="28" y="42"/>
                        </a:lnTo>
                        <a:lnTo>
                          <a:pt x="20" y="48"/>
                        </a:lnTo>
                        <a:lnTo>
                          <a:pt x="8" y="48"/>
                        </a:lnTo>
                        <a:lnTo>
                          <a:pt x="0" y="42"/>
                        </a:lnTo>
                        <a:lnTo>
                          <a:pt x="0" y="33"/>
                        </a:lnTo>
                        <a:lnTo>
                          <a:pt x="11" y="33"/>
                        </a:lnTo>
                        <a:lnTo>
                          <a:pt x="11" y="38"/>
                        </a:lnTo>
                        <a:lnTo>
                          <a:pt x="17" y="38"/>
                        </a:lnTo>
                        <a:lnTo>
                          <a:pt x="17" y="30"/>
                        </a:lnTo>
                        <a:lnTo>
                          <a:pt x="17" y="21"/>
                        </a:lnTo>
                        <a:lnTo>
                          <a:pt x="11" y="21"/>
                        </a:lnTo>
                        <a:lnTo>
                          <a:pt x="11" y="9"/>
                        </a:lnTo>
                        <a:lnTo>
                          <a:pt x="17" y="9"/>
                        </a:lnTo>
                        <a:lnTo>
                          <a:pt x="17" y="21"/>
                        </a:lnTo>
                        <a:lnTo>
                          <a:pt x="17" y="30"/>
                        </a:lnTo>
                        <a:lnTo>
                          <a:pt x="8" y="30"/>
                        </a:lnTo>
                        <a:lnTo>
                          <a:pt x="0" y="25"/>
                        </a:lnTo>
                        <a:lnTo>
                          <a:pt x="0" y="6"/>
                        </a:lnTo>
                        <a:lnTo>
                          <a:pt x="8" y="0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64" name="Freeform 467"/>
                  <p:cNvSpPr>
                    <a:spLocks/>
                  </p:cNvSpPr>
                  <p:nvPr/>
                </p:nvSpPr>
                <p:spPr bwMode="auto">
                  <a:xfrm>
                    <a:off x="4120" y="2370"/>
                    <a:ext cx="29" cy="49"/>
                  </a:xfrm>
                  <a:custGeom>
                    <a:avLst/>
                    <a:gdLst>
                      <a:gd name="T0" fmla="*/ 20 w 29"/>
                      <a:gd name="T1" fmla="*/ 0 h 49"/>
                      <a:gd name="T2" fmla="*/ 28 w 29"/>
                      <a:gd name="T3" fmla="*/ 6 h 49"/>
                      <a:gd name="T4" fmla="*/ 28 w 29"/>
                      <a:gd name="T5" fmla="*/ 42 h 49"/>
                      <a:gd name="T6" fmla="*/ 20 w 29"/>
                      <a:gd name="T7" fmla="*/ 48 h 49"/>
                      <a:gd name="T8" fmla="*/ 8 w 29"/>
                      <a:gd name="T9" fmla="*/ 48 h 49"/>
                      <a:gd name="T10" fmla="*/ 0 w 29"/>
                      <a:gd name="T11" fmla="*/ 42 h 49"/>
                      <a:gd name="T12" fmla="*/ 0 w 29"/>
                      <a:gd name="T13" fmla="*/ 33 h 49"/>
                      <a:gd name="T14" fmla="*/ 11 w 29"/>
                      <a:gd name="T15" fmla="*/ 33 h 49"/>
                      <a:gd name="T16" fmla="*/ 11 w 29"/>
                      <a:gd name="T17" fmla="*/ 38 h 49"/>
                      <a:gd name="T18" fmla="*/ 17 w 29"/>
                      <a:gd name="T19" fmla="*/ 38 h 49"/>
                      <a:gd name="T20" fmla="*/ 17 w 29"/>
                      <a:gd name="T21" fmla="*/ 30 h 49"/>
                      <a:gd name="T22" fmla="*/ 17 w 29"/>
                      <a:gd name="T23" fmla="*/ 21 h 49"/>
                      <a:gd name="T24" fmla="*/ 11 w 29"/>
                      <a:gd name="T25" fmla="*/ 21 h 49"/>
                      <a:gd name="T26" fmla="*/ 11 w 29"/>
                      <a:gd name="T27" fmla="*/ 9 h 49"/>
                      <a:gd name="T28" fmla="*/ 17 w 29"/>
                      <a:gd name="T29" fmla="*/ 9 h 49"/>
                      <a:gd name="T30" fmla="*/ 17 w 29"/>
                      <a:gd name="T31" fmla="*/ 21 h 49"/>
                      <a:gd name="T32" fmla="*/ 17 w 29"/>
                      <a:gd name="T33" fmla="*/ 30 h 49"/>
                      <a:gd name="T34" fmla="*/ 8 w 29"/>
                      <a:gd name="T35" fmla="*/ 30 h 49"/>
                      <a:gd name="T36" fmla="*/ 0 w 29"/>
                      <a:gd name="T37" fmla="*/ 25 h 49"/>
                      <a:gd name="T38" fmla="*/ 0 w 29"/>
                      <a:gd name="T39" fmla="*/ 6 h 49"/>
                      <a:gd name="T40" fmla="*/ 8 w 29"/>
                      <a:gd name="T41" fmla="*/ 0 h 49"/>
                      <a:gd name="T42" fmla="*/ 20 w 29"/>
                      <a:gd name="T43" fmla="*/ 0 h 49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29" h="49">
                        <a:moveTo>
                          <a:pt x="20" y="0"/>
                        </a:moveTo>
                        <a:lnTo>
                          <a:pt x="28" y="6"/>
                        </a:lnTo>
                        <a:lnTo>
                          <a:pt x="28" y="42"/>
                        </a:lnTo>
                        <a:lnTo>
                          <a:pt x="20" y="48"/>
                        </a:lnTo>
                        <a:lnTo>
                          <a:pt x="8" y="48"/>
                        </a:lnTo>
                        <a:lnTo>
                          <a:pt x="0" y="42"/>
                        </a:lnTo>
                        <a:lnTo>
                          <a:pt x="0" y="33"/>
                        </a:lnTo>
                        <a:lnTo>
                          <a:pt x="11" y="33"/>
                        </a:lnTo>
                        <a:lnTo>
                          <a:pt x="11" y="38"/>
                        </a:lnTo>
                        <a:lnTo>
                          <a:pt x="17" y="38"/>
                        </a:lnTo>
                        <a:lnTo>
                          <a:pt x="17" y="30"/>
                        </a:lnTo>
                        <a:lnTo>
                          <a:pt x="17" y="21"/>
                        </a:lnTo>
                        <a:lnTo>
                          <a:pt x="11" y="21"/>
                        </a:lnTo>
                        <a:lnTo>
                          <a:pt x="11" y="9"/>
                        </a:lnTo>
                        <a:lnTo>
                          <a:pt x="17" y="9"/>
                        </a:lnTo>
                        <a:lnTo>
                          <a:pt x="17" y="21"/>
                        </a:lnTo>
                        <a:lnTo>
                          <a:pt x="17" y="30"/>
                        </a:lnTo>
                        <a:lnTo>
                          <a:pt x="8" y="30"/>
                        </a:lnTo>
                        <a:lnTo>
                          <a:pt x="0" y="25"/>
                        </a:lnTo>
                        <a:lnTo>
                          <a:pt x="0" y="6"/>
                        </a:lnTo>
                        <a:lnTo>
                          <a:pt x="8" y="0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65" name="Freeform 468"/>
                  <p:cNvSpPr>
                    <a:spLocks/>
                  </p:cNvSpPr>
                  <p:nvPr/>
                </p:nvSpPr>
                <p:spPr bwMode="auto">
                  <a:xfrm>
                    <a:off x="4155" y="2372"/>
                    <a:ext cx="27" cy="47"/>
                  </a:xfrm>
                  <a:custGeom>
                    <a:avLst/>
                    <a:gdLst>
                      <a:gd name="T0" fmla="*/ 0 w 27"/>
                      <a:gd name="T1" fmla="*/ 14 h 47"/>
                      <a:gd name="T2" fmla="*/ 10 w 27"/>
                      <a:gd name="T3" fmla="*/ 14 h 47"/>
                      <a:gd name="T4" fmla="*/ 10 w 27"/>
                      <a:gd name="T5" fmla="*/ 10 h 47"/>
                      <a:gd name="T6" fmla="*/ 16 w 27"/>
                      <a:gd name="T7" fmla="*/ 10 h 47"/>
                      <a:gd name="T8" fmla="*/ 16 w 27"/>
                      <a:gd name="T9" fmla="*/ 16 h 47"/>
                      <a:gd name="T10" fmla="*/ 0 w 27"/>
                      <a:gd name="T11" fmla="*/ 38 h 47"/>
                      <a:gd name="T12" fmla="*/ 0 w 27"/>
                      <a:gd name="T13" fmla="*/ 46 h 47"/>
                      <a:gd name="T14" fmla="*/ 26 w 27"/>
                      <a:gd name="T15" fmla="*/ 46 h 47"/>
                      <a:gd name="T16" fmla="*/ 26 w 27"/>
                      <a:gd name="T17" fmla="*/ 38 h 47"/>
                      <a:gd name="T18" fmla="*/ 11 w 27"/>
                      <a:gd name="T19" fmla="*/ 38 h 47"/>
                      <a:gd name="T20" fmla="*/ 26 w 27"/>
                      <a:gd name="T21" fmla="*/ 18 h 47"/>
                      <a:gd name="T22" fmla="*/ 26 w 27"/>
                      <a:gd name="T23" fmla="*/ 6 h 47"/>
                      <a:gd name="T24" fmla="*/ 18 w 27"/>
                      <a:gd name="T25" fmla="*/ 0 h 47"/>
                      <a:gd name="T26" fmla="*/ 8 w 27"/>
                      <a:gd name="T27" fmla="*/ 0 h 47"/>
                      <a:gd name="T28" fmla="*/ 0 w 27"/>
                      <a:gd name="T29" fmla="*/ 6 h 47"/>
                      <a:gd name="T30" fmla="*/ 0 w 27"/>
                      <a:gd name="T31" fmla="*/ 14 h 47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27" h="47">
                        <a:moveTo>
                          <a:pt x="0" y="14"/>
                        </a:moveTo>
                        <a:lnTo>
                          <a:pt x="10" y="14"/>
                        </a:lnTo>
                        <a:lnTo>
                          <a:pt x="10" y="10"/>
                        </a:lnTo>
                        <a:lnTo>
                          <a:pt x="16" y="10"/>
                        </a:lnTo>
                        <a:lnTo>
                          <a:pt x="16" y="16"/>
                        </a:lnTo>
                        <a:lnTo>
                          <a:pt x="0" y="38"/>
                        </a:lnTo>
                        <a:lnTo>
                          <a:pt x="0" y="46"/>
                        </a:lnTo>
                        <a:lnTo>
                          <a:pt x="26" y="46"/>
                        </a:lnTo>
                        <a:lnTo>
                          <a:pt x="26" y="38"/>
                        </a:lnTo>
                        <a:lnTo>
                          <a:pt x="11" y="38"/>
                        </a:lnTo>
                        <a:lnTo>
                          <a:pt x="26" y="18"/>
                        </a:lnTo>
                        <a:lnTo>
                          <a:pt x="26" y="6"/>
                        </a:lnTo>
                        <a:lnTo>
                          <a:pt x="18" y="0"/>
                        </a:lnTo>
                        <a:lnTo>
                          <a:pt x="8" y="0"/>
                        </a:lnTo>
                        <a:lnTo>
                          <a:pt x="0" y="6"/>
                        </a:lnTo>
                        <a:lnTo>
                          <a:pt x="0" y="14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pic>
        <p:nvPicPr>
          <p:cNvPr id="26628" name="Picture 469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227388"/>
            <a:ext cx="844550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9" name="Rectangle 470"/>
          <p:cNvSpPr>
            <a:spLocks noChangeArrowheads="1"/>
          </p:cNvSpPr>
          <p:nvPr/>
        </p:nvSpPr>
        <p:spPr bwMode="auto">
          <a:xfrm>
            <a:off x="1116013" y="4735995"/>
            <a:ext cx="30480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 dirty="0">
                <a:ea typeface="楷体_GB2312" pitchFamily="49" charset="-122"/>
              </a:rPr>
              <a:t>主要关心当前数据</a:t>
            </a:r>
          </a:p>
        </p:txBody>
      </p:sp>
      <p:sp>
        <p:nvSpPr>
          <p:cNvPr id="26630" name="Rectangle 471"/>
          <p:cNvSpPr>
            <a:spLocks noChangeArrowheads="1"/>
          </p:cNvSpPr>
          <p:nvPr/>
        </p:nvSpPr>
        <p:spPr bwMode="auto">
          <a:xfrm>
            <a:off x="5233988" y="4706938"/>
            <a:ext cx="299243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通常包含历史数据</a:t>
            </a:r>
          </a:p>
        </p:txBody>
      </p:sp>
      <p:grpSp>
        <p:nvGrpSpPr>
          <p:cNvPr id="26631" name="Group 472"/>
          <p:cNvGrpSpPr>
            <a:grpSpLocks/>
          </p:cNvGrpSpPr>
          <p:nvPr/>
        </p:nvGrpSpPr>
        <p:grpSpPr bwMode="auto">
          <a:xfrm>
            <a:off x="2109788" y="2081213"/>
            <a:ext cx="854075" cy="765175"/>
            <a:chOff x="1260" y="1554"/>
            <a:chExt cx="538" cy="482"/>
          </a:xfrm>
        </p:grpSpPr>
        <p:sp>
          <p:nvSpPr>
            <p:cNvPr id="26640" name="Freeform 473"/>
            <p:cNvSpPr>
              <a:spLocks/>
            </p:cNvSpPr>
            <p:nvPr/>
          </p:nvSpPr>
          <p:spPr bwMode="auto">
            <a:xfrm>
              <a:off x="1342" y="1554"/>
              <a:ext cx="346" cy="339"/>
            </a:xfrm>
            <a:custGeom>
              <a:avLst/>
              <a:gdLst>
                <a:gd name="T0" fmla="*/ 0 w 346"/>
                <a:gd name="T1" fmla="*/ 0 h 339"/>
                <a:gd name="T2" fmla="*/ 345 w 346"/>
                <a:gd name="T3" fmla="*/ 270 h 339"/>
                <a:gd name="T4" fmla="*/ 314 w 346"/>
                <a:gd name="T5" fmla="*/ 272 h 339"/>
                <a:gd name="T6" fmla="*/ 313 w 346"/>
                <a:gd name="T7" fmla="*/ 278 h 339"/>
                <a:gd name="T8" fmla="*/ 315 w 346"/>
                <a:gd name="T9" fmla="*/ 286 h 339"/>
                <a:gd name="T10" fmla="*/ 317 w 346"/>
                <a:gd name="T11" fmla="*/ 295 h 339"/>
                <a:gd name="T12" fmla="*/ 319 w 346"/>
                <a:gd name="T13" fmla="*/ 303 h 339"/>
                <a:gd name="T14" fmla="*/ 318 w 346"/>
                <a:gd name="T15" fmla="*/ 311 h 339"/>
                <a:gd name="T16" fmla="*/ 316 w 346"/>
                <a:gd name="T17" fmla="*/ 319 h 339"/>
                <a:gd name="T18" fmla="*/ 310 w 346"/>
                <a:gd name="T19" fmla="*/ 326 h 339"/>
                <a:gd name="T20" fmla="*/ 304 w 346"/>
                <a:gd name="T21" fmla="*/ 332 h 339"/>
                <a:gd name="T22" fmla="*/ 296 w 346"/>
                <a:gd name="T23" fmla="*/ 335 h 339"/>
                <a:gd name="T24" fmla="*/ 286 w 346"/>
                <a:gd name="T25" fmla="*/ 337 h 339"/>
                <a:gd name="T26" fmla="*/ 277 w 346"/>
                <a:gd name="T27" fmla="*/ 338 h 339"/>
                <a:gd name="T28" fmla="*/ 269 w 346"/>
                <a:gd name="T29" fmla="*/ 337 h 339"/>
                <a:gd name="T30" fmla="*/ 262 w 346"/>
                <a:gd name="T31" fmla="*/ 334 h 339"/>
                <a:gd name="T32" fmla="*/ 255 w 346"/>
                <a:gd name="T33" fmla="*/ 330 h 339"/>
                <a:gd name="T34" fmla="*/ 249 w 346"/>
                <a:gd name="T35" fmla="*/ 324 h 339"/>
                <a:gd name="T36" fmla="*/ 245 w 346"/>
                <a:gd name="T37" fmla="*/ 317 h 339"/>
                <a:gd name="T38" fmla="*/ 242 w 346"/>
                <a:gd name="T39" fmla="*/ 307 h 339"/>
                <a:gd name="T40" fmla="*/ 243 w 346"/>
                <a:gd name="T41" fmla="*/ 298 h 339"/>
                <a:gd name="T42" fmla="*/ 245 w 346"/>
                <a:gd name="T43" fmla="*/ 288 h 339"/>
                <a:gd name="T44" fmla="*/ 248 w 346"/>
                <a:gd name="T45" fmla="*/ 278 h 339"/>
                <a:gd name="T46" fmla="*/ 247 w 346"/>
                <a:gd name="T47" fmla="*/ 274 h 339"/>
                <a:gd name="T48" fmla="*/ 189 w 346"/>
                <a:gd name="T49" fmla="*/ 272 h 339"/>
                <a:gd name="T50" fmla="*/ 189 w 346"/>
                <a:gd name="T51" fmla="*/ 256 h 339"/>
                <a:gd name="T52" fmla="*/ 188 w 346"/>
                <a:gd name="T53" fmla="*/ 245 h 339"/>
                <a:gd name="T54" fmla="*/ 186 w 346"/>
                <a:gd name="T55" fmla="*/ 239 h 339"/>
                <a:gd name="T56" fmla="*/ 181 w 346"/>
                <a:gd name="T57" fmla="*/ 234 h 339"/>
                <a:gd name="T58" fmla="*/ 174 w 346"/>
                <a:gd name="T59" fmla="*/ 230 h 339"/>
                <a:gd name="T60" fmla="*/ 167 w 346"/>
                <a:gd name="T61" fmla="*/ 229 h 339"/>
                <a:gd name="T62" fmla="*/ 155 w 346"/>
                <a:gd name="T63" fmla="*/ 230 h 339"/>
                <a:gd name="T64" fmla="*/ 144 w 346"/>
                <a:gd name="T65" fmla="*/ 231 h 339"/>
                <a:gd name="T66" fmla="*/ 133 w 346"/>
                <a:gd name="T67" fmla="*/ 231 h 339"/>
                <a:gd name="T68" fmla="*/ 121 w 346"/>
                <a:gd name="T69" fmla="*/ 229 h 339"/>
                <a:gd name="T70" fmla="*/ 113 w 346"/>
                <a:gd name="T71" fmla="*/ 224 h 339"/>
                <a:gd name="T72" fmla="*/ 108 w 346"/>
                <a:gd name="T73" fmla="*/ 217 h 339"/>
                <a:gd name="T74" fmla="*/ 105 w 346"/>
                <a:gd name="T75" fmla="*/ 207 h 339"/>
                <a:gd name="T76" fmla="*/ 106 w 346"/>
                <a:gd name="T77" fmla="*/ 197 h 339"/>
                <a:gd name="T78" fmla="*/ 104 w 346"/>
                <a:gd name="T79" fmla="*/ 187 h 339"/>
                <a:gd name="T80" fmla="*/ 102 w 346"/>
                <a:gd name="T81" fmla="*/ 181 h 339"/>
                <a:gd name="T82" fmla="*/ 98 w 346"/>
                <a:gd name="T83" fmla="*/ 177 h 339"/>
                <a:gd name="T84" fmla="*/ 90 w 346"/>
                <a:gd name="T85" fmla="*/ 173 h 339"/>
                <a:gd name="T86" fmla="*/ 79 w 346"/>
                <a:gd name="T87" fmla="*/ 170 h 339"/>
                <a:gd name="T88" fmla="*/ 66 w 346"/>
                <a:gd name="T89" fmla="*/ 168 h 339"/>
                <a:gd name="T90" fmla="*/ 57 w 346"/>
                <a:gd name="T91" fmla="*/ 165 h 339"/>
                <a:gd name="T92" fmla="*/ 49 w 346"/>
                <a:gd name="T93" fmla="*/ 161 h 339"/>
                <a:gd name="T94" fmla="*/ 42 w 346"/>
                <a:gd name="T95" fmla="*/ 155 h 339"/>
                <a:gd name="T96" fmla="*/ 38 w 346"/>
                <a:gd name="T97" fmla="*/ 147 h 339"/>
                <a:gd name="T98" fmla="*/ 37 w 346"/>
                <a:gd name="T99" fmla="*/ 138 h 339"/>
                <a:gd name="T100" fmla="*/ 40 w 346"/>
                <a:gd name="T101" fmla="*/ 128 h 339"/>
                <a:gd name="T102" fmla="*/ 42 w 346"/>
                <a:gd name="T103" fmla="*/ 117 h 339"/>
                <a:gd name="T104" fmla="*/ 44 w 346"/>
                <a:gd name="T105" fmla="*/ 107 h 339"/>
                <a:gd name="T106" fmla="*/ 42 w 346"/>
                <a:gd name="T107" fmla="*/ 97 h 339"/>
                <a:gd name="T108" fmla="*/ 38 w 346"/>
                <a:gd name="T109" fmla="*/ 88 h 339"/>
                <a:gd name="T110" fmla="*/ 33 w 346"/>
                <a:gd name="T111" fmla="*/ 82 h 339"/>
                <a:gd name="T112" fmla="*/ 28 w 346"/>
                <a:gd name="T113" fmla="*/ 77 h 339"/>
                <a:gd name="T114" fmla="*/ 22 w 346"/>
                <a:gd name="T115" fmla="*/ 73 h 339"/>
                <a:gd name="T116" fmla="*/ 14 w 346"/>
                <a:gd name="T117" fmla="*/ 71 h 339"/>
                <a:gd name="T118" fmla="*/ 4 w 346"/>
                <a:gd name="T119" fmla="*/ 71 h 3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6" h="339">
                  <a:moveTo>
                    <a:pt x="0" y="71"/>
                  </a:moveTo>
                  <a:lnTo>
                    <a:pt x="0" y="0"/>
                  </a:lnTo>
                  <a:lnTo>
                    <a:pt x="345" y="0"/>
                  </a:lnTo>
                  <a:lnTo>
                    <a:pt x="345" y="270"/>
                  </a:lnTo>
                  <a:lnTo>
                    <a:pt x="315" y="270"/>
                  </a:lnTo>
                  <a:lnTo>
                    <a:pt x="314" y="272"/>
                  </a:lnTo>
                  <a:lnTo>
                    <a:pt x="313" y="275"/>
                  </a:lnTo>
                  <a:lnTo>
                    <a:pt x="313" y="278"/>
                  </a:lnTo>
                  <a:lnTo>
                    <a:pt x="314" y="281"/>
                  </a:lnTo>
                  <a:lnTo>
                    <a:pt x="315" y="286"/>
                  </a:lnTo>
                  <a:lnTo>
                    <a:pt x="316" y="291"/>
                  </a:lnTo>
                  <a:lnTo>
                    <a:pt x="317" y="295"/>
                  </a:lnTo>
                  <a:lnTo>
                    <a:pt x="318" y="299"/>
                  </a:lnTo>
                  <a:lnTo>
                    <a:pt x="319" y="303"/>
                  </a:lnTo>
                  <a:lnTo>
                    <a:pt x="319" y="307"/>
                  </a:lnTo>
                  <a:lnTo>
                    <a:pt x="318" y="311"/>
                  </a:lnTo>
                  <a:lnTo>
                    <a:pt x="317" y="316"/>
                  </a:lnTo>
                  <a:lnTo>
                    <a:pt x="316" y="319"/>
                  </a:lnTo>
                  <a:lnTo>
                    <a:pt x="313" y="323"/>
                  </a:lnTo>
                  <a:lnTo>
                    <a:pt x="310" y="326"/>
                  </a:lnTo>
                  <a:lnTo>
                    <a:pt x="307" y="329"/>
                  </a:lnTo>
                  <a:lnTo>
                    <a:pt x="304" y="332"/>
                  </a:lnTo>
                  <a:lnTo>
                    <a:pt x="300" y="334"/>
                  </a:lnTo>
                  <a:lnTo>
                    <a:pt x="296" y="335"/>
                  </a:lnTo>
                  <a:lnTo>
                    <a:pt x="291" y="337"/>
                  </a:lnTo>
                  <a:lnTo>
                    <a:pt x="286" y="337"/>
                  </a:lnTo>
                  <a:lnTo>
                    <a:pt x="281" y="338"/>
                  </a:lnTo>
                  <a:lnTo>
                    <a:pt x="277" y="338"/>
                  </a:lnTo>
                  <a:lnTo>
                    <a:pt x="273" y="337"/>
                  </a:lnTo>
                  <a:lnTo>
                    <a:pt x="269" y="337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9" y="333"/>
                  </a:lnTo>
                  <a:lnTo>
                    <a:pt x="255" y="330"/>
                  </a:lnTo>
                  <a:lnTo>
                    <a:pt x="252" y="327"/>
                  </a:lnTo>
                  <a:lnTo>
                    <a:pt x="249" y="324"/>
                  </a:lnTo>
                  <a:lnTo>
                    <a:pt x="247" y="320"/>
                  </a:lnTo>
                  <a:lnTo>
                    <a:pt x="245" y="317"/>
                  </a:lnTo>
                  <a:lnTo>
                    <a:pt x="243" y="312"/>
                  </a:lnTo>
                  <a:lnTo>
                    <a:pt x="242" y="307"/>
                  </a:lnTo>
                  <a:lnTo>
                    <a:pt x="242" y="302"/>
                  </a:lnTo>
                  <a:lnTo>
                    <a:pt x="243" y="298"/>
                  </a:lnTo>
                  <a:lnTo>
                    <a:pt x="244" y="293"/>
                  </a:lnTo>
                  <a:lnTo>
                    <a:pt x="245" y="288"/>
                  </a:lnTo>
                  <a:lnTo>
                    <a:pt x="247" y="283"/>
                  </a:lnTo>
                  <a:lnTo>
                    <a:pt x="248" y="278"/>
                  </a:lnTo>
                  <a:lnTo>
                    <a:pt x="248" y="276"/>
                  </a:lnTo>
                  <a:lnTo>
                    <a:pt x="247" y="274"/>
                  </a:lnTo>
                  <a:lnTo>
                    <a:pt x="246" y="272"/>
                  </a:lnTo>
                  <a:lnTo>
                    <a:pt x="189" y="272"/>
                  </a:lnTo>
                  <a:lnTo>
                    <a:pt x="190" y="261"/>
                  </a:lnTo>
                  <a:lnTo>
                    <a:pt x="189" y="256"/>
                  </a:lnTo>
                  <a:lnTo>
                    <a:pt x="189" y="250"/>
                  </a:lnTo>
                  <a:lnTo>
                    <a:pt x="188" y="245"/>
                  </a:lnTo>
                  <a:lnTo>
                    <a:pt x="187" y="242"/>
                  </a:lnTo>
                  <a:lnTo>
                    <a:pt x="186" y="239"/>
                  </a:lnTo>
                  <a:lnTo>
                    <a:pt x="184" y="236"/>
                  </a:lnTo>
                  <a:lnTo>
                    <a:pt x="181" y="234"/>
                  </a:lnTo>
                  <a:lnTo>
                    <a:pt x="178" y="232"/>
                  </a:lnTo>
                  <a:lnTo>
                    <a:pt x="174" y="230"/>
                  </a:lnTo>
                  <a:lnTo>
                    <a:pt x="172" y="230"/>
                  </a:lnTo>
                  <a:lnTo>
                    <a:pt x="167" y="229"/>
                  </a:lnTo>
                  <a:lnTo>
                    <a:pt x="161" y="229"/>
                  </a:lnTo>
                  <a:lnTo>
                    <a:pt x="155" y="230"/>
                  </a:lnTo>
                  <a:lnTo>
                    <a:pt x="149" y="230"/>
                  </a:lnTo>
                  <a:lnTo>
                    <a:pt x="144" y="231"/>
                  </a:lnTo>
                  <a:lnTo>
                    <a:pt x="138" y="231"/>
                  </a:lnTo>
                  <a:lnTo>
                    <a:pt x="133" y="231"/>
                  </a:lnTo>
                  <a:lnTo>
                    <a:pt x="128" y="230"/>
                  </a:lnTo>
                  <a:lnTo>
                    <a:pt x="121" y="229"/>
                  </a:lnTo>
                  <a:lnTo>
                    <a:pt x="117" y="227"/>
                  </a:lnTo>
                  <a:lnTo>
                    <a:pt x="113" y="224"/>
                  </a:lnTo>
                  <a:lnTo>
                    <a:pt x="110" y="220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5" y="207"/>
                  </a:lnTo>
                  <a:lnTo>
                    <a:pt x="105" y="201"/>
                  </a:lnTo>
                  <a:lnTo>
                    <a:pt x="106" y="197"/>
                  </a:lnTo>
                  <a:lnTo>
                    <a:pt x="105" y="192"/>
                  </a:lnTo>
                  <a:lnTo>
                    <a:pt x="104" y="187"/>
                  </a:lnTo>
                  <a:lnTo>
                    <a:pt x="103" y="184"/>
                  </a:lnTo>
                  <a:lnTo>
                    <a:pt x="102" y="181"/>
                  </a:lnTo>
                  <a:lnTo>
                    <a:pt x="100" y="179"/>
                  </a:lnTo>
                  <a:lnTo>
                    <a:pt x="98" y="177"/>
                  </a:lnTo>
                  <a:lnTo>
                    <a:pt x="94" y="176"/>
                  </a:lnTo>
                  <a:lnTo>
                    <a:pt x="90" y="173"/>
                  </a:lnTo>
                  <a:lnTo>
                    <a:pt x="85" y="172"/>
                  </a:lnTo>
                  <a:lnTo>
                    <a:pt x="79" y="170"/>
                  </a:lnTo>
                  <a:lnTo>
                    <a:pt x="73" y="169"/>
                  </a:lnTo>
                  <a:lnTo>
                    <a:pt x="66" y="168"/>
                  </a:lnTo>
                  <a:lnTo>
                    <a:pt x="62" y="167"/>
                  </a:lnTo>
                  <a:lnTo>
                    <a:pt x="57" y="165"/>
                  </a:lnTo>
                  <a:lnTo>
                    <a:pt x="52" y="164"/>
                  </a:lnTo>
                  <a:lnTo>
                    <a:pt x="49" y="161"/>
                  </a:lnTo>
                  <a:lnTo>
                    <a:pt x="45" y="158"/>
                  </a:lnTo>
                  <a:lnTo>
                    <a:pt x="42" y="155"/>
                  </a:lnTo>
                  <a:lnTo>
                    <a:pt x="40" y="151"/>
                  </a:lnTo>
                  <a:lnTo>
                    <a:pt x="38" y="147"/>
                  </a:lnTo>
                  <a:lnTo>
                    <a:pt x="37" y="142"/>
                  </a:lnTo>
                  <a:lnTo>
                    <a:pt x="37" y="138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1" y="122"/>
                  </a:lnTo>
                  <a:lnTo>
                    <a:pt x="42" y="117"/>
                  </a:lnTo>
                  <a:lnTo>
                    <a:pt x="43" y="112"/>
                  </a:lnTo>
                  <a:lnTo>
                    <a:pt x="44" y="107"/>
                  </a:lnTo>
                  <a:lnTo>
                    <a:pt x="43" y="102"/>
                  </a:lnTo>
                  <a:lnTo>
                    <a:pt x="42" y="97"/>
                  </a:lnTo>
                  <a:lnTo>
                    <a:pt x="40" y="92"/>
                  </a:lnTo>
                  <a:lnTo>
                    <a:pt x="38" y="88"/>
                  </a:lnTo>
                  <a:lnTo>
                    <a:pt x="35" y="84"/>
                  </a:lnTo>
                  <a:lnTo>
                    <a:pt x="33" y="82"/>
                  </a:lnTo>
                  <a:lnTo>
                    <a:pt x="31" y="79"/>
                  </a:lnTo>
                  <a:lnTo>
                    <a:pt x="28" y="77"/>
                  </a:lnTo>
                  <a:lnTo>
                    <a:pt x="25" y="75"/>
                  </a:lnTo>
                  <a:lnTo>
                    <a:pt x="22" y="73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9" y="71"/>
                  </a:lnTo>
                  <a:lnTo>
                    <a:pt x="4" y="71"/>
                  </a:lnTo>
                  <a:lnTo>
                    <a:pt x="0" y="71"/>
                  </a:lnTo>
                </a:path>
              </a:pathLst>
            </a:custGeom>
            <a:solidFill>
              <a:srgbClr val="FF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Freeform 474"/>
            <p:cNvSpPr>
              <a:spLocks/>
            </p:cNvSpPr>
            <p:nvPr/>
          </p:nvSpPr>
          <p:spPr bwMode="auto">
            <a:xfrm>
              <a:off x="1449" y="1745"/>
              <a:ext cx="349" cy="284"/>
            </a:xfrm>
            <a:custGeom>
              <a:avLst/>
              <a:gdLst>
                <a:gd name="T0" fmla="*/ 0 w 349"/>
                <a:gd name="T1" fmla="*/ 283 h 284"/>
                <a:gd name="T2" fmla="*/ 348 w 349"/>
                <a:gd name="T3" fmla="*/ 0 h 284"/>
                <a:gd name="T4" fmla="*/ 316 w 349"/>
                <a:gd name="T5" fmla="*/ 6 h 284"/>
                <a:gd name="T6" fmla="*/ 317 w 349"/>
                <a:gd name="T7" fmla="*/ 15 h 284"/>
                <a:gd name="T8" fmla="*/ 320 w 349"/>
                <a:gd name="T9" fmla="*/ 28 h 284"/>
                <a:gd name="T10" fmla="*/ 321 w 349"/>
                <a:gd name="T11" fmla="*/ 38 h 284"/>
                <a:gd name="T12" fmla="*/ 319 w 349"/>
                <a:gd name="T13" fmla="*/ 48 h 284"/>
                <a:gd name="T14" fmla="*/ 312 w 349"/>
                <a:gd name="T15" fmla="*/ 58 h 284"/>
                <a:gd name="T16" fmla="*/ 303 w 349"/>
                <a:gd name="T17" fmla="*/ 64 h 284"/>
                <a:gd name="T18" fmla="*/ 292 w 349"/>
                <a:gd name="T19" fmla="*/ 68 h 284"/>
                <a:gd name="T20" fmla="*/ 276 w 349"/>
                <a:gd name="T21" fmla="*/ 67 h 284"/>
                <a:gd name="T22" fmla="*/ 266 w 349"/>
                <a:gd name="T23" fmla="*/ 65 h 284"/>
                <a:gd name="T24" fmla="*/ 256 w 349"/>
                <a:gd name="T25" fmla="*/ 58 h 284"/>
                <a:gd name="T26" fmla="*/ 249 w 349"/>
                <a:gd name="T27" fmla="*/ 49 h 284"/>
                <a:gd name="T28" fmla="*/ 246 w 349"/>
                <a:gd name="T29" fmla="*/ 40 h 284"/>
                <a:gd name="T30" fmla="*/ 246 w 349"/>
                <a:gd name="T31" fmla="*/ 29 h 284"/>
                <a:gd name="T32" fmla="*/ 249 w 349"/>
                <a:gd name="T33" fmla="*/ 20 h 284"/>
                <a:gd name="T34" fmla="*/ 251 w 349"/>
                <a:gd name="T35" fmla="*/ 11 h 284"/>
                <a:gd name="T36" fmla="*/ 250 w 349"/>
                <a:gd name="T37" fmla="*/ 2 h 284"/>
                <a:gd name="T38" fmla="*/ 192 w 349"/>
                <a:gd name="T39" fmla="*/ 11 h 284"/>
                <a:gd name="T40" fmla="*/ 191 w 349"/>
                <a:gd name="T41" fmla="*/ 24 h 284"/>
                <a:gd name="T42" fmla="*/ 191 w 349"/>
                <a:gd name="T43" fmla="*/ 35 h 284"/>
                <a:gd name="T44" fmla="*/ 188 w 349"/>
                <a:gd name="T45" fmla="*/ 44 h 284"/>
                <a:gd name="T46" fmla="*/ 183 w 349"/>
                <a:gd name="T47" fmla="*/ 50 h 284"/>
                <a:gd name="T48" fmla="*/ 176 w 349"/>
                <a:gd name="T49" fmla="*/ 53 h 284"/>
                <a:gd name="T50" fmla="*/ 167 w 349"/>
                <a:gd name="T51" fmla="*/ 54 h 284"/>
                <a:gd name="T52" fmla="*/ 158 w 349"/>
                <a:gd name="T53" fmla="*/ 53 h 284"/>
                <a:gd name="T54" fmla="*/ 149 w 349"/>
                <a:gd name="T55" fmla="*/ 53 h 284"/>
                <a:gd name="T56" fmla="*/ 137 w 349"/>
                <a:gd name="T57" fmla="*/ 52 h 284"/>
                <a:gd name="T58" fmla="*/ 127 w 349"/>
                <a:gd name="T59" fmla="*/ 53 h 284"/>
                <a:gd name="T60" fmla="*/ 118 w 349"/>
                <a:gd name="T61" fmla="*/ 57 h 284"/>
                <a:gd name="T62" fmla="*/ 111 w 349"/>
                <a:gd name="T63" fmla="*/ 63 h 284"/>
                <a:gd name="T64" fmla="*/ 107 w 349"/>
                <a:gd name="T65" fmla="*/ 71 h 284"/>
                <a:gd name="T66" fmla="*/ 107 w 349"/>
                <a:gd name="T67" fmla="*/ 80 h 284"/>
                <a:gd name="T68" fmla="*/ 107 w 349"/>
                <a:gd name="T69" fmla="*/ 90 h 284"/>
                <a:gd name="T70" fmla="*/ 105 w 349"/>
                <a:gd name="T71" fmla="*/ 98 h 284"/>
                <a:gd name="T72" fmla="*/ 101 w 349"/>
                <a:gd name="T73" fmla="*/ 105 h 284"/>
                <a:gd name="T74" fmla="*/ 92 w 349"/>
                <a:gd name="T75" fmla="*/ 109 h 284"/>
                <a:gd name="T76" fmla="*/ 83 w 349"/>
                <a:gd name="T77" fmla="*/ 112 h 284"/>
                <a:gd name="T78" fmla="*/ 71 w 349"/>
                <a:gd name="T79" fmla="*/ 114 h 284"/>
                <a:gd name="T80" fmla="*/ 62 w 349"/>
                <a:gd name="T81" fmla="*/ 117 h 284"/>
                <a:gd name="T82" fmla="*/ 53 w 349"/>
                <a:gd name="T83" fmla="*/ 120 h 284"/>
                <a:gd name="T84" fmla="*/ 47 w 349"/>
                <a:gd name="T85" fmla="*/ 125 h 284"/>
                <a:gd name="T86" fmla="*/ 41 w 349"/>
                <a:gd name="T87" fmla="*/ 132 h 284"/>
                <a:gd name="T88" fmla="*/ 38 w 349"/>
                <a:gd name="T89" fmla="*/ 142 h 284"/>
                <a:gd name="T90" fmla="*/ 40 w 349"/>
                <a:gd name="T91" fmla="*/ 152 h 284"/>
                <a:gd name="T92" fmla="*/ 43 w 349"/>
                <a:gd name="T93" fmla="*/ 164 h 284"/>
                <a:gd name="T94" fmla="*/ 44 w 349"/>
                <a:gd name="T95" fmla="*/ 174 h 284"/>
                <a:gd name="T96" fmla="*/ 44 w 349"/>
                <a:gd name="T97" fmla="*/ 184 h 284"/>
                <a:gd name="T98" fmla="*/ 41 w 349"/>
                <a:gd name="T99" fmla="*/ 193 h 284"/>
                <a:gd name="T100" fmla="*/ 37 w 349"/>
                <a:gd name="T101" fmla="*/ 202 h 284"/>
                <a:gd name="T102" fmla="*/ 30 w 349"/>
                <a:gd name="T103" fmla="*/ 212 h 284"/>
                <a:gd name="T104" fmla="*/ 23 w 349"/>
                <a:gd name="T105" fmla="*/ 218 h 284"/>
                <a:gd name="T106" fmla="*/ 16 w 349"/>
                <a:gd name="T107" fmla="*/ 222 h 284"/>
                <a:gd name="T108" fmla="*/ 5 w 349"/>
                <a:gd name="T109" fmla="*/ 224 h 2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9" h="284">
                  <a:moveTo>
                    <a:pt x="0" y="224"/>
                  </a:moveTo>
                  <a:lnTo>
                    <a:pt x="0" y="283"/>
                  </a:lnTo>
                  <a:lnTo>
                    <a:pt x="348" y="283"/>
                  </a:lnTo>
                  <a:lnTo>
                    <a:pt x="348" y="0"/>
                  </a:lnTo>
                  <a:lnTo>
                    <a:pt x="317" y="0"/>
                  </a:lnTo>
                  <a:lnTo>
                    <a:pt x="316" y="6"/>
                  </a:lnTo>
                  <a:lnTo>
                    <a:pt x="316" y="10"/>
                  </a:lnTo>
                  <a:lnTo>
                    <a:pt x="317" y="15"/>
                  </a:lnTo>
                  <a:lnTo>
                    <a:pt x="318" y="21"/>
                  </a:lnTo>
                  <a:lnTo>
                    <a:pt x="320" y="28"/>
                  </a:lnTo>
                  <a:lnTo>
                    <a:pt x="321" y="33"/>
                  </a:lnTo>
                  <a:lnTo>
                    <a:pt x="321" y="38"/>
                  </a:lnTo>
                  <a:lnTo>
                    <a:pt x="320" y="43"/>
                  </a:lnTo>
                  <a:lnTo>
                    <a:pt x="319" y="48"/>
                  </a:lnTo>
                  <a:lnTo>
                    <a:pt x="316" y="53"/>
                  </a:lnTo>
                  <a:lnTo>
                    <a:pt x="312" y="58"/>
                  </a:lnTo>
                  <a:lnTo>
                    <a:pt x="308" y="62"/>
                  </a:lnTo>
                  <a:lnTo>
                    <a:pt x="303" y="64"/>
                  </a:lnTo>
                  <a:lnTo>
                    <a:pt x="297" y="66"/>
                  </a:lnTo>
                  <a:lnTo>
                    <a:pt x="292" y="68"/>
                  </a:lnTo>
                  <a:lnTo>
                    <a:pt x="284" y="68"/>
                  </a:lnTo>
                  <a:lnTo>
                    <a:pt x="276" y="67"/>
                  </a:lnTo>
                  <a:lnTo>
                    <a:pt x="271" y="66"/>
                  </a:lnTo>
                  <a:lnTo>
                    <a:pt x="266" y="65"/>
                  </a:lnTo>
                  <a:lnTo>
                    <a:pt x="261" y="62"/>
                  </a:lnTo>
                  <a:lnTo>
                    <a:pt x="256" y="58"/>
                  </a:lnTo>
                  <a:lnTo>
                    <a:pt x="252" y="54"/>
                  </a:lnTo>
                  <a:lnTo>
                    <a:pt x="249" y="49"/>
                  </a:lnTo>
                  <a:lnTo>
                    <a:pt x="247" y="44"/>
                  </a:lnTo>
                  <a:lnTo>
                    <a:pt x="246" y="40"/>
                  </a:lnTo>
                  <a:lnTo>
                    <a:pt x="246" y="35"/>
                  </a:lnTo>
                  <a:lnTo>
                    <a:pt x="246" y="29"/>
                  </a:lnTo>
                  <a:lnTo>
                    <a:pt x="248" y="25"/>
                  </a:lnTo>
                  <a:lnTo>
                    <a:pt x="249" y="20"/>
                  </a:lnTo>
                  <a:lnTo>
                    <a:pt x="250" y="15"/>
                  </a:lnTo>
                  <a:lnTo>
                    <a:pt x="251" y="11"/>
                  </a:lnTo>
                  <a:lnTo>
                    <a:pt x="251" y="6"/>
                  </a:lnTo>
                  <a:lnTo>
                    <a:pt x="250" y="2"/>
                  </a:lnTo>
                  <a:lnTo>
                    <a:pt x="192" y="2"/>
                  </a:lnTo>
                  <a:lnTo>
                    <a:pt x="192" y="11"/>
                  </a:lnTo>
                  <a:lnTo>
                    <a:pt x="192" y="18"/>
                  </a:lnTo>
                  <a:lnTo>
                    <a:pt x="191" y="24"/>
                  </a:lnTo>
                  <a:lnTo>
                    <a:pt x="191" y="29"/>
                  </a:lnTo>
                  <a:lnTo>
                    <a:pt x="191" y="35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6" y="47"/>
                  </a:lnTo>
                  <a:lnTo>
                    <a:pt x="183" y="50"/>
                  </a:lnTo>
                  <a:lnTo>
                    <a:pt x="180" y="52"/>
                  </a:lnTo>
                  <a:lnTo>
                    <a:pt x="176" y="53"/>
                  </a:lnTo>
                  <a:lnTo>
                    <a:pt x="171" y="54"/>
                  </a:lnTo>
                  <a:lnTo>
                    <a:pt x="167" y="54"/>
                  </a:lnTo>
                  <a:lnTo>
                    <a:pt x="162" y="54"/>
                  </a:lnTo>
                  <a:lnTo>
                    <a:pt x="158" y="53"/>
                  </a:lnTo>
                  <a:lnTo>
                    <a:pt x="154" y="53"/>
                  </a:lnTo>
                  <a:lnTo>
                    <a:pt x="149" y="53"/>
                  </a:lnTo>
                  <a:lnTo>
                    <a:pt x="143" y="52"/>
                  </a:lnTo>
                  <a:lnTo>
                    <a:pt x="137" y="52"/>
                  </a:lnTo>
                  <a:lnTo>
                    <a:pt x="132" y="53"/>
                  </a:lnTo>
                  <a:lnTo>
                    <a:pt x="127" y="53"/>
                  </a:lnTo>
                  <a:lnTo>
                    <a:pt x="122" y="55"/>
                  </a:lnTo>
                  <a:lnTo>
                    <a:pt x="118" y="57"/>
                  </a:lnTo>
                  <a:lnTo>
                    <a:pt x="113" y="60"/>
                  </a:lnTo>
                  <a:lnTo>
                    <a:pt x="111" y="63"/>
                  </a:lnTo>
                  <a:lnTo>
                    <a:pt x="108" y="67"/>
                  </a:lnTo>
                  <a:lnTo>
                    <a:pt x="107" y="71"/>
                  </a:lnTo>
                  <a:lnTo>
                    <a:pt x="106" y="76"/>
                  </a:lnTo>
                  <a:lnTo>
                    <a:pt x="107" y="80"/>
                  </a:lnTo>
                  <a:lnTo>
                    <a:pt x="107" y="85"/>
                  </a:lnTo>
                  <a:lnTo>
                    <a:pt x="107" y="90"/>
                  </a:lnTo>
                  <a:lnTo>
                    <a:pt x="106" y="94"/>
                  </a:lnTo>
                  <a:lnTo>
                    <a:pt x="105" y="98"/>
                  </a:lnTo>
                  <a:lnTo>
                    <a:pt x="103" y="102"/>
                  </a:lnTo>
                  <a:lnTo>
                    <a:pt x="101" y="105"/>
                  </a:lnTo>
                  <a:lnTo>
                    <a:pt x="97" y="107"/>
                  </a:lnTo>
                  <a:lnTo>
                    <a:pt x="92" y="109"/>
                  </a:lnTo>
                  <a:lnTo>
                    <a:pt x="87" y="111"/>
                  </a:lnTo>
                  <a:lnTo>
                    <a:pt x="83" y="112"/>
                  </a:lnTo>
                  <a:lnTo>
                    <a:pt x="78" y="113"/>
                  </a:lnTo>
                  <a:lnTo>
                    <a:pt x="71" y="114"/>
                  </a:lnTo>
                  <a:lnTo>
                    <a:pt x="67" y="115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0"/>
                  </a:lnTo>
                  <a:lnTo>
                    <a:pt x="50" y="122"/>
                  </a:lnTo>
                  <a:lnTo>
                    <a:pt x="47" y="125"/>
                  </a:lnTo>
                  <a:lnTo>
                    <a:pt x="43" y="129"/>
                  </a:lnTo>
                  <a:lnTo>
                    <a:pt x="41" y="132"/>
                  </a:lnTo>
                  <a:lnTo>
                    <a:pt x="39" y="137"/>
                  </a:lnTo>
                  <a:lnTo>
                    <a:pt x="38" y="142"/>
                  </a:lnTo>
                  <a:lnTo>
                    <a:pt x="39" y="147"/>
                  </a:lnTo>
                  <a:lnTo>
                    <a:pt x="40" y="152"/>
                  </a:lnTo>
                  <a:lnTo>
                    <a:pt x="41" y="157"/>
                  </a:lnTo>
                  <a:lnTo>
                    <a:pt x="43" y="164"/>
                  </a:lnTo>
                  <a:lnTo>
                    <a:pt x="44" y="169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4" y="184"/>
                  </a:lnTo>
                  <a:lnTo>
                    <a:pt x="42" y="188"/>
                  </a:lnTo>
                  <a:lnTo>
                    <a:pt x="41" y="193"/>
                  </a:lnTo>
                  <a:lnTo>
                    <a:pt x="39" y="197"/>
                  </a:lnTo>
                  <a:lnTo>
                    <a:pt x="37" y="202"/>
                  </a:lnTo>
                  <a:lnTo>
                    <a:pt x="34" y="207"/>
                  </a:lnTo>
                  <a:lnTo>
                    <a:pt x="30" y="212"/>
                  </a:lnTo>
                  <a:lnTo>
                    <a:pt x="26" y="215"/>
                  </a:lnTo>
                  <a:lnTo>
                    <a:pt x="23" y="218"/>
                  </a:lnTo>
                  <a:lnTo>
                    <a:pt x="20" y="220"/>
                  </a:lnTo>
                  <a:lnTo>
                    <a:pt x="16" y="222"/>
                  </a:lnTo>
                  <a:lnTo>
                    <a:pt x="11" y="223"/>
                  </a:lnTo>
                  <a:lnTo>
                    <a:pt x="5" y="224"/>
                  </a:lnTo>
                  <a:lnTo>
                    <a:pt x="0" y="224"/>
                  </a:lnTo>
                </a:path>
              </a:pathLst>
            </a:custGeom>
            <a:solidFill>
              <a:srgbClr val="00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475"/>
            <p:cNvSpPr>
              <a:spLocks/>
            </p:cNvSpPr>
            <p:nvPr/>
          </p:nvSpPr>
          <p:spPr bwMode="auto">
            <a:xfrm>
              <a:off x="1260" y="1698"/>
              <a:ext cx="349" cy="338"/>
            </a:xfrm>
            <a:custGeom>
              <a:avLst/>
              <a:gdLst>
                <a:gd name="T0" fmla="*/ 348 w 349"/>
                <a:gd name="T1" fmla="*/ 337 h 338"/>
                <a:gd name="T2" fmla="*/ 0 w 349"/>
                <a:gd name="T3" fmla="*/ 68 h 338"/>
                <a:gd name="T4" fmla="*/ 32 w 349"/>
                <a:gd name="T5" fmla="*/ 65 h 338"/>
                <a:gd name="T6" fmla="*/ 32 w 349"/>
                <a:gd name="T7" fmla="*/ 59 h 338"/>
                <a:gd name="T8" fmla="*/ 31 w 349"/>
                <a:gd name="T9" fmla="*/ 52 h 338"/>
                <a:gd name="T10" fmla="*/ 29 w 349"/>
                <a:gd name="T11" fmla="*/ 43 h 338"/>
                <a:gd name="T12" fmla="*/ 27 w 349"/>
                <a:gd name="T13" fmla="*/ 34 h 338"/>
                <a:gd name="T14" fmla="*/ 27 w 349"/>
                <a:gd name="T15" fmla="*/ 26 h 338"/>
                <a:gd name="T16" fmla="*/ 30 w 349"/>
                <a:gd name="T17" fmla="*/ 18 h 338"/>
                <a:gd name="T18" fmla="*/ 36 w 349"/>
                <a:gd name="T19" fmla="*/ 11 h 338"/>
                <a:gd name="T20" fmla="*/ 42 w 349"/>
                <a:gd name="T21" fmla="*/ 6 h 338"/>
                <a:gd name="T22" fmla="*/ 50 w 349"/>
                <a:gd name="T23" fmla="*/ 2 h 338"/>
                <a:gd name="T24" fmla="*/ 60 w 349"/>
                <a:gd name="T25" fmla="*/ 0 h 338"/>
                <a:gd name="T26" fmla="*/ 69 w 349"/>
                <a:gd name="T27" fmla="*/ 0 h 338"/>
                <a:gd name="T28" fmla="*/ 76 w 349"/>
                <a:gd name="T29" fmla="*/ 0 h 338"/>
                <a:gd name="T30" fmla="*/ 84 w 349"/>
                <a:gd name="T31" fmla="*/ 3 h 338"/>
                <a:gd name="T32" fmla="*/ 90 w 349"/>
                <a:gd name="T33" fmla="*/ 7 h 338"/>
                <a:gd name="T34" fmla="*/ 96 w 349"/>
                <a:gd name="T35" fmla="*/ 13 h 338"/>
                <a:gd name="T36" fmla="*/ 101 w 349"/>
                <a:gd name="T37" fmla="*/ 21 h 338"/>
                <a:gd name="T38" fmla="*/ 104 w 349"/>
                <a:gd name="T39" fmla="*/ 30 h 338"/>
                <a:gd name="T40" fmla="*/ 103 w 349"/>
                <a:gd name="T41" fmla="*/ 40 h 338"/>
                <a:gd name="T42" fmla="*/ 100 w 349"/>
                <a:gd name="T43" fmla="*/ 49 h 338"/>
                <a:gd name="T44" fmla="*/ 98 w 349"/>
                <a:gd name="T45" fmla="*/ 59 h 338"/>
                <a:gd name="T46" fmla="*/ 98 w 349"/>
                <a:gd name="T47" fmla="*/ 63 h 338"/>
                <a:gd name="T48" fmla="*/ 157 w 349"/>
                <a:gd name="T49" fmla="*/ 66 h 338"/>
                <a:gd name="T50" fmla="*/ 155 w 349"/>
                <a:gd name="T51" fmla="*/ 83 h 338"/>
                <a:gd name="T52" fmla="*/ 156 w 349"/>
                <a:gd name="T53" fmla="*/ 94 h 338"/>
                <a:gd name="T54" fmla="*/ 157 w 349"/>
                <a:gd name="T55" fmla="*/ 105 h 338"/>
                <a:gd name="T56" fmla="*/ 161 w 349"/>
                <a:gd name="T57" fmla="*/ 112 h 338"/>
                <a:gd name="T58" fmla="*/ 167 w 349"/>
                <a:gd name="T59" fmla="*/ 116 h 338"/>
                <a:gd name="T60" fmla="*/ 177 w 349"/>
                <a:gd name="T61" fmla="*/ 119 h 338"/>
                <a:gd name="T62" fmla="*/ 186 w 349"/>
                <a:gd name="T63" fmla="*/ 119 h 338"/>
                <a:gd name="T64" fmla="*/ 194 w 349"/>
                <a:gd name="T65" fmla="*/ 118 h 338"/>
                <a:gd name="T66" fmla="*/ 205 w 349"/>
                <a:gd name="T67" fmla="*/ 117 h 338"/>
                <a:gd name="T68" fmla="*/ 216 w 349"/>
                <a:gd name="T69" fmla="*/ 117 h 338"/>
                <a:gd name="T70" fmla="*/ 226 w 349"/>
                <a:gd name="T71" fmla="*/ 120 h 338"/>
                <a:gd name="T72" fmla="*/ 235 w 349"/>
                <a:gd name="T73" fmla="*/ 125 h 338"/>
                <a:gd name="T74" fmla="*/ 240 w 349"/>
                <a:gd name="T75" fmla="*/ 132 h 338"/>
                <a:gd name="T76" fmla="*/ 242 w 349"/>
                <a:gd name="T77" fmla="*/ 140 h 338"/>
                <a:gd name="T78" fmla="*/ 241 w 349"/>
                <a:gd name="T79" fmla="*/ 150 h 338"/>
                <a:gd name="T80" fmla="*/ 242 w 349"/>
                <a:gd name="T81" fmla="*/ 159 h 338"/>
                <a:gd name="T82" fmla="*/ 245 w 349"/>
                <a:gd name="T83" fmla="*/ 167 h 338"/>
                <a:gd name="T84" fmla="*/ 251 w 349"/>
                <a:gd name="T85" fmla="*/ 172 h 338"/>
                <a:gd name="T86" fmla="*/ 261 w 349"/>
                <a:gd name="T87" fmla="*/ 176 h 338"/>
                <a:gd name="T88" fmla="*/ 270 w 349"/>
                <a:gd name="T89" fmla="*/ 178 h 338"/>
                <a:gd name="T90" fmla="*/ 282 w 349"/>
                <a:gd name="T91" fmla="*/ 180 h 338"/>
                <a:gd name="T92" fmla="*/ 291 w 349"/>
                <a:gd name="T93" fmla="*/ 183 h 338"/>
                <a:gd name="T94" fmla="*/ 299 w 349"/>
                <a:gd name="T95" fmla="*/ 187 h 338"/>
                <a:gd name="T96" fmla="*/ 305 w 349"/>
                <a:gd name="T97" fmla="*/ 194 h 338"/>
                <a:gd name="T98" fmla="*/ 309 w 349"/>
                <a:gd name="T99" fmla="*/ 201 h 338"/>
                <a:gd name="T100" fmla="*/ 309 w 349"/>
                <a:gd name="T101" fmla="*/ 212 h 338"/>
                <a:gd name="T102" fmla="*/ 307 w 349"/>
                <a:gd name="T103" fmla="*/ 222 h 338"/>
                <a:gd name="T104" fmla="*/ 304 w 349"/>
                <a:gd name="T105" fmla="*/ 234 h 338"/>
                <a:gd name="T106" fmla="*/ 303 w 349"/>
                <a:gd name="T107" fmla="*/ 243 h 338"/>
                <a:gd name="T108" fmla="*/ 306 w 349"/>
                <a:gd name="T109" fmla="*/ 253 h 338"/>
                <a:gd name="T110" fmla="*/ 309 w 349"/>
                <a:gd name="T111" fmla="*/ 260 h 338"/>
                <a:gd name="T112" fmla="*/ 316 w 349"/>
                <a:gd name="T113" fmla="*/ 268 h 338"/>
                <a:gd name="T114" fmla="*/ 324 w 349"/>
                <a:gd name="T115" fmla="*/ 274 h 338"/>
                <a:gd name="T116" fmla="*/ 333 w 349"/>
                <a:gd name="T117" fmla="*/ 277 h 338"/>
                <a:gd name="T118" fmla="*/ 343 w 349"/>
                <a:gd name="T119" fmla="*/ 278 h 3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9" h="338">
                  <a:moveTo>
                    <a:pt x="348" y="278"/>
                  </a:moveTo>
                  <a:lnTo>
                    <a:pt x="348" y="337"/>
                  </a:lnTo>
                  <a:lnTo>
                    <a:pt x="1" y="337"/>
                  </a:lnTo>
                  <a:lnTo>
                    <a:pt x="0" y="68"/>
                  </a:lnTo>
                  <a:lnTo>
                    <a:pt x="30" y="68"/>
                  </a:lnTo>
                  <a:lnTo>
                    <a:pt x="32" y="65"/>
                  </a:lnTo>
                  <a:lnTo>
                    <a:pt x="32" y="62"/>
                  </a:lnTo>
                  <a:lnTo>
                    <a:pt x="32" y="59"/>
                  </a:lnTo>
                  <a:lnTo>
                    <a:pt x="32" y="56"/>
                  </a:lnTo>
                  <a:lnTo>
                    <a:pt x="31" y="52"/>
                  </a:lnTo>
                  <a:lnTo>
                    <a:pt x="30" y="46"/>
                  </a:lnTo>
                  <a:lnTo>
                    <a:pt x="29" y="43"/>
                  </a:lnTo>
                  <a:lnTo>
                    <a:pt x="27" y="38"/>
                  </a:lnTo>
                  <a:lnTo>
                    <a:pt x="27" y="34"/>
                  </a:lnTo>
                  <a:lnTo>
                    <a:pt x="27" y="30"/>
                  </a:lnTo>
                  <a:lnTo>
                    <a:pt x="27" y="26"/>
                  </a:lnTo>
                  <a:lnTo>
                    <a:pt x="29" y="22"/>
                  </a:lnTo>
                  <a:lnTo>
                    <a:pt x="30" y="18"/>
                  </a:lnTo>
                  <a:lnTo>
                    <a:pt x="32" y="15"/>
                  </a:lnTo>
                  <a:lnTo>
                    <a:pt x="36" y="11"/>
                  </a:lnTo>
                  <a:lnTo>
                    <a:pt x="39" y="8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0" y="2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80" y="2"/>
                  </a:lnTo>
                  <a:lnTo>
                    <a:pt x="84" y="3"/>
                  </a:lnTo>
                  <a:lnTo>
                    <a:pt x="87" y="5"/>
                  </a:lnTo>
                  <a:lnTo>
                    <a:pt x="90" y="7"/>
                  </a:lnTo>
                  <a:lnTo>
                    <a:pt x="93" y="10"/>
                  </a:lnTo>
                  <a:lnTo>
                    <a:pt x="96" y="13"/>
                  </a:lnTo>
                  <a:lnTo>
                    <a:pt x="99" y="17"/>
                  </a:lnTo>
                  <a:lnTo>
                    <a:pt x="101" y="21"/>
                  </a:lnTo>
                  <a:lnTo>
                    <a:pt x="103" y="25"/>
                  </a:lnTo>
                  <a:lnTo>
                    <a:pt x="104" y="30"/>
                  </a:lnTo>
                  <a:lnTo>
                    <a:pt x="104" y="35"/>
                  </a:lnTo>
                  <a:lnTo>
                    <a:pt x="103" y="40"/>
                  </a:lnTo>
                  <a:lnTo>
                    <a:pt x="101" y="45"/>
                  </a:lnTo>
                  <a:lnTo>
                    <a:pt x="100" y="49"/>
                  </a:lnTo>
                  <a:lnTo>
                    <a:pt x="99" y="55"/>
                  </a:lnTo>
                  <a:lnTo>
                    <a:pt x="98" y="59"/>
                  </a:lnTo>
                  <a:lnTo>
                    <a:pt x="98" y="61"/>
                  </a:lnTo>
                  <a:lnTo>
                    <a:pt x="98" y="63"/>
                  </a:lnTo>
                  <a:lnTo>
                    <a:pt x="99" y="66"/>
                  </a:lnTo>
                  <a:lnTo>
                    <a:pt x="157" y="66"/>
                  </a:lnTo>
                  <a:lnTo>
                    <a:pt x="155" y="77"/>
                  </a:lnTo>
                  <a:lnTo>
                    <a:pt x="155" y="83"/>
                  </a:lnTo>
                  <a:lnTo>
                    <a:pt x="155" y="89"/>
                  </a:lnTo>
                  <a:lnTo>
                    <a:pt x="156" y="94"/>
                  </a:lnTo>
                  <a:lnTo>
                    <a:pt x="156" y="99"/>
                  </a:lnTo>
                  <a:lnTo>
                    <a:pt x="157" y="105"/>
                  </a:lnTo>
                  <a:lnTo>
                    <a:pt x="159" y="109"/>
                  </a:lnTo>
                  <a:lnTo>
                    <a:pt x="161" y="112"/>
                  </a:lnTo>
                  <a:lnTo>
                    <a:pt x="164" y="114"/>
                  </a:lnTo>
                  <a:lnTo>
                    <a:pt x="167" y="116"/>
                  </a:lnTo>
                  <a:lnTo>
                    <a:pt x="171" y="118"/>
                  </a:lnTo>
                  <a:lnTo>
                    <a:pt x="177" y="119"/>
                  </a:lnTo>
                  <a:lnTo>
                    <a:pt x="181" y="119"/>
                  </a:lnTo>
                  <a:lnTo>
                    <a:pt x="186" y="119"/>
                  </a:lnTo>
                  <a:lnTo>
                    <a:pt x="191" y="118"/>
                  </a:lnTo>
                  <a:lnTo>
                    <a:pt x="194" y="118"/>
                  </a:lnTo>
                  <a:lnTo>
                    <a:pt x="200" y="117"/>
                  </a:lnTo>
                  <a:lnTo>
                    <a:pt x="205" y="117"/>
                  </a:lnTo>
                  <a:lnTo>
                    <a:pt x="211" y="117"/>
                  </a:lnTo>
                  <a:lnTo>
                    <a:pt x="216" y="117"/>
                  </a:lnTo>
                  <a:lnTo>
                    <a:pt x="221" y="118"/>
                  </a:lnTo>
                  <a:lnTo>
                    <a:pt x="226" y="120"/>
                  </a:lnTo>
                  <a:lnTo>
                    <a:pt x="231" y="122"/>
                  </a:lnTo>
                  <a:lnTo>
                    <a:pt x="235" y="125"/>
                  </a:lnTo>
                  <a:lnTo>
                    <a:pt x="237" y="128"/>
                  </a:lnTo>
                  <a:lnTo>
                    <a:pt x="240" y="132"/>
                  </a:lnTo>
                  <a:lnTo>
                    <a:pt x="241" y="136"/>
                  </a:lnTo>
                  <a:lnTo>
                    <a:pt x="242" y="140"/>
                  </a:lnTo>
                  <a:lnTo>
                    <a:pt x="241" y="145"/>
                  </a:lnTo>
                  <a:lnTo>
                    <a:pt x="241" y="150"/>
                  </a:lnTo>
                  <a:lnTo>
                    <a:pt x="241" y="155"/>
                  </a:lnTo>
                  <a:lnTo>
                    <a:pt x="242" y="159"/>
                  </a:lnTo>
                  <a:lnTo>
                    <a:pt x="243" y="163"/>
                  </a:lnTo>
                  <a:lnTo>
                    <a:pt x="245" y="167"/>
                  </a:lnTo>
                  <a:lnTo>
                    <a:pt x="248" y="170"/>
                  </a:lnTo>
                  <a:lnTo>
                    <a:pt x="251" y="172"/>
                  </a:lnTo>
                  <a:lnTo>
                    <a:pt x="256" y="174"/>
                  </a:lnTo>
                  <a:lnTo>
                    <a:pt x="261" y="176"/>
                  </a:lnTo>
                  <a:lnTo>
                    <a:pt x="265" y="177"/>
                  </a:lnTo>
                  <a:lnTo>
                    <a:pt x="270" y="178"/>
                  </a:lnTo>
                  <a:lnTo>
                    <a:pt x="276" y="179"/>
                  </a:lnTo>
                  <a:lnTo>
                    <a:pt x="282" y="180"/>
                  </a:lnTo>
                  <a:lnTo>
                    <a:pt x="287" y="182"/>
                  </a:lnTo>
                  <a:lnTo>
                    <a:pt x="291" y="183"/>
                  </a:lnTo>
                  <a:lnTo>
                    <a:pt x="295" y="185"/>
                  </a:lnTo>
                  <a:lnTo>
                    <a:pt x="299" y="187"/>
                  </a:lnTo>
                  <a:lnTo>
                    <a:pt x="301" y="190"/>
                  </a:lnTo>
                  <a:lnTo>
                    <a:pt x="305" y="194"/>
                  </a:lnTo>
                  <a:lnTo>
                    <a:pt x="307" y="197"/>
                  </a:lnTo>
                  <a:lnTo>
                    <a:pt x="309" y="201"/>
                  </a:lnTo>
                  <a:lnTo>
                    <a:pt x="310" y="207"/>
                  </a:lnTo>
                  <a:lnTo>
                    <a:pt x="309" y="212"/>
                  </a:lnTo>
                  <a:lnTo>
                    <a:pt x="308" y="216"/>
                  </a:lnTo>
                  <a:lnTo>
                    <a:pt x="307" y="222"/>
                  </a:lnTo>
                  <a:lnTo>
                    <a:pt x="306" y="228"/>
                  </a:lnTo>
                  <a:lnTo>
                    <a:pt x="304" y="234"/>
                  </a:lnTo>
                  <a:lnTo>
                    <a:pt x="303" y="239"/>
                  </a:lnTo>
                  <a:lnTo>
                    <a:pt x="303" y="243"/>
                  </a:lnTo>
                  <a:lnTo>
                    <a:pt x="304" y="248"/>
                  </a:lnTo>
                  <a:lnTo>
                    <a:pt x="306" y="253"/>
                  </a:lnTo>
                  <a:lnTo>
                    <a:pt x="307" y="257"/>
                  </a:lnTo>
                  <a:lnTo>
                    <a:pt x="309" y="260"/>
                  </a:lnTo>
                  <a:lnTo>
                    <a:pt x="312" y="264"/>
                  </a:lnTo>
                  <a:lnTo>
                    <a:pt x="316" y="268"/>
                  </a:lnTo>
                  <a:lnTo>
                    <a:pt x="320" y="272"/>
                  </a:lnTo>
                  <a:lnTo>
                    <a:pt x="324" y="274"/>
                  </a:lnTo>
                  <a:lnTo>
                    <a:pt x="328" y="276"/>
                  </a:lnTo>
                  <a:lnTo>
                    <a:pt x="333" y="277"/>
                  </a:lnTo>
                  <a:lnTo>
                    <a:pt x="337" y="278"/>
                  </a:lnTo>
                  <a:lnTo>
                    <a:pt x="343" y="278"/>
                  </a:lnTo>
                  <a:lnTo>
                    <a:pt x="348" y="278"/>
                  </a:lnTo>
                </a:path>
              </a:pathLst>
            </a:custGeom>
            <a:solidFill>
              <a:srgbClr val="00FF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632" name="Group 476"/>
          <p:cNvGrpSpPr>
            <a:grpSpLocks/>
          </p:cNvGrpSpPr>
          <p:nvPr/>
        </p:nvGrpSpPr>
        <p:grpSpPr bwMode="auto">
          <a:xfrm>
            <a:off x="6265863" y="2047875"/>
            <a:ext cx="827087" cy="658813"/>
            <a:chOff x="3878" y="1533"/>
            <a:chExt cx="521" cy="415"/>
          </a:xfrm>
        </p:grpSpPr>
        <p:sp>
          <p:nvSpPr>
            <p:cNvPr id="26635" name="Freeform 477"/>
            <p:cNvSpPr>
              <a:spLocks/>
            </p:cNvSpPr>
            <p:nvPr/>
          </p:nvSpPr>
          <p:spPr bwMode="auto">
            <a:xfrm>
              <a:off x="4140" y="1533"/>
              <a:ext cx="259" cy="254"/>
            </a:xfrm>
            <a:custGeom>
              <a:avLst/>
              <a:gdLst>
                <a:gd name="T0" fmla="*/ 0 w 259"/>
                <a:gd name="T1" fmla="*/ 0 h 254"/>
                <a:gd name="T2" fmla="*/ 258 w 259"/>
                <a:gd name="T3" fmla="*/ 202 h 254"/>
                <a:gd name="T4" fmla="*/ 235 w 259"/>
                <a:gd name="T5" fmla="*/ 204 h 254"/>
                <a:gd name="T6" fmla="*/ 234 w 259"/>
                <a:gd name="T7" fmla="*/ 208 h 254"/>
                <a:gd name="T8" fmla="*/ 236 w 259"/>
                <a:gd name="T9" fmla="*/ 214 h 254"/>
                <a:gd name="T10" fmla="*/ 237 w 259"/>
                <a:gd name="T11" fmla="*/ 221 h 254"/>
                <a:gd name="T12" fmla="*/ 239 w 259"/>
                <a:gd name="T13" fmla="*/ 227 h 254"/>
                <a:gd name="T14" fmla="*/ 238 w 259"/>
                <a:gd name="T15" fmla="*/ 233 h 254"/>
                <a:gd name="T16" fmla="*/ 236 w 259"/>
                <a:gd name="T17" fmla="*/ 239 h 254"/>
                <a:gd name="T18" fmla="*/ 232 w 259"/>
                <a:gd name="T19" fmla="*/ 244 h 254"/>
                <a:gd name="T20" fmla="*/ 227 w 259"/>
                <a:gd name="T21" fmla="*/ 249 h 254"/>
                <a:gd name="T22" fmla="*/ 221 w 259"/>
                <a:gd name="T23" fmla="*/ 251 h 254"/>
                <a:gd name="T24" fmla="*/ 214 w 259"/>
                <a:gd name="T25" fmla="*/ 252 h 254"/>
                <a:gd name="T26" fmla="*/ 207 w 259"/>
                <a:gd name="T27" fmla="*/ 253 h 254"/>
                <a:gd name="T28" fmla="*/ 201 w 259"/>
                <a:gd name="T29" fmla="*/ 252 h 254"/>
                <a:gd name="T30" fmla="*/ 196 w 259"/>
                <a:gd name="T31" fmla="*/ 250 h 254"/>
                <a:gd name="T32" fmla="*/ 191 w 259"/>
                <a:gd name="T33" fmla="*/ 247 h 254"/>
                <a:gd name="T34" fmla="*/ 186 w 259"/>
                <a:gd name="T35" fmla="*/ 243 h 254"/>
                <a:gd name="T36" fmla="*/ 183 w 259"/>
                <a:gd name="T37" fmla="*/ 237 h 254"/>
                <a:gd name="T38" fmla="*/ 181 w 259"/>
                <a:gd name="T39" fmla="*/ 230 h 254"/>
                <a:gd name="T40" fmla="*/ 182 w 259"/>
                <a:gd name="T41" fmla="*/ 223 h 254"/>
                <a:gd name="T42" fmla="*/ 183 w 259"/>
                <a:gd name="T43" fmla="*/ 216 h 254"/>
                <a:gd name="T44" fmla="*/ 186 w 259"/>
                <a:gd name="T45" fmla="*/ 208 h 254"/>
                <a:gd name="T46" fmla="*/ 185 w 259"/>
                <a:gd name="T47" fmla="*/ 205 h 254"/>
                <a:gd name="T48" fmla="*/ 142 w 259"/>
                <a:gd name="T49" fmla="*/ 204 h 254"/>
                <a:gd name="T50" fmla="*/ 142 w 259"/>
                <a:gd name="T51" fmla="*/ 192 h 254"/>
                <a:gd name="T52" fmla="*/ 141 w 259"/>
                <a:gd name="T53" fmla="*/ 183 h 254"/>
                <a:gd name="T54" fmla="*/ 139 w 259"/>
                <a:gd name="T55" fmla="*/ 179 h 254"/>
                <a:gd name="T56" fmla="*/ 136 w 259"/>
                <a:gd name="T57" fmla="*/ 175 h 254"/>
                <a:gd name="T58" fmla="*/ 130 w 259"/>
                <a:gd name="T59" fmla="*/ 172 h 254"/>
                <a:gd name="T60" fmla="*/ 125 w 259"/>
                <a:gd name="T61" fmla="*/ 171 h 254"/>
                <a:gd name="T62" fmla="*/ 116 w 259"/>
                <a:gd name="T63" fmla="*/ 172 h 254"/>
                <a:gd name="T64" fmla="*/ 107 w 259"/>
                <a:gd name="T65" fmla="*/ 173 h 254"/>
                <a:gd name="T66" fmla="*/ 99 w 259"/>
                <a:gd name="T67" fmla="*/ 173 h 254"/>
                <a:gd name="T68" fmla="*/ 90 w 259"/>
                <a:gd name="T69" fmla="*/ 171 h 254"/>
                <a:gd name="T70" fmla="*/ 84 w 259"/>
                <a:gd name="T71" fmla="*/ 168 h 254"/>
                <a:gd name="T72" fmla="*/ 81 w 259"/>
                <a:gd name="T73" fmla="*/ 162 h 254"/>
                <a:gd name="T74" fmla="*/ 78 w 259"/>
                <a:gd name="T75" fmla="*/ 155 h 254"/>
                <a:gd name="T76" fmla="*/ 79 w 259"/>
                <a:gd name="T77" fmla="*/ 147 h 254"/>
                <a:gd name="T78" fmla="*/ 78 w 259"/>
                <a:gd name="T79" fmla="*/ 140 h 254"/>
                <a:gd name="T80" fmla="*/ 76 w 259"/>
                <a:gd name="T81" fmla="*/ 135 h 254"/>
                <a:gd name="T82" fmla="*/ 73 w 259"/>
                <a:gd name="T83" fmla="*/ 132 h 254"/>
                <a:gd name="T84" fmla="*/ 67 w 259"/>
                <a:gd name="T85" fmla="*/ 129 h 254"/>
                <a:gd name="T86" fmla="*/ 59 w 259"/>
                <a:gd name="T87" fmla="*/ 127 h 254"/>
                <a:gd name="T88" fmla="*/ 49 w 259"/>
                <a:gd name="T89" fmla="*/ 126 h 254"/>
                <a:gd name="T90" fmla="*/ 43 w 259"/>
                <a:gd name="T91" fmla="*/ 124 h 254"/>
                <a:gd name="T92" fmla="*/ 37 w 259"/>
                <a:gd name="T93" fmla="*/ 121 h 254"/>
                <a:gd name="T94" fmla="*/ 31 w 259"/>
                <a:gd name="T95" fmla="*/ 116 h 254"/>
                <a:gd name="T96" fmla="*/ 28 w 259"/>
                <a:gd name="T97" fmla="*/ 110 h 254"/>
                <a:gd name="T98" fmla="*/ 28 w 259"/>
                <a:gd name="T99" fmla="*/ 103 h 254"/>
                <a:gd name="T100" fmla="*/ 30 w 259"/>
                <a:gd name="T101" fmla="*/ 96 h 254"/>
                <a:gd name="T102" fmla="*/ 31 w 259"/>
                <a:gd name="T103" fmla="*/ 88 h 254"/>
                <a:gd name="T104" fmla="*/ 33 w 259"/>
                <a:gd name="T105" fmla="*/ 80 h 254"/>
                <a:gd name="T106" fmla="*/ 31 w 259"/>
                <a:gd name="T107" fmla="*/ 73 h 254"/>
                <a:gd name="T108" fmla="*/ 28 w 259"/>
                <a:gd name="T109" fmla="*/ 66 h 254"/>
                <a:gd name="T110" fmla="*/ 25 w 259"/>
                <a:gd name="T111" fmla="*/ 61 h 254"/>
                <a:gd name="T112" fmla="*/ 21 w 259"/>
                <a:gd name="T113" fmla="*/ 58 h 254"/>
                <a:gd name="T114" fmla="*/ 16 w 259"/>
                <a:gd name="T115" fmla="*/ 55 h 254"/>
                <a:gd name="T116" fmla="*/ 10 w 259"/>
                <a:gd name="T117" fmla="*/ 53 h 254"/>
                <a:gd name="T118" fmla="*/ 3 w 259"/>
                <a:gd name="T119" fmla="*/ 53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9" h="254">
                  <a:moveTo>
                    <a:pt x="0" y="53"/>
                  </a:moveTo>
                  <a:lnTo>
                    <a:pt x="0" y="0"/>
                  </a:lnTo>
                  <a:lnTo>
                    <a:pt x="258" y="0"/>
                  </a:lnTo>
                  <a:lnTo>
                    <a:pt x="258" y="202"/>
                  </a:lnTo>
                  <a:lnTo>
                    <a:pt x="236" y="202"/>
                  </a:lnTo>
                  <a:lnTo>
                    <a:pt x="235" y="204"/>
                  </a:lnTo>
                  <a:lnTo>
                    <a:pt x="234" y="206"/>
                  </a:lnTo>
                  <a:lnTo>
                    <a:pt x="234" y="208"/>
                  </a:lnTo>
                  <a:lnTo>
                    <a:pt x="235" y="210"/>
                  </a:lnTo>
                  <a:lnTo>
                    <a:pt x="236" y="214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38" y="224"/>
                  </a:lnTo>
                  <a:lnTo>
                    <a:pt x="239" y="227"/>
                  </a:lnTo>
                  <a:lnTo>
                    <a:pt x="239" y="230"/>
                  </a:lnTo>
                  <a:lnTo>
                    <a:pt x="238" y="233"/>
                  </a:lnTo>
                  <a:lnTo>
                    <a:pt x="237" y="237"/>
                  </a:lnTo>
                  <a:lnTo>
                    <a:pt x="236" y="239"/>
                  </a:lnTo>
                  <a:lnTo>
                    <a:pt x="234" y="242"/>
                  </a:lnTo>
                  <a:lnTo>
                    <a:pt x="232" y="244"/>
                  </a:lnTo>
                  <a:lnTo>
                    <a:pt x="230" y="246"/>
                  </a:lnTo>
                  <a:lnTo>
                    <a:pt x="227" y="249"/>
                  </a:lnTo>
                  <a:lnTo>
                    <a:pt x="224" y="250"/>
                  </a:lnTo>
                  <a:lnTo>
                    <a:pt x="221" y="251"/>
                  </a:lnTo>
                  <a:lnTo>
                    <a:pt x="218" y="252"/>
                  </a:lnTo>
                  <a:lnTo>
                    <a:pt x="214" y="252"/>
                  </a:lnTo>
                  <a:lnTo>
                    <a:pt x="210" y="253"/>
                  </a:lnTo>
                  <a:lnTo>
                    <a:pt x="207" y="253"/>
                  </a:lnTo>
                  <a:lnTo>
                    <a:pt x="204" y="252"/>
                  </a:lnTo>
                  <a:lnTo>
                    <a:pt x="201" y="252"/>
                  </a:lnTo>
                  <a:lnTo>
                    <a:pt x="199" y="252"/>
                  </a:lnTo>
                  <a:lnTo>
                    <a:pt x="196" y="250"/>
                  </a:lnTo>
                  <a:lnTo>
                    <a:pt x="194" y="249"/>
                  </a:lnTo>
                  <a:lnTo>
                    <a:pt x="191" y="247"/>
                  </a:lnTo>
                  <a:lnTo>
                    <a:pt x="189" y="245"/>
                  </a:lnTo>
                  <a:lnTo>
                    <a:pt x="186" y="243"/>
                  </a:lnTo>
                  <a:lnTo>
                    <a:pt x="185" y="240"/>
                  </a:lnTo>
                  <a:lnTo>
                    <a:pt x="183" y="237"/>
                  </a:lnTo>
                  <a:lnTo>
                    <a:pt x="182" y="234"/>
                  </a:lnTo>
                  <a:lnTo>
                    <a:pt x="181" y="230"/>
                  </a:lnTo>
                  <a:lnTo>
                    <a:pt x="181" y="226"/>
                  </a:lnTo>
                  <a:lnTo>
                    <a:pt x="182" y="223"/>
                  </a:lnTo>
                  <a:lnTo>
                    <a:pt x="183" y="219"/>
                  </a:lnTo>
                  <a:lnTo>
                    <a:pt x="183" y="216"/>
                  </a:lnTo>
                  <a:lnTo>
                    <a:pt x="185" y="212"/>
                  </a:lnTo>
                  <a:lnTo>
                    <a:pt x="186" y="208"/>
                  </a:lnTo>
                  <a:lnTo>
                    <a:pt x="186" y="207"/>
                  </a:lnTo>
                  <a:lnTo>
                    <a:pt x="185" y="205"/>
                  </a:lnTo>
                  <a:lnTo>
                    <a:pt x="184" y="204"/>
                  </a:lnTo>
                  <a:lnTo>
                    <a:pt x="142" y="204"/>
                  </a:lnTo>
                  <a:lnTo>
                    <a:pt x="142" y="195"/>
                  </a:lnTo>
                  <a:lnTo>
                    <a:pt x="142" y="192"/>
                  </a:lnTo>
                  <a:lnTo>
                    <a:pt x="142" y="187"/>
                  </a:lnTo>
                  <a:lnTo>
                    <a:pt x="141" y="183"/>
                  </a:lnTo>
                  <a:lnTo>
                    <a:pt x="140" y="181"/>
                  </a:lnTo>
                  <a:lnTo>
                    <a:pt x="139" y="179"/>
                  </a:lnTo>
                  <a:lnTo>
                    <a:pt x="138" y="177"/>
                  </a:lnTo>
                  <a:lnTo>
                    <a:pt x="136" y="175"/>
                  </a:lnTo>
                  <a:lnTo>
                    <a:pt x="133" y="174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5" y="171"/>
                  </a:lnTo>
                  <a:lnTo>
                    <a:pt x="120" y="171"/>
                  </a:lnTo>
                  <a:lnTo>
                    <a:pt x="116" y="172"/>
                  </a:lnTo>
                  <a:lnTo>
                    <a:pt x="111" y="172"/>
                  </a:lnTo>
                  <a:lnTo>
                    <a:pt x="107" y="173"/>
                  </a:lnTo>
                  <a:lnTo>
                    <a:pt x="103" y="173"/>
                  </a:lnTo>
                  <a:lnTo>
                    <a:pt x="99" y="173"/>
                  </a:lnTo>
                  <a:lnTo>
                    <a:pt x="95" y="172"/>
                  </a:lnTo>
                  <a:lnTo>
                    <a:pt x="90" y="171"/>
                  </a:lnTo>
                  <a:lnTo>
                    <a:pt x="87" y="170"/>
                  </a:lnTo>
                  <a:lnTo>
                    <a:pt x="84" y="168"/>
                  </a:lnTo>
                  <a:lnTo>
                    <a:pt x="82" y="165"/>
                  </a:lnTo>
                  <a:lnTo>
                    <a:pt x="81" y="162"/>
                  </a:lnTo>
                  <a:lnTo>
                    <a:pt x="79" y="159"/>
                  </a:lnTo>
                  <a:lnTo>
                    <a:pt x="78" y="155"/>
                  </a:lnTo>
                  <a:lnTo>
                    <a:pt x="78" y="150"/>
                  </a:lnTo>
                  <a:lnTo>
                    <a:pt x="79" y="147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4"/>
                  </a:lnTo>
                  <a:lnTo>
                    <a:pt x="73" y="132"/>
                  </a:lnTo>
                  <a:lnTo>
                    <a:pt x="70" y="132"/>
                  </a:lnTo>
                  <a:lnTo>
                    <a:pt x="67" y="129"/>
                  </a:lnTo>
                  <a:lnTo>
                    <a:pt x="63" y="129"/>
                  </a:lnTo>
                  <a:lnTo>
                    <a:pt x="59" y="127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46" y="125"/>
                  </a:lnTo>
                  <a:lnTo>
                    <a:pt x="43" y="124"/>
                  </a:lnTo>
                  <a:lnTo>
                    <a:pt x="39" y="123"/>
                  </a:lnTo>
                  <a:lnTo>
                    <a:pt x="37" y="121"/>
                  </a:lnTo>
                  <a:lnTo>
                    <a:pt x="34" y="118"/>
                  </a:lnTo>
                  <a:lnTo>
                    <a:pt x="31" y="116"/>
                  </a:lnTo>
                  <a:lnTo>
                    <a:pt x="30" y="113"/>
                  </a:lnTo>
                  <a:lnTo>
                    <a:pt x="28" y="110"/>
                  </a:lnTo>
                  <a:lnTo>
                    <a:pt x="28" y="106"/>
                  </a:lnTo>
                  <a:lnTo>
                    <a:pt x="28" y="103"/>
                  </a:lnTo>
                  <a:lnTo>
                    <a:pt x="28" y="100"/>
                  </a:lnTo>
                  <a:lnTo>
                    <a:pt x="30" y="96"/>
                  </a:lnTo>
                  <a:lnTo>
                    <a:pt x="31" y="91"/>
                  </a:lnTo>
                  <a:lnTo>
                    <a:pt x="31" y="88"/>
                  </a:lnTo>
                  <a:lnTo>
                    <a:pt x="32" y="84"/>
                  </a:lnTo>
                  <a:lnTo>
                    <a:pt x="33" y="80"/>
                  </a:lnTo>
                  <a:lnTo>
                    <a:pt x="32" y="76"/>
                  </a:lnTo>
                  <a:lnTo>
                    <a:pt x="31" y="73"/>
                  </a:lnTo>
                  <a:lnTo>
                    <a:pt x="30" y="69"/>
                  </a:lnTo>
                  <a:lnTo>
                    <a:pt x="28" y="66"/>
                  </a:lnTo>
                  <a:lnTo>
                    <a:pt x="26" y="63"/>
                  </a:lnTo>
                  <a:lnTo>
                    <a:pt x="25" y="61"/>
                  </a:lnTo>
                  <a:lnTo>
                    <a:pt x="23" y="59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0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0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Freeform 478"/>
            <p:cNvSpPr>
              <a:spLocks/>
            </p:cNvSpPr>
            <p:nvPr/>
          </p:nvSpPr>
          <p:spPr bwMode="auto">
            <a:xfrm>
              <a:off x="4137" y="1735"/>
              <a:ext cx="262" cy="213"/>
            </a:xfrm>
            <a:custGeom>
              <a:avLst/>
              <a:gdLst>
                <a:gd name="T0" fmla="*/ 0 w 262"/>
                <a:gd name="T1" fmla="*/ 212 h 213"/>
                <a:gd name="T2" fmla="*/ 261 w 262"/>
                <a:gd name="T3" fmla="*/ 0 h 213"/>
                <a:gd name="T4" fmla="*/ 237 w 262"/>
                <a:gd name="T5" fmla="*/ 4 h 213"/>
                <a:gd name="T6" fmla="*/ 238 w 262"/>
                <a:gd name="T7" fmla="*/ 11 h 213"/>
                <a:gd name="T8" fmla="*/ 240 w 262"/>
                <a:gd name="T9" fmla="*/ 21 h 213"/>
                <a:gd name="T10" fmla="*/ 241 w 262"/>
                <a:gd name="T11" fmla="*/ 28 h 213"/>
                <a:gd name="T12" fmla="*/ 239 w 262"/>
                <a:gd name="T13" fmla="*/ 36 h 213"/>
                <a:gd name="T14" fmla="*/ 234 w 262"/>
                <a:gd name="T15" fmla="*/ 43 h 213"/>
                <a:gd name="T16" fmla="*/ 227 w 262"/>
                <a:gd name="T17" fmla="*/ 48 h 213"/>
                <a:gd name="T18" fmla="*/ 219 w 262"/>
                <a:gd name="T19" fmla="*/ 51 h 213"/>
                <a:gd name="T20" fmla="*/ 207 w 262"/>
                <a:gd name="T21" fmla="*/ 50 h 213"/>
                <a:gd name="T22" fmla="*/ 200 w 262"/>
                <a:gd name="T23" fmla="*/ 49 h 213"/>
                <a:gd name="T24" fmla="*/ 192 w 262"/>
                <a:gd name="T25" fmla="*/ 43 h 213"/>
                <a:gd name="T26" fmla="*/ 187 w 262"/>
                <a:gd name="T27" fmla="*/ 37 h 213"/>
                <a:gd name="T28" fmla="*/ 185 w 262"/>
                <a:gd name="T29" fmla="*/ 30 h 213"/>
                <a:gd name="T30" fmla="*/ 185 w 262"/>
                <a:gd name="T31" fmla="*/ 22 h 213"/>
                <a:gd name="T32" fmla="*/ 187 w 262"/>
                <a:gd name="T33" fmla="*/ 15 h 213"/>
                <a:gd name="T34" fmla="*/ 188 w 262"/>
                <a:gd name="T35" fmla="*/ 8 h 213"/>
                <a:gd name="T36" fmla="*/ 188 w 262"/>
                <a:gd name="T37" fmla="*/ 1 h 213"/>
                <a:gd name="T38" fmla="*/ 144 w 262"/>
                <a:gd name="T39" fmla="*/ 8 h 213"/>
                <a:gd name="T40" fmla="*/ 143 w 262"/>
                <a:gd name="T41" fmla="*/ 18 h 213"/>
                <a:gd name="T42" fmla="*/ 143 w 262"/>
                <a:gd name="T43" fmla="*/ 26 h 213"/>
                <a:gd name="T44" fmla="*/ 141 w 262"/>
                <a:gd name="T45" fmla="*/ 33 h 213"/>
                <a:gd name="T46" fmla="*/ 137 w 262"/>
                <a:gd name="T47" fmla="*/ 37 h 213"/>
                <a:gd name="T48" fmla="*/ 132 w 262"/>
                <a:gd name="T49" fmla="*/ 40 h 213"/>
                <a:gd name="T50" fmla="*/ 125 w 262"/>
                <a:gd name="T51" fmla="*/ 40 h 213"/>
                <a:gd name="T52" fmla="*/ 119 w 262"/>
                <a:gd name="T53" fmla="*/ 40 h 213"/>
                <a:gd name="T54" fmla="*/ 112 w 262"/>
                <a:gd name="T55" fmla="*/ 40 h 213"/>
                <a:gd name="T56" fmla="*/ 103 w 262"/>
                <a:gd name="T57" fmla="*/ 39 h 213"/>
                <a:gd name="T58" fmla="*/ 95 w 262"/>
                <a:gd name="T59" fmla="*/ 40 h 213"/>
                <a:gd name="T60" fmla="*/ 89 w 262"/>
                <a:gd name="T61" fmla="*/ 43 h 213"/>
                <a:gd name="T62" fmla="*/ 83 w 262"/>
                <a:gd name="T63" fmla="*/ 47 h 213"/>
                <a:gd name="T64" fmla="*/ 80 w 262"/>
                <a:gd name="T65" fmla="*/ 53 h 213"/>
                <a:gd name="T66" fmla="*/ 80 w 262"/>
                <a:gd name="T67" fmla="*/ 60 h 213"/>
                <a:gd name="T68" fmla="*/ 80 w 262"/>
                <a:gd name="T69" fmla="*/ 67 h 213"/>
                <a:gd name="T70" fmla="*/ 79 w 262"/>
                <a:gd name="T71" fmla="*/ 73 h 213"/>
                <a:gd name="T72" fmla="*/ 76 w 262"/>
                <a:gd name="T73" fmla="*/ 79 h 213"/>
                <a:gd name="T74" fmla="*/ 69 w 262"/>
                <a:gd name="T75" fmla="*/ 82 h 213"/>
                <a:gd name="T76" fmla="*/ 62 w 262"/>
                <a:gd name="T77" fmla="*/ 84 h 213"/>
                <a:gd name="T78" fmla="*/ 53 w 262"/>
                <a:gd name="T79" fmla="*/ 85 h 213"/>
                <a:gd name="T80" fmla="*/ 47 w 262"/>
                <a:gd name="T81" fmla="*/ 88 h 213"/>
                <a:gd name="T82" fmla="*/ 40 w 262"/>
                <a:gd name="T83" fmla="*/ 90 h 213"/>
                <a:gd name="T84" fmla="*/ 35 w 262"/>
                <a:gd name="T85" fmla="*/ 94 h 213"/>
                <a:gd name="T86" fmla="*/ 31 w 262"/>
                <a:gd name="T87" fmla="*/ 99 h 213"/>
                <a:gd name="T88" fmla="*/ 29 w 262"/>
                <a:gd name="T89" fmla="*/ 106 h 213"/>
                <a:gd name="T90" fmla="*/ 30 w 262"/>
                <a:gd name="T91" fmla="*/ 114 h 213"/>
                <a:gd name="T92" fmla="*/ 32 w 262"/>
                <a:gd name="T93" fmla="*/ 123 h 213"/>
                <a:gd name="T94" fmla="*/ 33 w 262"/>
                <a:gd name="T95" fmla="*/ 130 h 213"/>
                <a:gd name="T96" fmla="*/ 33 w 262"/>
                <a:gd name="T97" fmla="*/ 138 h 213"/>
                <a:gd name="T98" fmla="*/ 31 w 262"/>
                <a:gd name="T99" fmla="*/ 145 h 213"/>
                <a:gd name="T100" fmla="*/ 28 w 262"/>
                <a:gd name="T101" fmla="*/ 151 h 213"/>
                <a:gd name="T102" fmla="*/ 23 w 262"/>
                <a:gd name="T103" fmla="*/ 159 h 213"/>
                <a:gd name="T104" fmla="*/ 17 w 262"/>
                <a:gd name="T105" fmla="*/ 163 h 213"/>
                <a:gd name="T106" fmla="*/ 12 w 262"/>
                <a:gd name="T107" fmla="*/ 166 h 213"/>
                <a:gd name="T108" fmla="*/ 4 w 262"/>
                <a:gd name="T109" fmla="*/ 168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2" h="213">
                  <a:moveTo>
                    <a:pt x="0" y="168"/>
                  </a:moveTo>
                  <a:lnTo>
                    <a:pt x="0" y="212"/>
                  </a:lnTo>
                  <a:lnTo>
                    <a:pt x="261" y="212"/>
                  </a:lnTo>
                  <a:lnTo>
                    <a:pt x="261" y="0"/>
                  </a:lnTo>
                  <a:lnTo>
                    <a:pt x="238" y="0"/>
                  </a:lnTo>
                  <a:lnTo>
                    <a:pt x="237" y="4"/>
                  </a:lnTo>
                  <a:lnTo>
                    <a:pt x="237" y="7"/>
                  </a:lnTo>
                  <a:lnTo>
                    <a:pt x="238" y="11"/>
                  </a:lnTo>
                  <a:lnTo>
                    <a:pt x="239" y="16"/>
                  </a:lnTo>
                  <a:lnTo>
                    <a:pt x="240" y="21"/>
                  </a:lnTo>
                  <a:lnTo>
                    <a:pt x="241" y="25"/>
                  </a:lnTo>
                  <a:lnTo>
                    <a:pt x="241" y="28"/>
                  </a:lnTo>
                  <a:lnTo>
                    <a:pt x="240" y="32"/>
                  </a:lnTo>
                  <a:lnTo>
                    <a:pt x="239" y="36"/>
                  </a:lnTo>
                  <a:lnTo>
                    <a:pt x="237" y="40"/>
                  </a:lnTo>
                  <a:lnTo>
                    <a:pt x="234" y="43"/>
                  </a:lnTo>
                  <a:lnTo>
                    <a:pt x="231" y="46"/>
                  </a:lnTo>
                  <a:lnTo>
                    <a:pt x="227" y="48"/>
                  </a:lnTo>
                  <a:lnTo>
                    <a:pt x="223" y="49"/>
                  </a:lnTo>
                  <a:lnTo>
                    <a:pt x="219" y="51"/>
                  </a:lnTo>
                  <a:lnTo>
                    <a:pt x="213" y="51"/>
                  </a:lnTo>
                  <a:lnTo>
                    <a:pt x="207" y="50"/>
                  </a:lnTo>
                  <a:lnTo>
                    <a:pt x="203" y="49"/>
                  </a:lnTo>
                  <a:lnTo>
                    <a:pt x="200" y="49"/>
                  </a:lnTo>
                  <a:lnTo>
                    <a:pt x="196" y="46"/>
                  </a:lnTo>
                  <a:lnTo>
                    <a:pt x="192" y="43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6" y="19"/>
                  </a:lnTo>
                  <a:lnTo>
                    <a:pt x="187" y="15"/>
                  </a:lnTo>
                  <a:lnTo>
                    <a:pt x="188" y="11"/>
                  </a:lnTo>
                  <a:lnTo>
                    <a:pt x="188" y="8"/>
                  </a:lnTo>
                  <a:lnTo>
                    <a:pt x="188" y="4"/>
                  </a:lnTo>
                  <a:lnTo>
                    <a:pt x="188" y="1"/>
                  </a:lnTo>
                  <a:lnTo>
                    <a:pt x="144" y="1"/>
                  </a:lnTo>
                  <a:lnTo>
                    <a:pt x="144" y="8"/>
                  </a:lnTo>
                  <a:lnTo>
                    <a:pt x="144" y="13"/>
                  </a:lnTo>
                  <a:lnTo>
                    <a:pt x="143" y="18"/>
                  </a:lnTo>
                  <a:lnTo>
                    <a:pt x="143" y="22"/>
                  </a:lnTo>
                  <a:lnTo>
                    <a:pt x="143" y="26"/>
                  </a:lnTo>
                  <a:lnTo>
                    <a:pt x="143" y="30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7" y="37"/>
                  </a:lnTo>
                  <a:lnTo>
                    <a:pt x="135" y="39"/>
                  </a:lnTo>
                  <a:lnTo>
                    <a:pt x="132" y="40"/>
                  </a:lnTo>
                  <a:lnTo>
                    <a:pt x="128" y="40"/>
                  </a:lnTo>
                  <a:lnTo>
                    <a:pt x="125" y="40"/>
                  </a:lnTo>
                  <a:lnTo>
                    <a:pt x="122" y="40"/>
                  </a:lnTo>
                  <a:lnTo>
                    <a:pt x="119" y="40"/>
                  </a:lnTo>
                  <a:lnTo>
                    <a:pt x="116" y="40"/>
                  </a:lnTo>
                  <a:lnTo>
                    <a:pt x="112" y="40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99" y="40"/>
                  </a:lnTo>
                  <a:lnTo>
                    <a:pt x="95" y="40"/>
                  </a:lnTo>
                  <a:lnTo>
                    <a:pt x="92" y="41"/>
                  </a:lnTo>
                  <a:lnTo>
                    <a:pt x="89" y="43"/>
                  </a:lnTo>
                  <a:lnTo>
                    <a:pt x="85" y="45"/>
                  </a:lnTo>
                  <a:lnTo>
                    <a:pt x="83" y="47"/>
                  </a:lnTo>
                  <a:lnTo>
                    <a:pt x="81" y="50"/>
                  </a:lnTo>
                  <a:lnTo>
                    <a:pt x="80" y="53"/>
                  </a:lnTo>
                  <a:lnTo>
                    <a:pt x="80" y="57"/>
                  </a:lnTo>
                  <a:lnTo>
                    <a:pt x="80" y="60"/>
                  </a:lnTo>
                  <a:lnTo>
                    <a:pt x="80" y="64"/>
                  </a:lnTo>
                  <a:lnTo>
                    <a:pt x="80" y="67"/>
                  </a:lnTo>
                  <a:lnTo>
                    <a:pt x="80" y="70"/>
                  </a:lnTo>
                  <a:lnTo>
                    <a:pt x="79" y="73"/>
                  </a:lnTo>
                  <a:lnTo>
                    <a:pt x="77" y="76"/>
                  </a:lnTo>
                  <a:lnTo>
                    <a:pt x="76" y="79"/>
                  </a:lnTo>
                  <a:lnTo>
                    <a:pt x="73" y="80"/>
                  </a:lnTo>
                  <a:lnTo>
                    <a:pt x="69" y="82"/>
                  </a:lnTo>
                  <a:lnTo>
                    <a:pt x="65" y="83"/>
                  </a:lnTo>
                  <a:lnTo>
                    <a:pt x="62" y="84"/>
                  </a:lnTo>
                  <a:lnTo>
                    <a:pt x="59" y="85"/>
                  </a:lnTo>
                  <a:lnTo>
                    <a:pt x="53" y="85"/>
                  </a:lnTo>
                  <a:lnTo>
                    <a:pt x="50" y="86"/>
                  </a:lnTo>
                  <a:lnTo>
                    <a:pt x="47" y="88"/>
                  </a:lnTo>
                  <a:lnTo>
                    <a:pt x="43" y="88"/>
                  </a:lnTo>
                  <a:lnTo>
                    <a:pt x="40" y="90"/>
                  </a:lnTo>
                  <a:lnTo>
                    <a:pt x="38" y="91"/>
                  </a:lnTo>
                  <a:lnTo>
                    <a:pt x="35" y="94"/>
                  </a:lnTo>
                  <a:lnTo>
                    <a:pt x="32" y="97"/>
                  </a:lnTo>
                  <a:lnTo>
                    <a:pt x="31" y="99"/>
                  </a:lnTo>
                  <a:lnTo>
                    <a:pt x="29" y="103"/>
                  </a:lnTo>
                  <a:lnTo>
                    <a:pt x="29" y="106"/>
                  </a:lnTo>
                  <a:lnTo>
                    <a:pt x="29" y="110"/>
                  </a:lnTo>
                  <a:lnTo>
                    <a:pt x="30" y="114"/>
                  </a:lnTo>
                  <a:lnTo>
                    <a:pt x="31" y="118"/>
                  </a:lnTo>
                  <a:lnTo>
                    <a:pt x="32" y="123"/>
                  </a:lnTo>
                  <a:lnTo>
                    <a:pt x="33" y="127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3" y="138"/>
                  </a:lnTo>
                  <a:lnTo>
                    <a:pt x="32" y="141"/>
                  </a:lnTo>
                  <a:lnTo>
                    <a:pt x="31" y="145"/>
                  </a:lnTo>
                  <a:lnTo>
                    <a:pt x="29" y="148"/>
                  </a:lnTo>
                  <a:lnTo>
                    <a:pt x="28" y="151"/>
                  </a:lnTo>
                  <a:lnTo>
                    <a:pt x="26" y="155"/>
                  </a:lnTo>
                  <a:lnTo>
                    <a:pt x="23" y="159"/>
                  </a:lnTo>
                  <a:lnTo>
                    <a:pt x="20" y="161"/>
                  </a:lnTo>
                  <a:lnTo>
                    <a:pt x="17" y="163"/>
                  </a:lnTo>
                  <a:lnTo>
                    <a:pt x="15" y="165"/>
                  </a:lnTo>
                  <a:lnTo>
                    <a:pt x="12" y="166"/>
                  </a:lnTo>
                  <a:lnTo>
                    <a:pt x="8" y="167"/>
                  </a:lnTo>
                  <a:lnTo>
                    <a:pt x="4" y="168"/>
                  </a:lnTo>
                  <a:lnTo>
                    <a:pt x="0" y="16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Freeform 479"/>
            <p:cNvSpPr>
              <a:spLocks/>
            </p:cNvSpPr>
            <p:nvPr/>
          </p:nvSpPr>
          <p:spPr bwMode="auto">
            <a:xfrm>
              <a:off x="3878" y="1694"/>
              <a:ext cx="260" cy="253"/>
            </a:xfrm>
            <a:custGeom>
              <a:avLst/>
              <a:gdLst>
                <a:gd name="T0" fmla="*/ 259 w 260"/>
                <a:gd name="T1" fmla="*/ 252 h 253"/>
                <a:gd name="T2" fmla="*/ 0 w 260"/>
                <a:gd name="T3" fmla="*/ 51 h 253"/>
                <a:gd name="T4" fmla="*/ 24 w 260"/>
                <a:gd name="T5" fmla="*/ 49 h 253"/>
                <a:gd name="T6" fmla="*/ 24 w 260"/>
                <a:gd name="T7" fmla="*/ 44 h 253"/>
                <a:gd name="T8" fmla="*/ 23 w 260"/>
                <a:gd name="T9" fmla="*/ 39 h 253"/>
                <a:gd name="T10" fmla="*/ 22 w 260"/>
                <a:gd name="T11" fmla="*/ 32 h 253"/>
                <a:gd name="T12" fmla="*/ 20 w 260"/>
                <a:gd name="T13" fmla="*/ 25 h 253"/>
                <a:gd name="T14" fmla="*/ 20 w 260"/>
                <a:gd name="T15" fmla="*/ 19 h 253"/>
                <a:gd name="T16" fmla="*/ 22 w 260"/>
                <a:gd name="T17" fmla="*/ 13 h 253"/>
                <a:gd name="T18" fmla="*/ 27 w 260"/>
                <a:gd name="T19" fmla="*/ 8 h 253"/>
                <a:gd name="T20" fmla="*/ 31 w 260"/>
                <a:gd name="T21" fmla="*/ 4 h 253"/>
                <a:gd name="T22" fmla="*/ 37 w 260"/>
                <a:gd name="T23" fmla="*/ 1 h 253"/>
                <a:gd name="T24" fmla="*/ 45 w 260"/>
                <a:gd name="T25" fmla="*/ 0 h 253"/>
                <a:gd name="T26" fmla="*/ 52 w 260"/>
                <a:gd name="T27" fmla="*/ 0 h 253"/>
                <a:gd name="T28" fmla="*/ 57 w 260"/>
                <a:gd name="T29" fmla="*/ 0 h 253"/>
                <a:gd name="T30" fmla="*/ 63 w 260"/>
                <a:gd name="T31" fmla="*/ 2 h 253"/>
                <a:gd name="T32" fmla="*/ 67 w 260"/>
                <a:gd name="T33" fmla="*/ 5 h 253"/>
                <a:gd name="T34" fmla="*/ 72 w 260"/>
                <a:gd name="T35" fmla="*/ 10 h 253"/>
                <a:gd name="T36" fmla="*/ 75 w 260"/>
                <a:gd name="T37" fmla="*/ 16 h 253"/>
                <a:gd name="T38" fmla="*/ 78 w 260"/>
                <a:gd name="T39" fmla="*/ 22 h 253"/>
                <a:gd name="T40" fmla="*/ 77 w 260"/>
                <a:gd name="T41" fmla="*/ 30 h 253"/>
                <a:gd name="T42" fmla="*/ 75 w 260"/>
                <a:gd name="T43" fmla="*/ 37 h 253"/>
                <a:gd name="T44" fmla="*/ 73 w 260"/>
                <a:gd name="T45" fmla="*/ 44 h 253"/>
                <a:gd name="T46" fmla="*/ 73 w 260"/>
                <a:gd name="T47" fmla="*/ 47 h 253"/>
                <a:gd name="T48" fmla="*/ 117 w 260"/>
                <a:gd name="T49" fmla="*/ 49 h 253"/>
                <a:gd name="T50" fmla="*/ 116 w 260"/>
                <a:gd name="T51" fmla="*/ 62 h 253"/>
                <a:gd name="T52" fmla="*/ 116 w 260"/>
                <a:gd name="T53" fmla="*/ 70 h 253"/>
                <a:gd name="T54" fmla="*/ 117 w 260"/>
                <a:gd name="T55" fmla="*/ 79 h 253"/>
                <a:gd name="T56" fmla="*/ 120 w 260"/>
                <a:gd name="T57" fmla="*/ 84 h 253"/>
                <a:gd name="T58" fmla="*/ 125 w 260"/>
                <a:gd name="T59" fmla="*/ 87 h 253"/>
                <a:gd name="T60" fmla="*/ 131 w 260"/>
                <a:gd name="T61" fmla="*/ 89 h 253"/>
                <a:gd name="T62" fmla="*/ 138 w 260"/>
                <a:gd name="T63" fmla="*/ 89 h 253"/>
                <a:gd name="T64" fmla="*/ 144 w 260"/>
                <a:gd name="T65" fmla="*/ 88 h 253"/>
                <a:gd name="T66" fmla="*/ 152 w 260"/>
                <a:gd name="T67" fmla="*/ 87 h 253"/>
                <a:gd name="T68" fmla="*/ 160 w 260"/>
                <a:gd name="T69" fmla="*/ 87 h 253"/>
                <a:gd name="T70" fmla="*/ 168 w 260"/>
                <a:gd name="T71" fmla="*/ 90 h 253"/>
                <a:gd name="T72" fmla="*/ 175 w 260"/>
                <a:gd name="T73" fmla="*/ 93 h 253"/>
                <a:gd name="T74" fmla="*/ 178 w 260"/>
                <a:gd name="T75" fmla="*/ 99 h 253"/>
                <a:gd name="T76" fmla="*/ 180 w 260"/>
                <a:gd name="T77" fmla="*/ 105 h 253"/>
                <a:gd name="T78" fmla="*/ 179 w 260"/>
                <a:gd name="T79" fmla="*/ 112 h 253"/>
                <a:gd name="T80" fmla="*/ 180 w 260"/>
                <a:gd name="T81" fmla="*/ 119 h 253"/>
                <a:gd name="T82" fmla="*/ 182 w 260"/>
                <a:gd name="T83" fmla="*/ 125 h 253"/>
                <a:gd name="T84" fmla="*/ 187 w 260"/>
                <a:gd name="T85" fmla="*/ 129 h 253"/>
                <a:gd name="T86" fmla="*/ 194 w 260"/>
                <a:gd name="T87" fmla="*/ 132 h 253"/>
                <a:gd name="T88" fmla="*/ 201 w 260"/>
                <a:gd name="T89" fmla="*/ 133 h 253"/>
                <a:gd name="T90" fmla="*/ 210 w 260"/>
                <a:gd name="T91" fmla="*/ 135 h 253"/>
                <a:gd name="T92" fmla="*/ 216 w 260"/>
                <a:gd name="T93" fmla="*/ 137 h 253"/>
                <a:gd name="T94" fmla="*/ 222 w 260"/>
                <a:gd name="T95" fmla="*/ 140 h 253"/>
                <a:gd name="T96" fmla="*/ 227 w 260"/>
                <a:gd name="T97" fmla="*/ 145 h 253"/>
                <a:gd name="T98" fmla="*/ 230 w 260"/>
                <a:gd name="T99" fmla="*/ 150 h 253"/>
                <a:gd name="T100" fmla="*/ 230 w 260"/>
                <a:gd name="T101" fmla="*/ 159 h 253"/>
                <a:gd name="T102" fmla="*/ 228 w 260"/>
                <a:gd name="T103" fmla="*/ 166 h 253"/>
                <a:gd name="T104" fmla="*/ 226 w 260"/>
                <a:gd name="T105" fmla="*/ 175 h 253"/>
                <a:gd name="T106" fmla="*/ 225 w 260"/>
                <a:gd name="T107" fmla="*/ 182 h 253"/>
                <a:gd name="T108" fmla="*/ 228 w 260"/>
                <a:gd name="T109" fmla="*/ 189 h 253"/>
                <a:gd name="T110" fmla="*/ 230 w 260"/>
                <a:gd name="T111" fmla="*/ 194 h 253"/>
                <a:gd name="T112" fmla="*/ 235 w 260"/>
                <a:gd name="T113" fmla="*/ 200 h 253"/>
                <a:gd name="T114" fmla="*/ 241 w 260"/>
                <a:gd name="T115" fmla="*/ 205 h 253"/>
                <a:gd name="T116" fmla="*/ 248 w 260"/>
                <a:gd name="T117" fmla="*/ 207 h 253"/>
                <a:gd name="T118" fmla="*/ 255 w 260"/>
                <a:gd name="T119" fmla="*/ 208 h 2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0" h="253">
                  <a:moveTo>
                    <a:pt x="259" y="208"/>
                  </a:moveTo>
                  <a:lnTo>
                    <a:pt x="259" y="252"/>
                  </a:lnTo>
                  <a:lnTo>
                    <a:pt x="1" y="252"/>
                  </a:lnTo>
                  <a:lnTo>
                    <a:pt x="0" y="51"/>
                  </a:lnTo>
                  <a:lnTo>
                    <a:pt x="22" y="51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3" y="39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19"/>
                  </a:lnTo>
                  <a:lnTo>
                    <a:pt x="22" y="16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1" y="4"/>
                  </a:lnTo>
                  <a:lnTo>
                    <a:pt x="34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7" y="5"/>
                  </a:lnTo>
                  <a:lnTo>
                    <a:pt x="69" y="7"/>
                  </a:lnTo>
                  <a:lnTo>
                    <a:pt x="72" y="10"/>
                  </a:lnTo>
                  <a:lnTo>
                    <a:pt x="74" y="13"/>
                  </a:lnTo>
                  <a:lnTo>
                    <a:pt x="75" y="16"/>
                  </a:lnTo>
                  <a:lnTo>
                    <a:pt x="77" y="19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7" y="30"/>
                  </a:lnTo>
                  <a:lnTo>
                    <a:pt x="75" y="34"/>
                  </a:lnTo>
                  <a:lnTo>
                    <a:pt x="75" y="37"/>
                  </a:lnTo>
                  <a:lnTo>
                    <a:pt x="74" y="41"/>
                  </a:lnTo>
                  <a:lnTo>
                    <a:pt x="73" y="44"/>
                  </a:lnTo>
                  <a:lnTo>
                    <a:pt x="73" y="46"/>
                  </a:lnTo>
                  <a:lnTo>
                    <a:pt x="73" y="47"/>
                  </a:lnTo>
                  <a:lnTo>
                    <a:pt x="74" y="49"/>
                  </a:lnTo>
                  <a:lnTo>
                    <a:pt x="117" y="49"/>
                  </a:lnTo>
                  <a:lnTo>
                    <a:pt x="116" y="58"/>
                  </a:lnTo>
                  <a:lnTo>
                    <a:pt x="116" y="62"/>
                  </a:lnTo>
                  <a:lnTo>
                    <a:pt x="116" y="67"/>
                  </a:lnTo>
                  <a:lnTo>
                    <a:pt x="116" y="70"/>
                  </a:lnTo>
                  <a:lnTo>
                    <a:pt x="116" y="74"/>
                  </a:lnTo>
                  <a:lnTo>
                    <a:pt x="117" y="79"/>
                  </a:lnTo>
                  <a:lnTo>
                    <a:pt x="119" y="82"/>
                  </a:lnTo>
                  <a:lnTo>
                    <a:pt x="120" y="84"/>
                  </a:lnTo>
                  <a:lnTo>
                    <a:pt x="122" y="85"/>
                  </a:lnTo>
                  <a:lnTo>
                    <a:pt x="125" y="87"/>
                  </a:lnTo>
                  <a:lnTo>
                    <a:pt x="128" y="88"/>
                  </a:lnTo>
                  <a:lnTo>
                    <a:pt x="131" y="89"/>
                  </a:lnTo>
                  <a:lnTo>
                    <a:pt x="134" y="89"/>
                  </a:lnTo>
                  <a:lnTo>
                    <a:pt x="138" y="89"/>
                  </a:lnTo>
                  <a:lnTo>
                    <a:pt x="142" y="88"/>
                  </a:lnTo>
                  <a:lnTo>
                    <a:pt x="144" y="88"/>
                  </a:lnTo>
                  <a:lnTo>
                    <a:pt x="149" y="87"/>
                  </a:lnTo>
                  <a:lnTo>
                    <a:pt x="152" y="87"/>
                  </a:lnTo>
                  <a:lnTo>
                    <a:pt x="157" y="87"/>
                  </a:lnTo>
                  <a:lnTo>
                    <a:pt x="160" y="87"/>
                  </a:lnTo>
                  <a:lnTo>
                    <a:pt x="164" y="88"/>
                  </a:lnTo>
                  <a:lnTo>
                    <a:pt x="168" y="90"/>
                  </a:lnTo>
                  <a:lnTo>
                    <a:pt x="172" y="91"/>
                  </a:lnTo>
                  <a:lnTo>
                    <a:pt x="175" y="93"/>
                  </a:lnTo>
                  <a:lnTo>
                    <a:pt x="176" y="96"/>
                  </a:lnTo>
                  <a:lnTo>
                    <a:pt x="178" y="99"/>
                  </a:lnTo>
                  <a:lnTo>
                    <a:pt x="179" y="102"/>
                  </a:lnTo>
                  <a:lnTo>
                    <a:pt x="180" y="105"/>
                  </a:lnTo>
                  <a:lnTo>
                    <a:pt x="179" y="108"/>
                  </a:lnTo>
                  <a:lnTo>
                    <a:pt x="179" y="112"/>
                  </a:lnTo>
                  <a:lnTo>
                    <a:pt x="179" y="116"/>
                  </a:lnTo>
                  <a:lnTo>
                    <a:pt x="180" y="119"/>
                  </a:lnTo>
                  <a:lnTo>
                    <a:pt x="181" y="122"/>
                  </a:lnTo>
                  <a:lnTo>
                    <a:pt x="182" y="125"/>
                  </a:lnTo>
                  <a:lnTo>
                    <a:pt x="184" y="127"/>
                  </a:lnTo>
                  <a:lnTo>
                    <a:pt x="187" y="129"/>
                  </a:lnTo>
                  <a:lnTo>
                    <a:pt x="190" y="130"/>
                  </a:lnTo>
                  <a:lnTo>
                    <a:pt x="194" y="132"/>
                  </a:lnTo>
                  <a:lnTo>
                    <a:pt x="197" y="132"/>
                  </a:lnTo>
                  <a:lnTo>
                    <a:pt x="201" y="133"/>
                  </a:lnTo>
                  <a:lnTo>
                    <a:pt x="205" y="134"/>
                  </a:lnTo>
                  <a:lnTo>
                    <a:pt x="210" y="135"/>
                  </a:lnTo>
                  <a:lnTo>
                    <a:pt x="213" y="136"/>
                  </a:lnTo>
                  <a:lnTo>
                    <a:pt x="216" y="137"/>
                  </a:lnTo>
                  <a:lnTo>
                    <a:pt x="219" y="138"/>
                  </a:lnTo>
                  <a:lnTo>
                    <a:pt x="222" y="140"/>
                  </a:lnTo>
                  <a:lnTo>
                    <a:pt x="224" y="142"/>
                  </a:lnTo>
                  <a:lnTo>
                    <a:pt x="227" y="145"/>
                  </a:lnTo>
                  <a:lnTo>
                    <a:pt x="228" y="147"/>
                  </a:lnTo>
                  <a:lnTo>
                    <a:pt x="230" y="150"/>
                  </a:lnTo>
                  <a:lnTo>
                    <a:pt x="231" y="155"/>
                  </a:lnTo>
                  <a:lnTo>
                    <a:pt x="230" y="159"/>
                  </a:lnTo>
                  <a:lnTo>
                    <a:pt x="229" y="162"/>
                  </a:lnTo>
                  <a:lnTo>
                    <a:pt x="228" y="166"/>
                  </a:lnTo>
                  <a:lnTo>
                    <a:pt x="228" y="170"/>
                  </a:lnTo>
                  <a:lnTo>
                    <a:pt x="226" y="175"/>
                  </a:lnTo>
                  <a:lnTo>
                    <a:pt x="225" y="179"/>
                  </a:lnTo>
                  <a:lnTo>
                    <a:pt x="225" y="182"/>
                  </a:lnTo>
                  <a:lnTo>
                    <a:pt x="226" y="185"/>
                  </a:lnTo>
                  <a:lnTo>
                    <a:pt x="228" y="189"/>
                  </a:lnTo>
                  <a:lnTo>
                    <a:pt x="228" y="192"/>
                  </a:lnTo>
                  <a:lnTo>
                    <a:pt x="230" y="194"/>
                  </a:lnTo>
                  <a:lnTo>
                    <a:pt x="232" y="197"/>
                  </a:lnTo>
                  <a:lnTo>
                    <a:pt x="235" y="200"/>
                  </a:lnTo>
                  <a:lnTo>
                    <a:pt x="238" y="203"/>
                  </a:lnTo>
                  <a:lnTo>
                    <a:pt x="241" y="205"/>
                  </a:lnTo>
                  <a:lnTo>
                    <a:pt x="244" y="206"/>
                  </a:lnTo>
                  <a:lnTo>
                    <a:pt x="248" y="207"/>
                  </a:lnTo>
                  <a:lnTo>
                    <a:pt x="251" y="208"/>
                  </a:lnTo>
                  <a:lnTo>
                    <a:pt x="255" y="208"/>
                  </a:lnTo>
                  <a:lnTo>
                    <a:pt x="259" y="20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Freeform 480"/>
            <p:cNvSpPr>
              <a:spLocks/>
            </p:cNvSpPr>
            <p:nvPr/>
          </p:nvSpPr>
          <p:spPr bwMode="auto">
            <a:xfrm>
              <a:off x="3878" y="1533"/>
              <a:ext cx="263" cy="213"/>
            </a:xfrm>
            <a:custGeom>
              <a:avLst/>
              <a:gdLst>
                <a:gd name="T0" fmla="*/ 262 w 263"/>
                <a:gd name="T1" fmla="*/ 0 h 213"/>
                <a:gd name="T2" fmla="*/ 1 w 263"/>
                <a:gd name="T3" fmla="*/ 212 h 213"/>
                <a:gd name="T4" fmla="*/ 25 w 263"/>
                <a:gd name="T5" fmla="*/ 208 h 213"/>
                <a:gd name="T6" fmla="*/ 24 w 263"/>
                <a:gd name="T7" fmla="*/ 201 h 213"/>
                <a:gd name="T8" fmla="*/ 22 w 263"/>
                <a:gd name="T9" fmla="*/ 192 h 213"/>
                <a:gd name="T10" fmla="*/ 20 w 263"/>
                <a:gd name="T11" fmla="*/ 184 h 213"/>
                <a:gd name="T12" fmla="*/ 23 w 263"/>
                <a:gd name="T13" fmla="*/ 176 h 213"/>
                <a:gd name="T14" fmla="*/ 28 w 263"/>
                <a:gd name="T15" fmla="*/ 169 h 213"/>
                <a:gd name="T16" fmla="*/ 35 w 263"/>
                <a:gd name="T17" fmla="*/ 164 h 213"/>
                <a:gd name="T18" fmla="*/ 43 w 263"/>
                <a:gd name="T19" fmla="*/ 162 h 213"/>
                <a:gd name="T20" fmla="*/ 55 w 263"/>
                <a:gd name="T21" fmla="*/ 162 h 213"/>
                <a:gd name="T22" fmla="*/ 62 w 263"/>
                <a:gd name="T23" fmla="*/ 163 h 213"/>
                <a:gd name="T24" fmla="*/ 70 w 263"/>
                <a:gd name="T25" fmla="*/ 169 h 213"/>
                <a:gd name="T26" fmla="*/ 75 w 263"/>
                <a:gd name="T27" fmla="*/ 175 h 213"/>
                <a:gd name="T28" fmla="*/ 77 w 263"/>
                <a:gd name="T29" fmla="*/ 183 h 213"/>
                <a:gd name="T30" fmla="*/ 77 w 263"/>
                <a:gd name="T31" fmla="*/ 190 h 213"/>
                <a:gd name="T32" fmla="*/ 75 w 263"/>
                <a:gd name="T33" fmla="*/ 197 h 213"/>
                <a:gd name="T34" fmla="*/ 74 w 263"/>
                <a:gd name="T35" fmla="*/ 205 h 213"/>
                <a:gd name="T36" fmla="*/ 74 w 263"/>
                <a:gd name="T37" fmla="*/ 211 h 213"/>
                <a:gd name="T38" fmla="*/ 117 w 263"/>
                <a:gd name="T39" fmla="*/ 204 h 213"/>
                <a:gd name="T40" fmla="*/ 118 w 263"/>
                <a:gd name="T41" fmla="*/ 194 h 213"/>
                <a:gd name="T42" fmla="*/ 119 w 263"/>
                <a:gd name="T43" fmla="*/ 187 h 213"/>
                <a:gd name="T44" fmla="*/ 121 w 263"/>
                <a:gd name="T45" fmla="*/ 180 h 213"/>
                <a:gd name="T46" fmla="*/ 125 w 263"/>
                <a:gd name="T47" fmla="*/ 175 h 213"/>
                <a:gd name="T48" fmla="*/ 130 w 263"/>
                <a:gd name="T49" fmla="*/ 172 h 213"/>
                <a:gd name="T50" fmla="*/ 136 w 263"/>
                <a:gd name="T51" fmla="*/ 172 h 213"/>
                <a:gd name="T52" fmla="*/ 143 w 263"/>
                <a:gd name="T53" fmla="*/ 172 h 213"/>
                <a:gd name="T54" fmla="*/ 150 w 263"/>
                <a:gd name="T55" fmla="*/ 173 h 213"/>
                <a:gd name="T56" fmla="*/ 159 w 263"/>
                <a:gd name="T57" fmla="*/ 173 h 213"/>
                <a:gd name="T58" fmla="*/ 167 w 263"/>
                <a:gd name="T59" fmla="*/ 172 h 213"/>
                <a:gd name="T60" fmla="*/ 173 w 263"/>
                <a:gd name="T61" fmla="*/ 169 h 213"/>
                <a:gd name="T62" fmla="*/ 179 w 263"/>
                <a:gd name="T63" fmla="*/ 165 h 213"/>
                <a:gd name="T64" fmla="*/ 182 w 263"/>
                <a:gd name="T65" fmla="*/ 159 h 213"/>
                <a:gd name="T66" fmla="*/ 182 w 263"/>
                <a:gd name="T67" fmla="*/ 152 h 213"/>
                <a:gd name="T68" fmla="*/ 182 w 263"/>
                <a:gd name="T69" fmla="*/ 145 h 213"/>
                <a:gd name="T70" fmla="*/ 183 w 263"/>
                <a:gd name="T71" fmla="*/ 139 h 213"/>
                <a:gd name="T72" fmla="*/ 186 w 263"/>
                <a:gd name="T73" fmla="*/ 134 h 213"/>
                <a:gd name="T74" fmla="*/ 193 w 263"/>
                <a:gd name="T75" fmla="*/ 130 h 213"/>
                <a:gd name="T76" fmla="*/ 200 w 263"/>
                <a:gd name="T77" fmla="*/ 128 h 213"/>
                <a:gd name="T78" fmla="*/ 208 w 263"/>
                <a:gd name="T79" fmla="*/ 127 h 213"/>
                <a:gd name="T80" fmla="*/ 215 w 263"/>
                <a:gd name="T81" fmla="*/ 125 h 213"/>
                <a:gd name="T82" fmla="*/ 222 w 263"/>
                <a:gd name="T83" fmla="*/ 122 h 213"/>
                <a:gd name="T84" fmla="*/ 227 w 263"/>
                <a:gd name="T85" fmla="*/ 118 h 213"/>
                <a:gd name="T86" fmla="*/ 231 w 263"/>
                <a:gd name="T87" fmla="*/ 113 h 213"/>
                <a:gd name="T88" fmla="*/ 233 w 263"/>
                <a:gd name="T89" fmla="*/ 106 h 213"/>
                <a:gd name="T90" fmla="*/ 232 w 263"/>
                <a:gd name="T91" fmla="*/ 99 h 213"/>
                <a:gd name="T92" fmla="*/ 230 w 263"/>
                <a:gd name="T93" fmla="*/ 90 h 213"/>
                <a:gd name="T94" fmla="*/ 228 w 263"/>
                <a:gd name="T95" fmla="*/ 82 h 213"/>
                <a:gd name="T96" fmla="*/ 229 w 263"/>
                <a:gd name="T97" fmla="*/ 75 h 213"/>
                <a:gd name="T98" fmla="*/ 231 w 263"/>
                <a:gd name="T99" fmla="*/ 68 h 213"/>
                <a:gd name="T100" fmla="*/ 235 w 263"/>
                <a:gd name="T101" fmla="*/ 63 h 213"/>
                <a:gd name="T102" fmla="*/ 240 w 263"/>
                <a:gd name="T103" fmla="*/ 58 h 213"/>
                <a:gd name="T104" fmla="*/ 247 w 263"/>
                <a:gd name="T105" fmla="*/ 54 h 213"/>
                <a:gd name="T106" fmla="*/ 254 w 263"/>
                <a:gd name="T107" fmla="*/ 53 h 213"/>
                <a:gd name="T108" fmla="*/ 262 w 263"/>
                <a:gd name="T109" fmla="*/ 53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3" h="213">
                  <a:moveTo>
                    <a:pt x="262" y="53"/>
                  </a:moveTo>
                  <a:lnTo>
                    <a:pt x="262" y="0"/>
                  </a:lnTo>
                  <a:lnTo>
                    <a:pt x="0" y="0"/>
                  </a:lnTo>
                  <a:lnTo>
                    <a:pt x="1" y="212"/>
                  </a:lnTo>
                  <a:lnTo>
                    <a:pt x="24" y="212"/>
                  </a:lnTo>
                  <a:lnTo>
                    <a:pt x="25" y="208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2" y="192"/>
                  </a:lnTo>
                  <a:lnTo>
                    <a:pt x="21" y="187"/>
                  </a:lnTo>
                  <a:lnTo>
                    <a:pt x="20" y="184"/>
                  </a:lnTo>
                  <a:lnTo>
                    <a:pt x="21" y="180"/>
                  </a:lnTo>
                  <a:lnTo>
                    <a:pt x="23" y="176"/>
                  </a:lnTo>
                  <a:lnTo>
                    <a:pt x="25" y="172"/>
                  </a:lnTo>
                  <a:lnTo>
                    <a:pt x="28" y="169"/>
                  </a:lnTo>
                  <a:lnTo>
                    <a:pt x="31" y="166"/>
                  </a:lnTo>
                  <a:lnTo>
                    <a:pt x="35" y="164"/>
                  </a:lnTo>
                  <a:lnTo>
                    <a:pt x="39" y="163"/>
                  </a:lnTo>
                  <a:lnTo>
                    <a:pt x="43" y="162"/>
                  </a:lnTo>
                  <a:lnTo>
                    <a:pt x="48" y="161"/>
                  </a:lnTo>
                  <a:lnTo>
                    <a:pt x="55" y="162"/>
                  </a:lnTo>
                  <a:lnTo>
                    <a:pt x="59" y="163"/>
                  </a:lnTo>
                  <a:lnTo>
                    <a:pt x="62" y="163"/>
                  </a:lnTo>
                  <a:lnTo>
                    <a:pt x="65" y="166"/>
                  </a:lnTo>
                  <a:lnTo>
                    <a:pt x="70" y="169"/>
                  </a:lnTo>
                  <a:lnTo>
                    <a:pt x="73" y="172"/>
                  </a:lnTo>
                  <a:lnTo>
                    <a:pt x="75" y="175"/>
                  </a:lnTo>
                  <a:lnTo>
                    <a:pt x="77" y="179"/>
                  </a:lnTo>
                  <a:lnTo>
                    <a:pt x="77" y="183"/>
                  </a:lnTo>
                  <a:lnTo>
                    <a:pt x="77" y="187"/>
                  </a:lnTo>
                  <a:lnTo>
                    <a:pt x="77" y="190"/>
                  </a:lnTo>
                  <a:lnTo>
                    <a:pt x="76" y="194"/>
                  </a:lnTo>
                  <a:lnTo>
                    <a:pt x="75" y="197"/>
                  </a:lnTo>
                  <a:lnTo>
                    <a:pt x="74" y="201"/>
                  </a:lnTo>
                  <a:lnTo>
                    <a:pt x="74" y="205"/>
                  </a:lnTo>
                  <a:lnTo>
                    <a:pt x="74" y="208"/>
                  </a:lnTo>
                  <a:lnTo>
                    <a:pt x="74" y="211"/>
                  </a:lnTo>
                  <a:lnTo>
                    <a:pt x="118" y="211"/>
                  </a:lnTo>
                  <a:lnTo>
                    <a:pt x="117" y="204"/>
                  </a:lnTo>
                  <a:lnTo>
                    <a:pt x="118" y="199"/>
                  </a:lnTo>
                  <a:lnTo>
                    <a:pt x="118" y="194"/>
                  </a:lnTo>
                  <a:lnTo>
                    <a:pt x="118" y="190"/>
                  </a:lnTo>
                  <a:lnTo>
                    <a:pt x="119" y="187"/>
                  </a:lnTo>
                  <a:lnTo>
                    <a:pt x="119" y="182"/>
                  </a:lnTo>
                  <a:lnTo>
                    <a:pt x="121" y="180"/>
                  </a:lnTo>
                  <a:lnTo>
                    <a:pt x="122" y="177"/>
                  </a:lnTo>
                  <a:lnTo>
                    <a:pt x="125" y="175"/>
                  </a:lnTo>
                  <a:lnTo>
                    <a:pt x="127" y="174"/>
                  </a:lnTo>
                  <a:lnTo>
                    <a:pt x="130" y="172"/>
                  </a:lnTo>
                  <a:lnTo>
                    <a:pt x="133" y="172"/>
                  </a:lnTo>
                  <a:lnTo>
                    <a:pt x="136" y="172"/>
                  </a:lnTo>
                  <a:lnTo>
                    <a:pt x="140" y="172"/>
                  </a:lnTo>
                  <a:lnTo>
                    <a:pt x="143" y="172"/>
                  </a:lnTo>
                  <a:lnTo>
                    <a:pt x="146" y="172"/>
                  </a:lnTo>
                  <a:lnTo>
                    <a:pt x="150" y="173"/>
                  </a:lnTo>
                  <a:lnTo>
                    <a:pt x="155" y="173"/>
                  </a:lnTo>
                  <a:lnTo>
                    <a:pt x="159" y="173"/>
                  </a:lnTo>
                  <a:lnTo>
                    <a:pt x="163" y="173"/>
                  </a:lnTo>
                  <a:lnTo>
                    <a:pt x="167" y="172"/>
                  </a:lnTo>
                  <a:lnTo>
                    <a:pt x="170" y="171"/>
                  </a:lnTo>
                  <a:lnTo>
                    <a:pt x="173" y="169"/>
                  </a:lnTo>
                  <a:lnTo>
                    <a:pt x="176" y="168"/>
                  </a:lnTo>
                  <a:lnTo>
                    <a:pt x="179" y="165"/>
                  </a:lnTo>
                  <a:lnTo>
                    <a:pt x="181" y="162"/>
                  </a:lnTo>
                  <a:lnTo>
                    <a:pt x="182" y="159"/>
                  </a:lnTo>
                  <a:lnTo>
                    <a:pt x="182" y="156"/>
                  </a:lnTo>
                  <a:lnTo>
                    <a:pt x="182" y="152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82" y="142"/>
                  </a:lnTo>
                  <a:lnTo>
                    <a:pt x="183" y="139"/>
                  </a:lnTo>
                  <a:lnTo>
                    <a:pt x="185" y="136"/>
                  </a:lnTo>
                  <a:lnTo>
                    <a:pt x="186" y="134"/>
                  </a:lnTo>
                  <a:lnTo>
                    <a:pt x="189" y="132"/>
                  </a:lnTo>
                  <a:lnTo>
                    <a:pt x="193" y="130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3" y="127"/>
                  </a:lnTo>
                  <a:lnTo>
                    <a:pt x="208" y="127"/>
                  </a:lnTo>
                  <a:lnTo>
                    <a:pt x="212" y="126"/>
                  </a:lnTo>
                  <a:lnTo>
                    <a:pt x="215" y="125"/>
                  </a:lnTo>
                  <a:lnTo>
                    <a:pt x="219" y="124"/>
                  </a:lnTo>
                  <a:lnTo>
                    <a:pt x="222" y="122"/>
                  </a:lnTo>
                  <a:lnTo>
                    <a:pt x="224" y="121"/>
                  </a:lnTo>
                  <a:lnTo>
                    <a:pt x="227" y="118"/>
                  </a:lnTo>
                  <a:lnTo>
                    <a:pt x="229" y="116"/>
                  </a:lnTo>
                  <a:lnTo>
                    <a:pt x="231" y="113"/>
                  </a:lnTo>
                  <a:lnTo>
                    <a:pt x="232" y="110"/>
                  </a:lnTo>
                  <a:lnTo>
                    <a:pt x="233" y="106"/>
                  </a:lnTo>
                  <a:lnTo>
                    <a:pt x="233" y="103"/>
                  </a:lnTo>
                  <a:lnTo>
                    <a:pt x="232" y="99"/>
                  </a:lnTo>
                  <a:lnTo>
                    <a:pt x="231" y="94"/>
                  </a:lnTo>
                  <a:lnTo>
                    <a:pt x="230" y="90"/>
                  </a:lnTo>
                  <a:lnTo>
                    <a:pt x="229" y="85"/>
                  </a:lnTo>
                  <a:lnTo>
                    <a:pt x="228" y="82"/>
                  </a:lnTo>
                  <a:lnTo>
                    <a:pt x="228" y="79"/>
                  </a:lnTo>
                  <a:lnTo>
                    <a:pt x="229" y="75"/>
                  </a:lnTo>
                  <a:lnTo>
                    <a:pt x="230" y="71"/>
                  </a:lnTo>
                  <a:lnTo>
                    <a:pt x="231" y="68"/>
                  </a:lnTo>
                  <a:lnTo>
                    <a:pt x="233" y="66"/>
                  </a:lnTo>
                  <a:lnTo>
                    <a:pt x="235" y="63"/>
                  </a:lnTo>
                  <a:lnTo>
                    <a:pt x="237" y="60"/>
                  </a:lnTo>
                  <a:lnTo>
                    <a:pt x="240" y="58"/>
                  </a:lnTo>
                  <a:lnTo>
                    <a:pt x="244" y="55"/>
                  </a:lnTo>
                  <a:lnTo>
                    <a:pt x="247" y="54"/>
                  </a:lnTo>
                  <a:lnTo>
                    <a:pt x="250" y="53"/>
                  </a:lnTo>
                  <a:lnTo>
                    <a:pt x="254" y="53"/>
                  </a:lnTo>
                  <a:lnTo>
                    <a:pt x="257" y="53"/>
                  </a:lnTo>
                  <a:lnTo>
                    <a:pt x="262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Freeform 481"/>
            <p:cNvSpPr>
              <a:spLocks/>
            </p:cNvSpPr>
            <p:nvPr/>
          </p:nvSpPr>
          <p:spPr bwMode="auto">
            <a:xfrm>
              <a:off x="3992" y="1586"/>
              <a:ext cx="291" cy="318"/>
            </a:xfrm>
            <a:custGeom>
              <a:avLst/>
              <a:gdLst>
                <a:gd name="T0" fmla="*/ 116 w 291"/>
                <a:gd name="T1" fmla="*/ 50 h 318"/>
                <a:gd name="T2" fmla="*/ 113 w 291"/>
                <a:gd name="T3" fmla="*/ 24 h 318"/>
                <a:gd name="T4" fmla="*/ 127 w 291"/>
                <a:gd name="T5" fmla="*/ 3 h 318"/>
                <a:gd name="T6" fmla="*/ 159 w 291"/>
                <a:gd name="T7" fmla="*/ 1 h 318"/>
                <a:gd name="T8" fmla="*/ 175 w 291"/>
                <a:gd name="T9" fmla="*/ 13 h 318"/>
                <a:gd name="T10" fmla="*/ 179 w 291"/>
                <a:gd name="T11" fmla="*/ 34 h 318"/>
                <a:gd name="T12" fmla="*/ 176 w 291"/>
                <a:gd name="T13" fmla="*/ 58 h 318"/>
                <a:gd name="T14" fmla="*/ 192 w 291"/>
                <a:gd name="T15" fmla="*/ 72 h 318"/>
                <a:gd name="T16" fmla="*/ 216 w 291"/>
                <a:gd name="T17" fmla="*/ 77 h 318"/>
                <a:gd name="T18" fmla="*/ 225 w 291"/>
                <a:gd name="T19" fmla="*/ 88 h 318"/>
                <a:gd name="T20" fmla="*/ 226 w 291"/>
                <a:gd name="T21" fmla="*/ 103 h 318"/>
                <a:gd name="T22" fmla="*/ 235 w 291"/>
                <a:gd name="T23" fmla="*/ 118 h 318"/>
                <a:gd name="T24" fmla="*/ 254 w 291"/>
                <a:gd name="T25" fmla="*/ 120 h 318"/>
                <a:gd name="T26" fmla="*/ 275 w 291"/>
                <a:gd name="T27" fmla="*/ 119 h 318"/>
                <a:gd name="T28" fmla="*/ 287 w 291"/>
                <a:gd name="T29" fmla="*/ 126 h 318"/>
                <a:gd name="T30" fmla="*/ 290 w 291"/>
                <a:gd name="T31" fmla="*/ 150 h 318"/>
                <a:gd name="T32" fmla="*/ 287 w 291"/>
                <a:gd name="T33" fmla="*/ 182 h 318"/>
                <a:gd name="T34" fmla="*/ 274 w 291"/>
                <a:gd name="T35" fmla="*/ 190 h 318"/>
                <a:gd name="T36" fmla="*/ 252 w 291"/>
                <a:gd name="T37" fmla="*/ 189 h 318"/>
                <a:gd name="T38" fmla="*/ 236 w 291"/>
                <a:gd name="T39" fmla="*/ 191 h 318"/>
                <a:gd name="T40" fmla="*/ 226 w 291"/>
                <a:gd name="T41" fmla="*/ 201 h 318"/>
                <a:gd name="T42" fmla="*/ 225 w 291"/>
                <a:gd name="T43" fmla="*/ 219 h 318"/>
                <a:gd name="T44" fmla="*/ 215 w 291"/>
                <a:gd name="T45" fmla="*/ 232 h 318"/>
                <a:gd name="T46" fmla="*/ 196 w 291"/>
                <a:gd name="T47" fmla="*/ 236 h 318"/>
                <a:gd name="T48" fmla="*/ 179 w 291"/>
                <a:gd name="T49" fmla="*/ 244 h 318"/>
                <a:gd name="T50" fmla="*/ 175 w 291"/>
                <a:gd name="T51" fmla="*/ 262 h 318"/>
                <a:gd name="T52" fmla="*/ 179 w 291"/>
                <a:gd name="T53" fmla="*/ 284 h 318"/>
                <a:gd name="T54" fmla="*/ 171 w 291"/>
                <a:gd name="T55" fmla="*/ 305 h 318"/>
                <a:gd name="T56" fmla="*/ 157 w 291"/>
                <a:gd name="T57" fmla="*/ 316 h 318"/>
                <a:gd name="T58" fmla="*/ 135 w 291"/>
                <a:gd name="T59" fmla="*/ 317 h 318"/>
                <a:gd name="T60" fmla="*/ 119 w 291"/>
                <a:gd name="T61" fmla="*/ 309 h 318"/>
                <a:gd name="T62" fmla="*/ 111 w 291"/>
                <a:gd name="T63" fmla="*/ 293 h 318"/>
                <a:gd name="T64" fmla="*/ 113 w 291"/>
                <a:gd name="T65" fmla="*/ 275 h 318"/>
                <a:gd name="T66" fmla="*/ 115 w 291"/>
                <a:gd name="T67" fmla="*/ 259 h 318"/>
                <a:gd name="T68" fmla="*/ 104 w 291"/>
                <a:gd name="T69" fmla="*/ 247 h 318"/>
                <a:gd name="T70" fmla="*/ 86 w 291"/>
                <a:gd name="T71" fmla="*/ 242 h 318"/>
                <a:gd name="T72" fmla="*/ 68 w 291"/>
                <a:gd name="T73" fmla="*/ 235 h 318"/>
                <a:gd name="T74" fmla="*/ 64 w 291"/>
                <a:gd name="T75" fmla="*/ 217 h 318"/>
                <a:gd name="T76" fmla="*/ 59 w 291"/>
                <a:gd name="T77" fmla="*/ 202 h 318"/>
                <a:gd name="T78" fmla="*/ 42 w 291"/>
                <a:gd name="T79" fmla="*/ 196 h 318"/>
                <a:gd name="T80" fmla="*/ 25 w 291"/>
                <a:gd name="T81" fmla="*/ 198 h 318"/>
                <a:gd name="T82" fmla="*/ 5 w 291"/>
                <a:gd name="T83" fmla="*/ 193 h 318"/>
                <a:gd name="T84" fmla="*/ 0 w 291"/>
                <a:gd name="T85" fmla="*/ 172 h 318"/>
                <a:gd name="T86" fmla="*/ 2 w 291"/>
                <a:gd name="T87" fmla="*/ 142 h 318"/>
                <a:gd name="T88" fmla="*/ 7 w 291"/>
                <a:gd name="T89" fmla="*/ 124 h 318"/>
                <a:gd name="T90" fmla="*/ 22 w 291"/>
                <a:gd name="T91" fmla="*/ 118 h 318"/>
                <a:gd name="T92" fmla="*/ 43 w 291"/>
                <a:gd name="T93" fmla="*/ 121 h 318"/>
                <a:gd name="T94" fmla="*/ 62 w 291"/>
                <a:gd name="T95" fmla="*/ 113 h 318"/>
                <a:gd name="T96" fmla="*/ 65 w 291"/>
                <a:gd name="T97" fmla="*/ 96 h 318"/>
                <a:gd name="T98" fmla="*/ 72 w 291"/>
                <a:gd name="T99" fmla="*/ 79 h 318"/>
                <a:gd name="T100" fmla="*/ 92 w 291"/>
                <a:gd name="T101" fmla="*/ 73 h 3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1" h="318">
                  <a:moveTo>
                    <a:pt x="110" y="66"/>
                  </a:moveTo>
                  <a:lnTo>
                    <a:pt x="113" y="63"/>
                  </a:lnTo>
                  <a:lnTo>
                    <a:pt x="116" y="59"/>
                  </a:lnTo>
                  <a:lnTo>
                    <a:pt x="116" y="55"/>
                  </a:lnTo>
                  <a:lnTo>
                    <a:pt x="116" y="50"/>
                  </a:lnTo>
                  <a:lnTo>
                    <a:pt x="116" y="45"/>
                  </a:lnTo>
                  <a:lnTo>
                    <a:pt x="114" y="40"/>
                  </a:lnTo>
                  <a:lnTo>
                    <a:pt x="113" y="34"/>
                  </a:lnTo>
                  <a:lnTo>
                    <a:pt x="112" y="28"/>
                  </a:lnTo>
                  <a:lnTo>
                    <a:pt x="113" y="24"/>
                  </a:lnTo>
                  <a:lnTo>
                    <a:pt x="113" y="19"/>
                  </a:lnTo>
                  <a:lnTo>
                    <a:pt x="116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7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53" y="0"/>
                  </a:lnTo>
                  <a:lnTo>
                    <a:pt x="159" y="1"/>
                  </a:lnTo>
                  <a:lnTo>
                    <a:pt x="163" y="2"/>
                  </a:lnTo>
                  <a:lnTo>
                    <a:pt x="166" y="4"/>
                  </a:lnTo>
                  <a:lnTo>
                    <a:pt x="169" y="6"/>
                  </a:lnTo>
                  <a:lnTo>
                    <a:pt x="172" y="9"/>
                  </a:lnTo>
                  <a:lnTo>
                    <a:pt x="175" y="13"/>
                  </a:lnTo>
                  <a:lnTo>
                    <a:pt x="177" y="16"/>
                  </a:lnTo>
                  <a:lnTo>
                    <a:pt x="179" y="19"/>
                  </a:lnTo>
                  <a:lnTo>
                    <a:pt x="180" y="25"/>
                  </a:lnTo>
                  <a:lnTo>
                    <a:pt x="180" y="30"/>
                  </a:lnTo>
                  <a:lnTo>
                    <a:pt x="179" y="34"/>
                  </a:lnTo>
                  <a:lnTo>
                    <a:pt x="178" y="38"/>
                  </a:lnTo>
                  <a:lnTo>
                    <a:pt x="177" y="44"/>
                  </a:lnTo>
                  <a:lnTo>
                    <a:pt x="175" y="50"/>
                  </a:lnTo>
                  <a:lnTo>
                    <a:pt x="174" y="54"/>
                  </a:lnTo>
                  <a:lnTo>
                    <a:pt x="176" y="58"/>
                  </a:lnTo>
                  <a:lnTo>
                    <a:pt x="177" y="61"/>
                  </a:lnTo>
                  <a:lnTo>
                    <a:pt x="180" y="64"/>
                  </a:lnTo>
                  <a:lnTo>
                    <a:pt x="183" y="67"/>
                  </a:lnTo>
                  <a:lnTo>
                    <a:pt x="186" y="70"/>
                  </a:lnTo>
                  <a:lnTo>
                    <a:pt x="192" y="72"/>
                  </a:lnTo>
                  <a:lnTo>
                    <a:pt x="197" y="73"/>
                  </a:lnTo>
                  <a:lnTo>
                    <a:pt x="201" y="74"/>
                  </a:lnTo>
                  <a:lnTo>
                    <a:pt x="207" y="75"/>
                  </a:lnTo>
                  <a:lnTo>
                    <a:pt x="212" y="76"/>
                  </a:lnTo>
                  <a:lnTo>
                    <a:pt x="216" y="77"/>
                  </a:lnTo>
                  <a:lnTo>
                    <a:pt x="219" y="79"/>
                  </a:lnTo>
                  <a:lnTo>
                    <a:pt x="221" y="81"/>
                  </a:lnTo>
                  <a:lnTo>
                    <a:pt x="223" y="83"/>
                  </a:lnTo>
                  <a:lnTo>
                    <a:pt x="225" y="85"/>
                  </a:lnTo>
                  <a:lnTo>
                    <a:pt x="225" y="88"/>
                  </a:lnTo>
                  <a:lnTo>
                    <a:pt x="226" y="91"/>
                  </a:lnTo>
                  <a:lnTo>
                    <a:pt x="226" y="94"/>
                  </a:lnTo>
                  <a:lnTo>
                    <a:pt x="226" y="97"/>
                  </a:lnTo>
                  <a:lnTo>
                    <a:pt x="226" y="100"/>
                  </a:lnTo>
                  <a:lnTo>
                    <a:pt x="226" y="103"/>
                  </a:lnTo>
                  <a:lnTo>
                    <a:pt x="227" y="107"/>
                  </a:lnTo>
                  <a:lnTo>
                    <a:pt x="228" y="110"/>
                  </a:lnTo>
                  <a:lnTo>
                    <a:pt x="230" y="113"/>
                  </a:lnTo>
                  <a:lnTo>
                    <a:pt x="232" y="115"/>
                  </a:lnTo>
                  <a:lnTo>
                    <a:pt x="235" y="118"/>
                  </a:lnTo>
                  <a:lnTo>
                    <a:pt x="238" y="118"/>
                  </a:lnTo>
                  <a:lnTo>
                    <a:pt x="243" y="120"/>
                  </a:lnTo>
                  <a:lnTo>
                    <a:pt x="246" y="120"/>
                  </a:lnTo>
                  <a:lnTo>
                    <a:pt x="250" y="121"/>
                  </a:lnTo>
                  <a:lnTo>
                    <a:pt x="254" y="120"/>
                  </a:lnTo>
                  <a:lnTo>
                    <a:pt x="259" y="120"/>
                  </a:lnTo>
                  <a:lnTo>
                    <a:pt x="263" y="119"/>
                  </a:lnTo>
                  <a:lnTo>
                    <a:pt x="267" y="119"/>
                  </a:lnTo>
                  <a:lnTo>
                    <a:pt x="270" y="118"/>
                  </a:lnTo>
                  <a:lnTo>
                    <a:pt x="275" y="119"/>
                  </a:lnTo>
                  <a:lnTo>
                    <a:pt x="277" y="119"/>
                  </a:lnTo>
                  <a:lnTo>
                    <a:pt x="279" y="120"/>
                  </a:lnTo>
                  <a:lnTo>
                    <a:pt x="282" y="121"/>
                  </a:lnTo>
                  <a:lnTo>
                    <a:pt x="285" y="124"/>
                  </a:lnTo>
                  <a:lnTo>
                    <a:pt x="287" y="126"/>
                  </a:lnTo>
                  <a:lnTo>
                    <a:pt x="288" y="129"/>
                  </a:lnTo>
                  <a:lnTo>
                    <a:pt x="289" y="132"/>
                  </a:lnTo>
                  <a:lnTo>
                    <a:pt x="290" y="136"/>
                  </a:lnTo>
                  <a:lnTo>
                    <a:pt x="290" y="142"/>
                  </a:lnTo>
                  <a:lnTo>
                    <a:pt x="290" y="150"/>
                  </a:lnTo>
                  <a:lnTo>
                    <a:pt x="290" y="158"/>
                  </a:lnTo>
                  <a:lnTo>
                    <a:pt x="289" y="167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7" y="182"/>
                  </a:lnTo>
                  <a:lnTo>
                    <a:pt x="285" y="184"/>
                  </a:lnTo>
                  <a:lnTo>
                    <a:pt x="283" y="187"/>
                  </a:lnTo>
                  <a:lnTo>
                    <a:pt x="280" y="188"/>
                  </a:lnTo>
                  <a:lnTo>
                    <a:pt x="277" y="189"/>
                  </a:lnTo>
                  <a:lnTo>
                    <a:pt x="274" y="190"/>
                  </a:lnTo>
                  <a:lnTo>
                    <a:pt x="269" y="190"/>
                  </a:lnTo>
                  <a:lnTo>
                    <a:pt x="264" y="190"/>
                  </a:lnTo>
                  <a:lnTo>
                    <a:pt x="260" y="189"/>
                  </a:lnTo>
                  <a:lnTo>
                    <a:pt x="256" y="189"/>
                  </a:lnTo>
                  <a:lnTo>
                    <a:pt x="252" y="189"/>
                  </a:lnTo>
                  <a:lnTo>
                    <a:pt x="249" y="189"/>
                  </a:lnTo>
                  <a:lnTo>
                    <a:pt x="246" y="189"/>
                  </a:lnTo>
                  <a:lnTo>
                    <a:pt x="242" y="189"/>
                  </a:lnTo>
                  <a:lnTo>
                    <a:pt x="238" y="190"/>
                  </a:lnTo>
                  <a:lnTo>
                    <a:pt x="236" y="191"/>
                  </a:lnTo>
                  <a:lnTo>
                    <a:pt x="234" y="192"/>
                  </a:lnTo>
                  <a:lnTo>
                    <a:pt x="231" y="194"/>
                  </a:lnTo>
                  <a:lnTo>
                    <a:pt x="229" y="196"/>
                  </a:lnTo>
                  <a:lnTo>
                    <a:pt x="228" y="198"/>
                  </a:lnTo>
                  <a:lnTo>
                    <a:pt x="226" y="201"/>
                  </a:lnTo>
                  <a:lnTo>
                    <a:pt x="225" y="203"/>
                  </a:lnTo>
                  <a:lnTo>
                    <a:pt x="225" y="206"/>
                  </a:lnTo>
                  <a:lnTo>
                    <a:pt x="225" y="209"/>
                  </a:lnTo>
                  <a:lnTo>
                    <a:pt x="225" y="214"/>
                  </a:lnTo>
                  <a:lnTo>
                    <a:pt x="225" y="219"/>
                  </a:lnTo>
                  <a:lnTo>
                    <a:pt x="224" y="223"/>
                  </a:lnTo>
                  <a:lnTo>
                    <a:pt x="223" y="226"/>
                  </a:lnTo>
                  <a:lnTo>
                    <a:pt x="221" y="228"/>
                  </a:lnTo>
                  <a:lnTo>
                    <a:pt x="218" y="230"/>
                  </a:lnTo>
                  <a:lnTo>
                    <a:pt x="215" y="232"/>
                  </a:lnTo>
                  <a:lnTo>
                    <a:pt x="212" y="232"/>
                  </a:lnTo>
                  <a:lnTo>
                    <a:pt x="207" y="233"/>
                  </a:lnTo>
                  <a:lnTo>
                    <a:pt x="204" y="235"/>
                  </a:lnTo>
                  <a:lnTo>
                    <a:pt x="199" y="235"/>
                  </a:lnTo>
                  <a:lnTo>
                    <a:pt x="196" y="236"/>
                  </a:lnTo>
                  <a:lnTo>
                    <a:pt x="192" y="237"/>
                  </a:lnTo>
                  <a:lnTo>
                    <a:pt x="189" y="238"/>
                  </a:lnTo>
                  <a:lnTo>
                    <a:pt x="185" y="240"/>
                  </a:lnTo>
                  <a:lnTo>
                    <a:pt x="181" y="242"/>
                  </a:lnTo>
                  <a:lnTo>
                    <a:pt x="179" y="244"/>
                  </a:lnTo>
                  <a:lnTo>
                    <a:pt x="177" y="247"/>
                  </a:lnTo>
                  <a:lnTo>
                    <a:pt x="175" y="252"/>
                  </a:lnTo>
                  <a:lnTo>
                    <a:pt x="174" y="255"/>
                  </a:lnTo>
                  <a:lnTo>
                    <a:pt x="174" y="259"/>
                  </a:lnTo>
                  <a:lnTo>
                    <a:pt x="175" y="262"/>
                  </a:lnTo>
                  <a:lnTo>
                    <a:pt x="177" y="266"/>
                  </a:lnTo>
                  <a:lnTo>
                    <a:pt x="177" y="271"/>
                  </a:lnTo>
                  <a:lnTo>
                    <a:pt x="178" y="274"/>
                  </a:lnTo>
                  <a:lnTo>
                    <a:pt x="179" y="280"/>
                  </a:lnTo>
                  <a:lnTo>
                    <a:pt x="179" y="284"/>
                  </a:lnTo>
                  <a:lnTo>
                    <a:pt x="178" y="289"/>
                  </a:lnTo>
                  <a:lnTo>
                    <a:pt x="177" y="293"/>
                  </a:lnTo>
                  <a:lnTo>
                    <a:pt x="175" y="297"/>
                  </a:lnTo>
                  <a:lnTo>
                    <a:pt x="174" y="301"/>
                  </a:lnTo>
                  <a:lnTo>
                    <a:pt x="171" y="305"/>
                  </a:lnTo>
                  <a:lnTo>
                    <a:pt x="168" y="308"/>
                  </a:lnTo>
                  <a:lnTo>
                    <a:pt x="166" y="310"/>
                  </a:lnTo>
                  <a:lnTo>
                    <a:pt x="163" y="313"/>
                  </a:lnTo>
                  <a:lnTo>
                    <a:pt x="160" y="315"/>
                  </a:lnTo>
                  <a:lnTo>
                    <a:pt x="157" y="316"/>
                  </a:lnTo>
                  <a:lnTo>
                    <a:pt x="154" y="316"/>
                  </a:lnTo>
                  <a:lnTo>
                    <a:pt x="150" y="317"/>
                  </a:lnTo>
                  <a:lnTo>
                    <a:pt x="145" y="317"/>
                  </a:lnTo>
                  <a:lnTo>
                    <a:pt x="138" y="317"/>
                  </a:lnTo>
                  <a:lnTo>
                    <a:pt x="135" y="317"/>
                  </a:lnTo>
                  <a:lnTo>
                    <a:pt x="131" y="316"/>
                  </a:lnTo>
                  <a:lnTo>
                    <a:pt x="128" y="315"/>
                  </a:lnTo>
                  <a:lnTo>
                    <a:pt x="124" y="313"/>
                  </a:lnTo>
                  <a:lnTo>
                    <a:pt x="122" y="311"/>
                  </a:lnTo>
                  <a:lnTo>
                    <a:pt x="119" y="309"/>
                  </a:lnTo>
                  <a:lnTo>
                    <a:pt x="117" y="307"/>
                  </a:lnTo>
                  <a:lnTo>
                    <a:pt x="115" y="304"/>
                  </a:lnTo>
                  <a:lnTo>
                    <a:pt x="113" y="301"/>
                  </a:lnTo>
                  <a:lnTo>
                    <a:pt x="112" y="297"/>
                  </a:lnTo>
                  <a:lnTo>
                    <a:pt x="111" y="293"/>
                  </a:lnTo>
                  <a:lnTo>
                    <a:pt x="111" y="290"/>
                  </a:lnTo>
                  <a:lnTo>
                    <a:pt x="111" y="286"/>
                  </a:lnTo>
                  <a:lnTo>
                    <a:pt x="111" y="283"/>
                  </a:lnTo>
                  <a:lnTo>
                    <a:pt x="113" y="280"/>
                  </a:lnTo>
                  <a:lnTo>
                    <a:pt x="113" y="275"/>
                  </a:lnTo>
                  <a:lnTo>
                    <a:pt x="115" y="271"/>
                  </a:lnTo>
                  <a:lnTo>
                    <a:pt x="116" y="268"/>
                  </a:lnTo>
                  <a:lnTo>
                    <a:pt x="116" y="264"/>
                  </a:lnTo>
                  <a:lnTo>
                    <a:pt x="116" y="262"/>
                  </a:lnTo>
                  <a:lnTo>
                    <a:pt x="115" y="259"/>
                  </a:lnTo>
                  <a:lnTo>
                    <a:pt x="113" y="255"/>
                  </a:lnTo>
                  <a:lnTo>
                    <a:pt x="111" y="253"/>
                  </a:lnTo>
                  <a:lnTo>
                    <a:pt x="109" y="250"/>
                  </a:lnTo>
                  <a:lnTo>
                    <a:pt x="107" y="249"/>
                  </a:lnTo>
                  <a:lnTo>
                    <a:pt x="104" y="247"/>
                  </a:lnTo>
                  <a:lnTo>
                    <a:pt x="100" y="245"/>
                  </a:lnTo>
                  <a:lnTo>
                    <a:pt x="97" y="244"/>
                  </a:lnTo>
                  <a:lnTo>
                    <a:pt x="93" y="244"/>
                  </a:lnTo>
                  <a:lnTo>
                    <a:pt x="89" y="243"/>
                  </a:lnTo>
                  <a:lnTo>
                    <a:pt x="86" y="242"/>
                  </a:lnTo>
                  <a:lnTo>
                    <a:pt x="82" y="241"/>
                  </a:lnTo>
                  <a:lnTo>
                    <a:pt x="78" y="240"/>
                  </a:lnTo>
                  <a:lnTo>
                    <a:pt x="74" y="239"/>
                  </a:lnTo>
                  <a:lnTo>
                    <a:pt x="71" y="238"/>
                  </a:lnTo>
                  <a:lnTo>
                    <a:pt x="68" y="235"/>
                  </a:lnTo>
                  <a:lnTo>
                    <a:pt x="67" y="233"/>
                  </a:lnTo>
                  <a:lnTo>
                    <a:pt x="65" y="229"/>
                  </a:lnTo>
                  <a:lnTo>
                    <a:pt x="64" y="225"/>
                  </a:lnTo>
                  <a:lnTo>
                    <a:pt x="64" y="221"/>
                  </a:lnTo>
                  <a:lnTo>
                    <a:pt x="64" y="217"/>
                  </a:lnTo>
                  <a:lnTo>
                    <a:pt x="65" y="214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61" y="205"/>
                  </a:lnTo>
                  <a:lnTo>
                    <a:pt x="59" y="202"/>
                  </a:lnTo>
                  <a:lnTo>
                    <a:pt x="56" y="200"/>
                  </a:lnTo>
                  <a:lnTo>
                    <a:pt x="53" y="199"/>
                  </a:lnTo>
                  <a:lnTo>
                    <a:pt x="50" y="198"/>
                  </a:lnTo>
                  <a:lnTo>
                    <a:pt x="45" y="197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5" y="197"/>
                  </a:lnTo>
                  <a:lnTo>
                    <a:pt x="32" y="197"/>
                  </a:lnTo>
                  <a:lnTo>
                    <a:pt x="28" y="198"/>
                  </a:lnTo>
                  <a:lnTo>
                    <a:pt x="25" y="198"/>
                  </a:lnTo>
                  <a:lnTo>
                    <a:pt x="19" y="198"/>
                  </a:lnTo>
                  <a:lnTo>
                    <a:pt x="15" y="198"/>
                  </a:lnTo>
                  <a:lnTo>
                    <a:pt x="11" y="197"/>
                  </a:lnTo>
                  <a:lnTo>
                    <a:pt x="8" y="196"/>
                  </a:lnTo>
                  <a:lnTo>
                    <a:pt x="5" y="193"/>
                  </a:lnTo>
                  <a:lnTo>
                    <a:pt x="4" y="191"/>
                  </a:lnTo>
                  <a:lnTo>
                    <a:pt x="2" y="188"/>
                  </a:lnTo>
                  <a:lnTo>
                    <a:pt x="1" y="183"/>
                  </a:lnTo>
                  <a:lnTo>
                    <a:pt x="1" y="178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1" y="160"/>
                  </a:lnTo>
                  <a:lnTo>
                    <a:pt x="1" y="154"/>
                  </a:lnTo>
                  <a:lnTo>
                    <a:pt x="1" y="148"/>
                  </a:lnTo>
                  <a:lnTo>
                    <a:pt x="2" y="142"/>
                  </a:lnTo>
                  <a:lnTo>
                    <a:pt x="2" y="137"/>
                  </a:lnTo>
                  <a:lnTo>
                    <a:pt x="3" y="133"/>
                  </a:lnTo>
                  <a:lnTo>
                    <a:pt x="4" y="129"/>
                  </a:lnTo>
                  <a:lnTo>
                    <a:pt x="5" y="126"/>
                  </a:lnTo>
                  <a:lnTo>
                    <a:pt x="7" y="124"/>
                  </a:lnTo>
                  <a:lnTo>
                    <a:pt x="9" y="122"/>
                  </a:lnTo>
                  <a:lnTo>
                    <a:pt x="12" y="120"/>
                  </a:lnTo>
                  <a:lnTo>
                    <a:pt x="14" y="120"/>
                  </a:lnTo>
                  <a:lnTo>
                    <a:pt x="17" y="119"/>
                  </a:lnTo>
                  <a:lnTo>
                    <a:pt x="22" y="118"/>
                  </a:lnTo>
                  <a:lnTo>
                    <a:pt x="26" y="119"/>
                  </a:lnTo>
                  <a:lnTo>
                    <a:pt x="30" y="120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3" y="121"/>
                  </a:lnTo>
                  <a:lnTo>
                    <a:pt x="48" y="120"/>
                  </a:lnTo>
                  <a:lnTo>
                    <a:pt x="53" y="118"/>
                  </a:lnTo>
                  <a:lnTo>
                    <a:pt x="56" y="117"/>
                  </a:lnTo>
                  <a:lnTo>
                    <a:pt x="59" y="115"/>
                  </a:lnTo>
                  <a:lnTo>
                    <a:pt x="62" y="113"/>
                  </a:lnTo>
                  <a:lnTo>
                    <a:pt x="64" y="110"/>
                  </a:lnTo>
                  <a:lnTo>
                    <a:pt x="65" y="106"/>
                  </a:lnTo>
                  <a:lnTo>
                    <a:pt x="66" y="103"/>
                  </a:lnTo>
                  <a:lnTo>
                    <a:pt x="65" y="101"/>
                  </a:lnTo>
                  <a:lnTo>
                    <a:pt x="65" y="96"/>
                  </a:lnTo>
                  <a:lnTo>
                    <a:pt x="65" y="91"/>
                  </a:lnTo>
                  <a:lnTo>
                    <a:pt x="66" y="88"/>
                  </a:lnTo>
                  <a:lnTo>
                    <a:pt x="68" y="85"/>
                  </a:lnTo>
                  <a:lnTo>
                    <a:pt x="69" y="82"/>
                  </a:lnTo>
                  <a:lnTo>
                    <a:pt x="72" y="79"/>
                  </a:lnTo>
                  <a:lnTo>
                    <a:pt x="76" y="78"/>
                  </a:lnTo>
                  <a:lnTo>
                    <a:pt x="80" y="76"/>
                  </a:lnTo>
                  <a:lnTo>
                    <a:pt x="84" y="75"/>
                  </a:lnTo>
                  <a:lnTo>
                    <a:pt x="88" y="74"/>
                  </a:lnTo>
                  <a:lnTo>
                    <a:pt x="92" y="73"/>
                  </a:lnTo>
                  <a:lnTo>
                    <a:pt x="97" y="73"/>
                  </a:lnTo>
                  <a:lnTo>
                    <a:pt x="101" y="71"/>
                  </a:lnTo>
                  <a:lnTo>
                    <a:pt x="107" y="70"/>
                  </a:lnTo>
                  <a:lnTo>
                    <a:pt x="110" y="66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3" name="Rectangle 482"/>
          <p:cNvSpPr>
            <a:spLocks noChangeArrowheads="1"/>
          </p:cNvSpPr>
          <p:nvPr/>
        </p:nvSpPr>
        <p:spPr bwMode="auto">
          <a:xfrm>
            <a:off x="1335088" y="1268413"/>
            <a:ext cx="2022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 dirty="0">
                <a:ea typeface="楷体_GB2312" pitchFamily="49" charset="-122"/>
              </a:rPr>
              <a:t>操作型数据库</a:t>
            </a:r>
          </a:p>
        </p:txBody>
      </p:sp>
      <p:sp>
        <p:nvSpPr>
          <p:cNvPr id="26634" name="Rectangle 483"/>
          <p:cNvSpPr>
            <a:spLocks noChangeArrowheads="1"/>
          </p:cNvSpPr>
          <p:nvPr/>
        </p:nvSpPr>
        <p:spPr bwMode="auto">
          <a:xfrm>
            <a:off x="5905500" y="1268413"/>
            <a:ext cx="14097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数据仓库</a:t>
            </a:r>
          </a:p>
        </p:txBody>
      </p:sp>
    </p:spTree>
    <p:extLst>
      <p:ext uri="{BB962C8B-B14F-4D97-AF65-F5344CB8AC3E}">
        <p14:creationId xmlns:p14="http://schemas.microsoft.com/office/powerpoint/2010/main" val="242498465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B08DCDB-847E-4B09-9596-24EC34FC06C0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27650" name="Rectangle 48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" y="65088"/>
            <a:ext cx="8153400" cy="5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数据仓库的特点：相对稳定的</a:t>
            </a:r>
          </a:p>
        </p:txBody>
      </p:sp>
      <p:sp>
        <p:nvSpPr>
          <p:cNvPr id="27651" name="Rectangle 487"/>
          <p:cNvSpPr>
            <a:spLocks noChangeArrowheads="1"/>
          </p:cNvSpPr>
          <p:nvPr/>
        </p:nvSpPr>
        <p:spPr bwMode="auto">
          <a:xfrm>
            <a:off x="1114425" y="3300413"/>
            <a:ext cx="8207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1700"/>
              <a:t>modify</a:t>
            </a:r>
          </a:p>
        </p:txBody>
      </p:sp>
      <p:sp>
        <p:nvSpPr>
          <p:cNvPr id="27652" name="Rectangle 488"/>
          <p:cNvSpPr>
            <a:spLocks noChangeArrowheads="1"/>
          </p:cNvSpPr>
          <p:nvPr/>
        </p:nvSpPr>
        <p:spPr bwMode="auto">
          <a:xfrm>
            <a:off x="2933700" y="2130425"/>
            <a:ext cx="774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1700"/>
              <a:t>delete</a:t>
            </a:r>
          </a:p>
        </p:txBody>
      </p:sp>
      <p:sp>
        <p:nvSpPr>
          <p:cNvPr id="27653" name="Rectangle 489"/>
          <p:cNvSpPr>
            <a:spLocks noChangeArrowheads="1"/>
          </p:cNvSpPr>
          <p:nvPr/>
        </p:nvSpPr>
        <p:spPr bwMode="auto">
          <a:xfrm>
            <a:off x="1038225" y="2060575"/>
            <a:ext cx="712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1700"/>
              <a:t>insert</a:t>
            </a:r>
          </a:p>
        </p:txBody>
      </p:sp>
      <p:sp>
        <p:nvSpPr>
          <p:cNvPr id="27654" name="Rectangle 490"/>
          <p:cNvSpPr>
            <a:spLocks noChangeArrowheads="1"/>
          </p:cNvSpPr>
          <p:nvPr/>
        </p:nvSpPr>
        <p:spPr bwMode="auto">
          <a:xfrm>
            <a:off x="2719388" y="3381375"/>
            <a:ext cx="847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1700"/>
              <a:t>update</a:t>
            </a:r>
          </a:p>
        </p:txBody>
      </p:sp>
      <p:sp>
        <p:nvSpPr>
          <p:cNvPr id="27655" name="Line 491"/>
          <p:cNvSpPr>
            <a:spLocks noChangeShapeType="1"/>
          </p:cNvSpPr>
          <p:nvPr/>
        </p:nvSpPr>
        <p:spPr bwMode="auto">
          <a:xfrm>
            <a:off x="1762125" y="2297113"/>
            <a:ext cx="295275" cy="220662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6" name="Line 492"/>
          <p:cNvSpPr>
            <a:spLocks noChangeShapeType="1"/>
          </p:cNvSpPr>
          <p:nvPr/>
        </p:nvSpPr>
        <p:spPr bwMode="auto">
          <a:xfrm flipH="1">
            <a:off x="2698750" y="2297113"/>
            <a:ext cx="320675" cy="269875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7" name="Line 493"/>
          <p:cNvSpPr>
            <a:spLocks noChangeShapeType="1"/>
          </p:cNvSpPr>
          <p:nvPr/>
        </p:nvSpPr>
        <p:spPr bwMode="auto">
          <a:xfrm flipH="1" flipV="1">
            <a:off x="2786063" y="3221038"/>
            <a:ext cx="306387" cy="231775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8" name="Line 494"/>
          <p:cNvSpPr>
            <a:spLocks noChangeShapeType="1"/>
          </p:cNvSpPr>
          <p:nvPr/>
        </p:nvSpPr>
        <p:spPr bwMode="auto">
          <a:xfrm flipV="1">
            <a:off x="1611313" y="3178175"/>
            <a:ext cx="336550" cy="206375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59" name="Line 495"/>
          <p:cNvSpPr>
            <a:spLocks noChangeShapeType="1"/>
          </p:cNvSpPr>
          <p:nvPr/>
        </p:nvSpPr>
        <p:spPr bwMode="auto">
          <a:xfrm>
            <a:off x="5329238" y="2505075"/>
            <a:ext cx="825500" cy="0"/>
          </a:xfrm>
          <a:prstGeom prst="line">
            <a:avLst/>
          </a:prstGeom>
          <a:noFill/>
          <a:ln w="508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60" name="Line 496"/>
          <p:cNvSpPr>
            <a:spLocks noChangeShapeType="1"/>
          </p:cNvSpPr>
          <p:nvPr/>
        </p:nvSpPr>
        <p:spPr bwMode="auto">
          <a:xfrm>
            <a:off x="5329238" y="2662238"/>
            <a:ext cx="825500" cy="0"/>
          </a:xfrm>
          <a:prstGeom prst="line">
            <a:avLst/>
          </a:prstGeom>
          <a:noFill/>
          <a:ln w="508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61" name="Line 497"/>
          <p:cNvSpPr>
            <a:spLocks noChangeShapeType="1"/>
          </p:cNvSpPr>
          <p:nvPr/>
        </p:nvSpPr>
        <p:spPr bwMode="auto">
          <a:xfrm>
            <a:off x="5329238" y="2820988"/>
            <a:ext cx="825500" cy="0"/>
          </a:xfrm>
          <a:prstGeom prst="line">
            <a:avLst/>
          </a:prstGeom>
          <a:noFill/>
          <a:ln w="508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62" name="Line 498"/>
          <p:cNvSpPr>
            <a:spLocks noChangeShapeType="1"/>
          </p:cNvSpPr>
          <p:nvPr/>
        </p:nvSpPr>
        <p:spPr bwMode="auto">
          <a:xfrm>
            <a:off x="5329238" y="2978150"/>
            <a:ext cx="825500" cy="0"/>
          </a:xfrm>
          <a:prstGeom prst="line">
            <a:avLst/>
          </a:prstGeom>
          <a:noFill/>
          <a:ln w="50800" algn="ctr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663" name="Rectangle 499"/>
          <p:cNvSpPr>
            <a:spLocks noChangeArrowheads="1"/>
          </p:cNvSpPr>
          <p:nvPr/>
        </p:nvSpPr>
        <p:spPr bwMode="auto">
          <a:xfrm>
            <a:off x="5313363" y="3089275"/>
            <a:ext cx="960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ru-RU" altLang="zh-CN" sz="1700"/>
              <a:t>Load/ Update</a:t>
            </a:r>
          </a:p>
        </p:txBody>
      </p:sp>
      <p:sp>
        <p:nvSpPr>
          <p:cNvPr id="27664" name="Rectangle 500"/>
          <p:cNvSpPr>
            <a:spLocks noChangeArrowheads="1"/>
          </p:cNvSpPr>
          <p:nvPr/>
        </p:nvSpPr>
        <p:spPr bwMode="auto">
          <a:xfrm>
            <a:off x="4494213" y="3881438"/>
            <a:ext cx="400208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2300" b="1">
                <a:ea typeface="楷体_GB2312" pitchFamily="49" charset="-122"/>
              </a:rPr>
              <a:t>在某个时间段内保持相对稳定</a:t>
            </a:r>
          </a:p>
        </p:txBody>
      </p:sp>
      <p:sp>
        <p:nvSpPr>
          <p:cNvPr id="27665" name="Rectangle 501"/>
          <p:cNvSpPr>
            <a:spLocks noChangeArrowheads="1"/>
          </p:cNvSpPr>
          <p:nvPr/>
        </p:nvSpPr>
        <p:spPr bwMode="auto">
          <a:xfrm>
            <a:off x="457200" y="4749800"/>
            <a:ext cx="3733800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实时更新，数据根据需要及时发生变化</a:t>
            </a:r>
          </a:p>
        </p:txBody>
      </p:sp>
      <p:sp>
        <p:nvSpPr>
          <p:cNvPr id="27666" name="Rectangle 502"/>
          <p:cNvSpPr>
            <a:spLocks noChangeArrowheads="1"/>
          </p:cNvSpPr>
          <p:nvPr/>
        </p:nvSpPr>
        <p:spPr bwMode="auto">
          <a:xfrm>
            <a:off x="4425950" y="4730750"/>
            <a:ext cx="4718050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8613" indent="-214313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114FFB"/>
              </a:buClr>
              <a:buSzPct val="80000"/>
              <a:buFont typeface="Monotype Sorts" pitchFamily="2" charset="2"/>
              <a:buChar char="s"/>
            </a:pPr>
            <a:r>
              <a:rPr lang="zh-CN" altLang="ru-RU" sz="2400" b="1">
                <a:ea typeface="楷体_GB2312" pitchFamily="49" charset="-122"/>
              </a:rPr>
              <a:t>定期加载，加载后的数据极少更新。</a:t>
            </a:r>
          </a:p>
          <a:p>
            <a:pPr lvl="1">
              <a:spcBef>
                <a:spcPct val="30000"/>
              </a:spcBef>
              <a:buClr>
                <a:srgbClr val="114FFB"/>
              </a:buClr>
              <a:buSzPct val="100000"/>
              <a:buFont typeface="Monotype Sorts" pitchFamily="2" charset="2"/>
              <a:buChar char="s"/>
            </a:pPr>
            <a:endParaRPr lang="ru-RU" altLang="zh-CN" sz="2000" b="1">
              <a:ea typeface="楷体_GB2312" pitchFamily="49" charset="-122"/>
            </a:endParaRPr>
          </a:p>
        </p:txBody>
      </p:sp>
      <p:sp>
        <p:nvSpPr>
          <p:cNvPr id="27667" name="Rectangle 503"/>
          <p:cNvSpPr>
            <a:spLocks noChangeArrowheads="1"/>
          </p:cNvSpPr>
          <p:nvPr/>
        </p:nvSpPr>
        <p:spPr bwMode="auto">
          <a:xfrm>
            <a:off x="1752600" y="3883025"/>
            <a:ext cx="13589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2300" b="1">
                <a:ea typeface="楷体_GB2312" pitchFamily="49" charset="-122"/>
              </a:rPr>
              <a:t>实时更新</a:t>
            </a:r>
          </a:p>
        </p:txBody>
      </p:sp>
      <p:grpSp>
        <p:nvGrpSpPr>
          <p:cNvPr id="27668" name="Group 504"/>
          <p:cNvGrpSpPr>
            <a:grpSpLocks/>
          </p:cNvGrpSpPr>
          <p:nvPr/>
        </p:nvGrpSpPr>
        <p:grpSpPr bwMode="auto">
          <a:xfrm>
            <a:off x="2001838" y="2435225"/>
            <a:ext cx="854075" cy="765175"/>
            <a:chOff x="1260" y="1554"/>
            <a:chExt cx="538" cy="482"/>
          </a:xfrm>
        </p:grpSpPr>
        <p:sp>
          <p:nvSpPr>
            <p:cNvPr id="27677" name="Freeform 505"/>
            <p:cNvSpPr>
              <a:spLocks/>
            </p:cNvSpPr>
            <p:nvPr/>
          </p:nvSpPr>
          <p:spPr bwMode="auto">
            <a:xfrm>
              <a:off x="1342" y="1554"/>
              <a:ext cx="346" cy="339"/>
            </a:xfrm>
            <a:custGeom>
              <a:avLst/>
              <a:gdLst>
                <a:gd name="T0" fmla="*/ 0 w 346"/>
                <a:gd name="T1" fmla="*/ 0 h 339"/>
                <a:gd name="T2" fmla="*/ 345 w 346"/>
                <a:gd name="T3" fmla="*/ 270 h 339"/>
                <a:gd name="T4" fmla="*/ 314 w 346"/>
                <a:gd name="T5" fmla="*/ 272 h 339"/>
                <a:gd name="T6" fmla="*/ 313 w 346"/>
                <a:gd name="T7" fmla="*/ 278 h 339"/>
                <a:gd name="T8" fmla="*/ 315 w 346"/>
                <a:gd name="T9" fmla="*/ 286 h 339"/>
                <a:gd name="T10" fmla="*/ 317 w 346"/>
                <a:gd name="T11" fmla="*/ 295 h 339"/>
                <a:gd name="T12" fmla="*/ 319 w 346"/>
                <a:gd name="T13" fmla="*/ 303 h 339"/>
                <a:gd name="T14" fmla="*/ 318 w 346"/>
                <a:gd name="T15" fmla="*/ 311 h 339"/>
                <a:gd name="T16" fmla="*/ 316 w 346"/>
                <a:gd name="T17" fmla="*/ 319 h 339"/>
                <a:gd name="T18" fmla="*/ 310 w 346"/>
                <a:gd name="T19" fmla="*/ 326 h 339"/>
                <a:gd name="T20" fmla="*/ 304 w 346"/>
                <a:gd name="T21" fmla="*/ 332 h 339"/>
                <a:gd name="T22" fmla="*/ 296 w 346"/>
                <a:gd name="T23" fmla="*/ 335 h 339"/>
                <a:gd name="T24" fmla="*/ 286 w 346"/>
                <a:gd name="T25" fmla="*/ 337 h 339"/>
                <a:gd name="T26" fmla="*/ 277 w 346"/>
                <a:gd name="T27" fmla="*/ 338 h 339"/>
                <a:gd name="T28" fmla="*/ 269 w 346"/>
                <a:gd name="T29" fmla="*/ 337 h 339"/>
                <a:gd name="T30" fmla="*/ 262 w 346"/>
                <a:gd name="T31" fmla="*/ 334 h 339"/>
                <a:gd name="T32" fmla="*/ 255 w 346"/>
                <a:gd name="T33" fmla="*/ 330 h 339"/>
                <a:gd name="T34" fmla="*/ 249 w 346"/>
                <a:gd name="T35" fmla="*/ 324 h 339"/>
                <a:gd name="T36" fmla="*/ 245 w 346"/>
                <a:gd name="T37" fmla="*/ 317 h 339"/>
                <a:gd name="T38" fmla="*/ 242 w 346"/>
                <a:gd name="T39" fmla="*/ 307 h 339"/>
                <a:gd name="T40" fmla="*/ 243 w 346"/>
                <a:gd name="T41" fmla="*/ 298 h 339"/>
                <a:gd name="T42" fmla="*/ 245 w 346"/>
                <a:gd name="T43" fmla="*/ 288 h 339"/>
                <a:gd name="T44" fmla="*/ 248 w 346"/>
                <a:gd name="T45" fmla="*/ 278 h 339"/>
                <a:gd name="T46" fmla="*/ 247 w 346"/>
                <a:gd name="T47" fmla="*/ 274 h 339"/>
                <a:gd name="T48" fmla="*/ 189 w 346"/>
                <a:gd name="T49" fmla="*/ 272 h 339"/>
                <a:gd name="T50" fmla="*/ 189 w 346"/>
                <a:gd name="T51" fmla="*/ 256 h 339"/>
                <a:gd name="T52" fmla="*/ 188 w 346"/>
                <a:gd name="T53" fmla="*/ 245 h 339"/>
                <a:gd name="T54" fmla="*/ 186 w 346"/>
                <a:gd name="T55" fmla="*/ 239 h 339"/>
                <a:gd name="T56" fmla="*/ 181 w 346"/>
                <a:gd name="T57" fmla="*/ 234 h 339"/>
                <a:gd name="T58" fmla="*/ 174 w 346"/>
                <a:gd name="T59" fmla="*/ 230 h 339"/>
                <a:gd name="T60" fmla="*/ 167 w 346"/>
                <a:gd name="T61" fmla="*/ 229 h 339"/>
                <a:gd name="T62" fmla="*/ 155 w 346"/>
                <a:gd name="T63" fmla="*/ 230 h 339"/>
                <a:gd name="T64" fmla="*/ 144 w 346"/>
                <a:gd name="T65" fmla="*/ 231 h 339"/>
                <a:gd name="T66" fmla="*/ 133 w 346"/>
                <a:gd name="T67" fmla="*/ 231 h 339"/>
                <a:gd name="T68" fmla="*/ 121 w 346"/>
                <a:gd name="T69" fmla="*/ 229 h 339"/>
                <a:gd name="T70" fmla="*/ 113 w 346"/>
                <a:gd name="T71" fmla="*/ 224 h 339"/>
                <a:gd name="T72" fmla="*/ 108 w 346"/>
                <a:gd name="T73" fmla="*/ 217 h 339"/>
                <a:gd name="T74" fmla="*/ 105 w 346"/>
                <a:gd name="T75" fmla="*/ 207 h 339"/>
                <a:gd name="T76" fmla="*/ 106 w 346"/>
                <a:gd name="T77" fmla="*/ 197 h 339"/>
                <a:gd name="T78" fmla="*/ 104 w 346"/>
                <a:gd name="T79" fmla="*/ 187 h 339"/>
                <a:gd name="T80" fmla="*/ 102 w 346"/>
                <a:gd name="T81" fmla="*/ 181 h 339"/>
                <a:gd name="T82" fmla="*/ 98 w 346"/>
                <a:gd name="T83" fmla="*/ 177 h 339"/>
                <a:gd name="T84" fmla="*/ 90 w 346"/>
                <a:gd name="T85" fmla="*/ 173 h 339"/>
                <a:gd name="T86" fmla="*/ 79 w 346"/>
                <a:gd name="T87" fmla="*/ 170 h 339"/>
                <a:gd name="T88" fmla="*/ 66 w 346"/>
                <a:gd name="T89" fmla="*/ 168 h 339"/>
                <a:gd name="T90" fmla="*/ 57 w 346"/>
                <a:gd name="T91" fmla="*/ 165 h 339"/>
                <a:gd name="T92" fmla="*/ 49 w 346"/>
                <a:gd name="T93" fmla="*/ 161 h 339"/>
                <a:gd name="T94" fmla="*/ 42 w 346"/>
                <a:gd name="T95" fmla="*/ 155 h 339"/>
                <a:gd name="T96" fmla="*/ 38 w 346"/>
                <a:gd name="T97" fmla="*/ 147 h 339"/>
                <a:gd name="T98" fmla="*/ 37 w 346"/>
                <a:gd name="T99" fmla="*/ 138 h 339"/>
                <a:gd name="T100" fmla="*/ 40 w 346"/>
                <a:gd name="T101" fmla="*/ 128 h 339"/>
                <a:gd name="T102" fmla="*/ 42 w 346"/>
                <a:gd name="T103" fmla="*/ 117 h 339"/>
                <a:gd name="T104" fmla="*/ 44 w 346"/>
                <a:gd name="T105" fmla="*/ 107 h 339"/>
                <a:gd name="T106" fmla="*/ 42 w 346"/>
                <a:gd name="T107" fmla="*/ 97 h 339"/>
                <a:gd name="T108" fmla="*/ 38 w 346"/>
                <a:gd name="T109" fmla="*/ 88 h 339"/>
                <a:gd name="T110" fmla="*/ 33 w 346"/>
                <a:gd name="T111" fmla="*/ 82 h 339"/>
                <a:gd name="T112" fmla="*/ 28 w 346"/>
                <a:gd name="T113" fmla="*/ 77 h 339"/>
                <a:gd name="T114" fmla="*/ 22 w 346"/>
                <a:gd name="T115" fmla="*/ 73 h 339"/>
                <a:gd name="T116" fmla="*/ 14 w 346"/>
                <a:gd name="T117" fmla="*/ 71 h 339"/>
                <a:gd name="T118" fmla="*/ 4 w 346"/>
                <a:gd name="T119" fmla="*/ 71 h 3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6" h="339">
                  <a:moveTo>
                    <a:pt x="0" y="71"/>
                  </a:moveTo>
                  <a:lnTo>
                    <a:pt x="0" y="0"/>
                  </a:lnTo>
                  <a:lnTo>
                    <a:pt x="345" y="0"/>
                  </a:lnTo>
                  <a:lnTo>
                    <a:pt x="345" y="270"/>
                  </a:lnTo>
                  <a:lnTo>
                    <a:pt x="315" y="270"/>
                  </a:lnTo>
                  <a:lnTo>
                    <a:pt x="314" y="272"/>
                  </a:lnTo>
                  <a:lnTo>
                    <a:pt x="313" y="275"/>
                  </a:lnTo>
                  <a:lnTo>
                    <a:pt x="313" y="278"/>
                  </a:lnTo>
                  <a:lnTo>
                    <a:pt x="314" y="281"/>
                  </a:lnTo>
                  <a:lnTo>
                    <a:pt x="315" y="286"/>
                  </a:lnTo>
                  <a:lnTo>
                    <a:pt x="316" y="291"/>
                  </a:lnTo>
                  <a:lnTo>
                    <a:pt x="317" y="295"/>
                  </a:lnTo>
                  <a:lnTo>
                    <a:pt x="318" y="299"/>
                  </a:lnTo>
                  <a:lnTo>
                    <a:pt x="319" y="303"/>
                  </a:lnTo>
                  <a:lnTo>
                    <a:pt x="319" y="307"/>
                  </a:lnTo>
                  <a:lnTo>
                    <a:pt x="318" y="311"/>
                  </a:lnTo>
                  <a:lnTo>
                    <a:pt x="317" y="316"/>
                  </a:lnTo>
                  <a:lnTo>
                    <a:pt x="316" y="319"/>
                  </a:lnTo>
                  <a:lnTo>
                    <a:pt x="313" y="323"/>
                  </a:lnTo>
                  <a:lnTo>
                    <a:pt x="310" y="326"/>
                  </a:lnTo>
                  <a:lnTo>
                    <a:pt x="307" y="329"/>
                  </a:lnTo>
                  <a:lnTo>
                    <a:pt x="304" y="332"/>
                  </a:lnTo>
                  <a:lnTo>
                    <a:pt x="300" y="334"/>
                  </a:lnTo>
                  <a:lnTo>
                    <a:pt x="296" y="335"/>
                  </a:lnTo>
                  <a:lnTo>
                    <a:pt x="291" y="337"/>
                  </a:lnTo>
                  <a:lnTo>
                    <a:pt x="286" y="337"/>
                  </a:lnTo>
                  <a:lnTo>
                    <a:pt x="281" y="338"/>
                  </a:lnTo>
                  <a:lnTo>
                    <a:pt x="277" y="338"/>
                  </a:lnTo>
                  <a:lnTo>
                    <a:pt x="273" y="337"/>
                  </a:lnTo>
                  <a:lnTo>
                    <a:pt x="269" y="337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9" y="333"/>
                  </a:lnTo>
                  <a:lnTo>
                    <a:pt x="255" y="330"/>
                  </a:lnTo>
                  <a:lnTo>
                    <a:pt x="252" y="327"/>
                  </a:lnTo>
                  <a:lnTo>
                    <a:pt x="249" y="324"/>
                  </a:lnTo>
                  <a:lnTo>
                    <a:pt x="247" y="320"/>
                  </a:lnTo>
                  <a:lnTo>
                    <a:pt x="245" y="317"/>
                  </a:lnTo>
                  <a:lnTo>
                    <a:pt x="243" y="312"/>
                  </a:lnTo>
                  <a:lnTo>
                    <a:pt x="242" y="307"/>
                  </a:lnTo>
                  <a:lnTo>
                    <a:pt x="242" y="302"/>
                  </a:lnTo>
                  <a:lnTo>
                    <a:pt x="243" y="298"/>
                  </a:lnTo>
                  <a:lnTo>
                    <a:pt x="244" y="293"/>
                  </a:lnTo>
                  <a:lnTo>
                    <a:pt x="245" y="288"/>
                  </a:lnTo>
                  <a:lnTo>
                    <a:pt x="247" y="283"/>
                  </a:lnTo>
                  <a:lnTo>
                    <a:pt x="248" y="278"/>
                  </a:lnTo>
                  <a:lnTo>
                    <a:pt x="248" y="276"/>
                  </a:lnTo>
                  <a:lnTo>
                    <a:pt x="247" y="274"/>
                  </a:lnTo>
                  <a:lnTo>
                    <a:pt x="246" y="272"/>
                  </a:lnTo>
                  <a:lnTo>
                    <a:pt x="189" y="272"/>
                  </a:lnTo>
                  <a:lnTo>
                    <a:pt x="190" y="261"/>
                  </a:lnTo>
                  <a:lnTo>
                    <a:pt x="189" y="256"/>
                  </a:lnTo>
                  <a:lnTo>
                    <a:pt x="189" y="250"/>
                  </a:lnTo>
                  <a:lnTo>
                    <a:pt x="188" y="245"/>
                  </a:lnTo>
                  <a:lnTo>
                    <a:pt x="187" y="242"/>
                  </a:lnTo>
                  <a:lnTo>
                    <a:pt x="186" y="239"/>
                  </a:lnTo>
                  <a:lnTo>
                    <a:pt x="184" y="236"/>
                  </a:lnTo>
                  <a:lnTo>
                    <a:pt x="181" y="234"/>
                  </a:lnTo>
                  <a:lnTo>
                    <a:pt x="178" y="232"/>
                  </a:lnTo>
                  <a:lnTo>
                    <a:pt x="174" y="230"/>
                  </a:lnTo>
                  <a:lnTo>
                    <a:pt x="172" y="230"/>
                  </a:lnTo>
                  <a:lnTo>
                    <a:pt x="167" y="229"/>
                  </a:lnTo>
                  <a:lnTo>
                    <a:pt x="161" y="229"/>
                  </a:lnTo>
                  <a:lnTo>
                    <a:pt x="155" y="230"/>
                  </a:lnTo>
                  <a:lnTo>
                    <a:pt x="149" y="230"/>
                  </a:lnTo>
                  <a:lnTo>
                    <a:pt x="144" y="231"/>
                  </a:lnTo>
                  <a:lnTo>
                    <a:pt x="138" y="231"/>
                  </a:lnTo>
                  <a:lnTo>
                    <a:pt x="133" y="231"/>
                  </a:lnTo>
                  <a:lnTo>
                    <a:pt x="128" y="230"/>
                  </a:lnTo>
                  <a:lnTo>
                    <a:pt x="121" y="229"/>
                  </a:lnTo>
                  <a:lnTo>
                    <a:pt x="117" y="227"/>
                  </a:lnTo>
                  <a:lnTo>
                    <a:pt x="113" y="224"/>
                  </a:lnTo>
                  <a:lnTo>
                    <a:pt x="110" y="220"/>
                  </a:lnTo>
                  <a:lnTo>
                    <a:pt x="108" y="217"/>
                  </a:lnTo>
                  <a:lnTo>
                    <a:pt x="106" y="212"/>
                  </a:lnTo>
                  <a:lnTo>
                    <a:pt x="105" y="207"/>
                  </a:lnTo>
                  <a:lnTo>
                    <a:pt x="105" y="201"/>
                  </a:lnTo>
                  <a:lnTo>
                    <a:pt x="106" y="197"/>
                  </a:lnTo>
                  <a:lnTo>
                    <a:pt x="105" y="192"/>
                  </a:lnTo>
                  <a:lnTo>
                    <a:pt x="104" y="187"/>
                  </a:lnTo>
                  <a:lnTo>
                    <a:pt x="103" y="184"/>
                  </a:lnTo>
                  <a:lnTo>
                    <a:pt x="102" y="181"/>
                  </a:lnTo>
                  <a:lnTo>
                    <a:pt x="100" y="179"/>
                  </a:lnTo>
                  <a:lnTo>
                    <a:pt x="98" y="177"/>
                  </a:lnTo>
                  <a:lnTo>
                    <a:pt x="94" y="176"/>
                  </a:lnTo>
                  <a:lnTo>
                    <a:pt x="90" y="173"/>
                  </a:lnTo>
                  <a:lnTo>
                    <a:pt x="85" y="172"/>
                  </a:lnTo>
                  <a:lnTo>
                    <a:pt x="79" y="170"/>
                  </a:lnTo>
                  <a:lnTo>
                    <a:pt x="73" y="169"/>
                  </a:lnTo>
                  <a:lnTo>
                    <a:pt x="66" y="168"/>
                  </a:lnTo>
                  <a:lnTo>
                    <a:pt x="62" y="167"/>
                  </a:lnTo>
                  <a:lnTo>
                    <a:pt x="57" y="165"/>
                  </a:lnTo>
                  <a:lnTo>
                    <a:pt x="52" y="164"/>
                  </a:lnTo>
                  <a:lnTo>
                    <a:pt x="49" y="161"/>
                  </a:lnTo>
                  <a:lnTo>
                    <a:pt x="45" y="158"/>
                  </a:lnTo>
                  <a:lnTo>
                    <a:pt x="42" y="155"/>
                  </a:lnTo>
                  <a:lnTo>
                    <a:pt x="40" y="151"/>
                  </a:lnTo>
                  <a:lnTo>
                    <a:pt x="38" y="147"/>
                  </a:lnTo>
                  <a:lnTo>
                    <a:pt x="37" y="142"/>
                  </a:lnTo>
                  <a:lnTo>
                    <a:pt x="37" y="138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1" y="122"/>
                  </a:lnTo>
                  <a:lnTo>
                    <a:pt x="42" y="117"/>
                  </a:lnTo>
                  <a:lnTo>
                    <a:pt x="43" y="112"/>
                  </a:lnTo>
                  <a:lnTo>
                    <a:pt x="44" y="107"/>
                  </a:lnTo>
                  <a:lnTo>
                    <a:pt x="43" y="102"/>
                  </a:lnTo>
                  <a:lnTo>
                    <a:pt x="42" y="97"/>
                  </a:lnTo>
                  <a:lnTo>
                    <a:pt x="40" y="92"/>
                  </a:lnTo>
                  <a:lnTo>
                    <a:pt x="38" y="88"/>
                  </a:lnTo>
                  <a:lnTo>
                    <a:pt x="35" y="84"/>
                  </a:lnTo>
                  <a:lnTo>
                    <a:pt x="33" y="82"/>
                  </a:lnTo>
                  <a:lnTo>
                    <a:pt x="31" y="79"/>
                  </a:lnTo>
                  <a:lnTo>
                    <a:pt x="28" y="77"/>
                  </a:lnTo>
                  <a:lnTo>
                    <a:pt x="25" y="75"/>
                  </a:lnTo>
                  <a:lnTo>
                    <a:pt x="22" y="73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9" y="71"/>
                  </a:lnTo>
                  <a:lnTo>
                    <a:pt x="4" y="71"/>
                  </a:lnTo>
                  <a:lnTo>
                    <a:pt x="0" y="71"/>
                  </a:lnTo>
                </a:path>
              </a:pathLst>
            </a:custGeom>
            <a:solidFill>
              <a:srgbClr val="FF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8" name="Freeform 506"/>
            <p:cNvSpPr>
              <a:spLocks/>
            </p:cNvSpPr>
            <p:nvPr/>
          </p:nvSpPr>
          <p:spPr bwMode="auto">
            <a:xfrm>
              <a:off x="1449" y="1745"/>
              <a:ext cx="349" cy="284"/>
            </a:xfrm>
            <a:custGeom>
              <a:avLst/>
              <a:gdLst>
                <a:gd name="T0" fmla="*/ 0 w 349"/>
                <a:gd name="T1" fmla="*/ 283 h 284"/>
                <a:gd name="T2" fmla="*/ 348 w 349"/>
                <a:gd name="T3" fmla="*/ 0 h 284"/>
                <a:gd name="T4" fmla="*/ 316 w 349"/>
                <a:gd name="T5" fmla="*/ 6 h 284"/>
                <a:gd name="T6" fmla="*/ 317 w 349"/>
                <a:gd name="T7" fmla="*/ 15 h 284"/>
                <a:gd name="T8" fmla="*/ 320 w 349"/>
                <a:gd name="T9" fmla="*/ 28 h 284"/>
                <a:gd name="T10" fmla="*/ 321 w 349"/>
                <a:gd name="T11" fmla="*/ 38 h 284"/>
                <a:gd name="T12" fmla="*/ 319 w 349"/>
                <a:gd name="T13" fmla="*/ 48 h 284"/>
                <a:gd name="T14" fmla="*/ 312 w 349"/>
                <a:gd name="T15" fmla="*/ 58 h 284"/>
                <a:gd name="T16" fmla="*/ 303 w 349"/>
                <a:gd name="T17" fmla="*/ 64 h 284"/>
                <a:gd name="T18" fmla="*/ 292 w 349"/>
                <a:gd name="T19" fmla="*/ 68 h 284"/>
                <a:gd name="T20" fmla="*/ 276 w 349"/>
                <a:gd name="T21" fmla="*/ 67 h 284"/>
                <a:gd name="T22" fmla="*/ 266 w 349"/>
                <a:gd name="T23" fmla="*/ 65 h 284"/>
                <a:gd name="T24" fmla="*/ 256 w 349"/>
                <a:gd name="T25" fmla="*/ 58 h 284"/>
                <a:gd name="T26" fmla="*/ 249 w 349"/>
                <a:gd name="T27" fmla="*/ 49 h 284"/>
                <a:gd name="T28" fmla="*/ 246 w 349"/>
                <a:gd name="T29" fmla="*/ 40 h 284"/>
                <a:gd name="T30" fmla="*/ 246 w 349"/>
                <a:gd name="T31" fmla="*/ 29 h 284"/>
                <a:gd name="T32" fmla="*/ 249 w 349"/>
                <a:gd name="T33" fmla="*/ 20 h 284"/>
                <a:gd name="T34" fmla="*/ 251 w 349"/>
                <a:gd name="T35" fmla="*/ 11 h 284"/>
                <a:gd name="T36" fmla="*/ 250 w 349"/>
                <a:gd name="T37" fmla="*/ 2 h 284"/>
                <a:gd name="T38" fmla="*/ 192 w 349"/>
                <a:gd name="T39" fmla="*/ 11 h 284"/>
                <a:gd name="T40" fmla="*/ 191 w 349"/>
                <a:gd name="T41" fmla="*/ 24 h 284"/>
                <a:gd name="T42" fmla="*/ 191 w 349"/>
                <a:gd name="T43" fmla="*/ 35 h 284"/>
                <a:gd name="T44" fmla="*/ 188 w 349"/>
                <a:gd name="T45" fmla="*/ 44 h 284"/>
                <a:gd name="T46" fmla="*/ 183 w 349"/>
                <a:gd name="T47" fmla="*/ 50 h 284"/>
                <a:gd name="T48" fmla="*/ 176 w 349"/>
                <a:gd name="T49" fmla="*/ 53 h 284"/>
                <a:gd name="T50" fmla="*/ 167 w 349"/>
                <a:gd name="T51" fmla="*/ 54 h 284"/>
                <a:gd name="T52" fmla="*/ 158 w 349"/>
                <a:gd name="T53" fmla="*/ 53 h 284"/>
                <a:gd name="T54" fmla="*/ 149 w 349"/>
                <a:gd name="T55" fmla="*/ 53 h 284"/>
                <a:gd name="T56" fmla="*/ 137 w 349"/>
                <a:gd name="T57" fmla="*/ 52 h 284"/>
                <a:gd name="T58" fmla="*/ 127 w 349"/>
                <a:gd name="T59" fmla="*/ 53 h 284"/>
                <a:gd name="T60" fmla="*/ 118 w 349"/>
                <a:gd name="T61" fmla="*/ 57 h 284"/>
                <a:gd name="T62" fmla="*/ 111 w 349"/>
                <a:gd name="T63" fmla="*/ 63 h 284"/>
                <a:gd name="T64" fmla="*/ 107 w 349"/>
                <a:gd name="T65" fmla="*/ 71 h 284"/>
                <a:gd name="T66" fmla="*/ 107 w 349"/>
                <a:gd name="T67" fmla="*/ 80 h 284"/>
                <a:gd name="T68" fmla="*/ 107 w 349"/>
                <a:gd name="T69" fmla="*/ 90 h 284"/>
                <a:gd name="T70" fmla="*/ 105 w 349"/>
                <a:gd name="T71" fmla="*/ 98 h 284"/>
                <a:gd name="T72" fmla="*/ 101 w 349"/>
                <a:gd name="T73" fmla="*/ 105 h 284"/>
                <a:gd name="T74" fmla="*/ 92 w 349"/>
                <a:gd name="T75" fmla="*/ 109 h 284"/>
                <a:gd name="T76" fmla="*/ 83 w 349"/>
                <a:gd name="T77" fmla="*/ 112 h 284"/>
                <a:gd name="T78" fmla="*/ 71 w 349"/>
                <a:gd name="T79" fmla="*/ 114 h 284"/>
                <a:gd name="T80" fmla="*/ 62 w 349"/>
                <a:gd name="T81" fmla="*/ 117 h 284"/>
                <a:gd name="T82" fmla="*/ 53 w 349"/>
                <a:gd name="T83" fmla="*/ 120 h 284"/>
                <a:gd name="T84" fmla="*/ 47 w 349"/>
                <a:gd name="T85" fmla="*/ 125 h 284"/>
                <a:gd name="T86" fmla="*/ 41 w 349"/>
                <a:gd name="T87" fmla="*/ 132 h 284"/>
                <a:gd name="T88" fmla="*/ 38 w 349"/>
                <a:gd name="T89" fmla="*/ 142 h 284"/>
                <a:gd name="T90" fmla="*/ 40 w 349"/>
                <a:gd name="T91" fmla="*/ 152 h 284"/>
                <a:gd name="T92" fmla="*/ 43 w 349"/>
                <a:gd name="T93" fmla="*/ 164 h 284"/>
                <a:gd name="T94" fmla="*/ 44 w 349"/>
                <a:gd name="T95" fmla="*/ 174 h 284"/>
                <a:gd name="T96" fmla="*/ 44 w 349"/>
                <a:gd name="T97" fmla="*/ 184 h 284"/>
                <a:gd name="T98" fmla="*/ 41 w 349"/>
                <a:gd name="T99" fmla="*/ 193 h 284"/>
                <a:gd name="T100" fmla="*/ 37 w 349"/>
                <a:gd name="T101" fmla="*/ 202 h 284"/>
                <a:gd name="T102" fmla="*/ 30 w 349"/>
                <a:gd name="T103" fmla="*/ 212 h 284"/>
                <a:gd name="T104" fmla="*/ 23 w 349"/>
                <a:gd name="T105" fmla="*/ 218 h 284"/>
                <a:gd name="T106" fmla="*/ 16 w 349"/>
                <a:gd name="T107" fmla="*/ 222 h 284"/>
                <a:gd name="T108" fmla="*/ 5 w 349"/>
                <a:gd name="T109" fmla="*/ 224 h 28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9" h="284">
                  <a:moveTo>
                    <a:pt x="0" y="224"/>
                  </a:moveTo>
                  <a:lnTo>
                    <a:pt x="0" y="283"/>
                  </a:lnTo>
                  <a:lnTo>
                    <a:pt x="348" y="283"/>
                  </a:lnTo>
                  <a:lnTo>
                    <a:pt x="348" y="0"/>
                  </a:lnTo>
                  <a:lnTo>
                    <a:pt x="317" y="0"/>
                  </a:lnTo>
                  <a:lnTo>
                    <a:pt x="316" y="6"/>
                  </a:lnTo>
                  <a:lnTo>
                    <a:pt x="316" y="10"/>
                  </a:lnTo>
                  <a:lnTo>
                    <a:pt x="317" y="15"/>
                  </a:lnTo>
                  <a:lnTo>
                    <a:pt x="318" y="21"/>
                  </a:lnTo>
                  <a:lnTo>
                    <a:pt x="320" y="28"/>
                  </a:lnTo>
                  <a:lnTo>
                    <a:pt x="321" y="33"/>
                  </a:lnTo>
                  <a:lnTo>
                    <a:pt x="321" y="38"/>
                  </a:lnTo>
                  <a:lnTo>
                    <a:pt x="320" y="43"/>
                  </a:lnTo>
                  <a:lnTo>
                    <a:pt x="319" y="48"/>
                  </a:lnTo>
                  <a:lnTo>
                    <a:pt x="316" y="53"/>
                  </a:lnTo>
                  <a:lnTo>
                    <a:pt x="312" y="58"/>
                  </a:lnTo>
                  <a:lnTo>
                    <a:pt x="308" y="62"/>
                  </a:lnTo>
                  <a:lnTo>
                    <a:pt x="303" y="64"/>
                  </a:lnTo>
                  <a:lnTo>
                    <a:pt x="297" y="66"/>
                  </a:lnTo>
                  <a:lnTo>
                    <a:pt x="292" y="68"/>
                  </a:lnTo>
                  <a:lnTo>
                    <a:pt x="284" y="68"/>
                  </a:lnTo>
                  <a:lnTo>
                    <a:pt x="276" y="67"/>
                  </a:lnTo>
                  <a:lnTo>
                    <a:pt x="271" y="66"/>
                  </a:lnTo>
                  <a:lnTo>
                    <a:pt x="266" y="65"/>
                  </a:lnTo>
                  <a:lnTo>
                    <a:pt x="261" y="62"/>
                  </a:lnTo>
                  <a:lnTo>
                    <a:pt x="256" y="58"/>
                  </a:lnTo>
                  <a:lnTo>
                    <a:pt x="252" y="54"/>
                  </a:lnTo>
                  <a:lnTo>
                    <a:pt x="249" y="49"/>
                  </a:lnTo>
                  <a:lnTo>
                    <a:pt x="247" y="44"/>
                  </a:lnTo>
                  <a:lnTo>
                    <a:pt x="246" y="40"/>
                  </a:lnTo>
                  <a:lnTo>
                    <a:pt x="246" y="35"/>
                  </a:lnTo>
                  <a:lnTo>
                    <a:pt x="246" y="29"/>
                  </a:lnTo>
                  <a:lnTo>
                    <a:pt x="248" y="25"/>
                  </a:lnTo>
                  <a:lnTo>
                    <a:pt x="249" y="20"/>
                  </a:lnTo>
                  <a:lnTo>
                    <a:pt x="250" y="15"/>
                  </a:lnTo>
                  <a:lnTo>
                    <a:pt x="251" y="11"/>
                  </a:lnTo>
                  <a:lnTo>
                    <a:pt x="251" y="6"/>
                  </a:lnTo>
                  <a:lnTo>
                    <a:pt x="250" y="2"/>
                  </a:lnTo>
                  <a:lnTo>
                    <a:pt x="192" y="2"/>
                  </a:lnTo>
                  <a:lnTo>
                    <a:pt x="192" y="11"/>
                  </a:lnTo>
                  <a:lnTo>
                    <a:pt x="192" y="18"/>
                  </a:lnTo>
                  <a:lnTo>
                    <a:pt x="191" y="24"/>
                  </a:lnTo>
                  <a:lnTo>
                    <a:pt x="191" y="29"/>
                  </a:lnTo>
                  <a:lnTo>
                    <a:pt x="191" y="35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6" y="47"/>
                  </a:lnTo>
                  <a:lnTo>
                    <a:pt x="183" y="50"/>
                  </a:lnTo>
                  <a:lnTo>
                    <a:pt x="180" y="52"/>
                  </a:lnTo>
                  <a:lnTo>
                    <a:pt x="176" y="53"/>
                  </a:lnTo>
                  <a:lnTo>
                    <a:pt x="171" y="54"/>
                  </a:lnTo>
                  <a:lnTo>
                    <a:pt x="167" y="54"/>
                  </a:lnTo>
                  <a:lnTo>
                    <a:pt x="162" y="54"/>
                  </a:lnTo>
                  <a:lnTo>
                    <a:pt x="158" y="53"/>
                  </a:lnTo>
                  <a:lnTo>
                    <a:pt x="154" y="53"/>
                  </a:lnTo>
                  <a:lnTo>
                    <a:pt x="149" y="53"/>
                  </a:lnTo>
                  <a:lnTo>
                    <a:pt x="143" y="52"/>
                  </a:lnTo>
                  <a:lnTo>
                    <a:pt x="137" y="52"/>
                  </a:lnTo>
                  <a:lnTo>
                    <a:pt x="132" y="53"/>
                  </a:lnTo>
                  <a:lnTo>
                    <a:pt x="127" y="53"/>
                  </a:lnTo>
                  <a:lnTo>
                    <a:pt x="122" y="55"/>
                  </a:lnTo>
                  <a:lnTo>
                    <a:pt x="118" y="57"/>
                  </a:lnTo>
                  <a:lnTo>
                    <a:pt x="113" y="60"/>
                  </a:lnTo>
                  <a:lnTo>
                    <a:pt x="111" y="63"/>
                  </a:lnTo>
                  <a:lnTo>
                    <a:pt x="108" y="67"/>
                  </a:lnTo>
                  <a:lnTo>
                    <a:pt x="107" y="71"/>
                  </a:lnTo>
                  <a:lnTo>
                    <a:pt x="106" y="76"/>
                  </a:lnTo>
                  <a:lnTo>
                    <a:pt x="107" y="80"/>
                  </a:lnTo>
                  <a:lnTo>
                    <a:pt x="107" y="85"/>
                  </a:lnTo>
                  <a:lnTo>
                    <a:pt x="107" y="90"/>
                  </a:lnTo>
                  <a:lnTo>
                    <a:pt x="106" y="94"/>
                  </a:lnTo>
                  <a:lnTo>
                    <a:pt x="105" y="98"/>
                  </a:lnTo>
                  <a:lnTo>
                    <a:pt x="103" y="102"/>
                  </a:lnTo>
                  <a:lnTo>
                    <a:pt x="101" y="105"/>
                  </a:lnTo>
                  <a:lnTo>
                    <a:pt x="97" y="107"/>
                  </a:lnTo>
                  <a:lnTo>
                    <a:pt x="92" y="109"/>
                  </a:lnTo>
                  <a:lnTo>
                    <a:pt x="87" y="111"/>
                  </a:lnTo>
                  <a:lnTo>
                    <a:pt x="83" y="112"/>
                  </a:lnTo>
                  <a:lnTo>
                    <a:pt x="78" y="113"/>
                  </a:lnTo>
                  <a:lnTo>
                    <a:pt x="71" y="114"/>
                  </a:lnTo>
                  <a:lnTo>
                    <a:pt x="67" y="115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0"/>
                  </a:lnTo>
                  <a:lnTo>
                    <a:pt x="50" y="122"/>
                  </a:lnTo>
                  <a:lnTo>
                    <a:pt x="47" y="125"/>
                  </a:lnTo>
                  <a:lnTo>
                    <a:pt x="43" y="129"/>
                  </a:lnTo>
                  <a:lnTo>
                    <a:pt x="41" y="132"/>
                  </a:lnTo>
                  <a:lnTo>
                    <a:pt x="39" y="137"/>
                  </a:lnTo>
                  <a:lnTo>
                    <a:pt x="38" y="142"/>
                  </a:lnTo>
                  <a:lnTo>
                    <a:pt x="39" y="147"/>
                  </a:lnTo>
                  <a:lnTo>
                    <a:pt x="40" y="152"/>
                  </a:lnTo>
                  <a:lnTo>
                    <a:pt x="41" y="157"/>
                  </a:lnTo>
                  <a:lnTo>
                    <a:pt x="43" y="164"/>
                  </a:lnTo>
                  <a:lnTo>
                    <a:pt x="44" y="169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4" y="184"/>
                  </a:lnTo>
                  <a:lnTo>
                    <a:pt x="42" y="188"/>
                  </a:lnTo>
                  <a:lnTo>
                    <a:pt x="41" y="193"/>
                  </a:lnTo>
                  <a:lnTo>
                    <a:pt x="39" y="197"/>
                  </a:lnTo>
                  <a:lnTo>
                    <a:pt x="37" y="202"/>
                  </a:lnTo>
                  <a:lnTo>
                    <a:pt x="34" y="207"/>
                  </a:lnTo>
                  <a:lnTo>
                    <a:pt x="30" y="212"/>
                  </a:lnTo>
                  <a:lnTo>
                    <a:pt x="26" y="215"/>
                  </a:lnTo>
                  <a:lnTo>
                    <a:pt x="23" y="218"/>
                  </a:lnTo>
                  <a:lnTo>
                    <a:pt x="20" y="220"/>
                  </a:lnTo>
                  <a:lnTo>
                    <a:pt x="16" y="222"/>
                  </a:lnTo>
                  <a:lnTo>
                    <a:pt x="11" y="223"/>
                  </a:lnTo>
                  <a:lnTo>
                    <a:pt x="5" y="224"/>
                  </a:lnTo>
                  <a:lnTo>
                    <a:pt x="0" y="224"/>
                  </a:lnTo>
                </a:path>
              </a:pathLst>
            </a:custGeom>
            <a:solidFill>
              <a:srgbClr val="0000FF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9" name="Freeform 507"/>
            <p:cNvSpPr>
              <a:spLocks/>
            </p:cNvSpPr>
            <p:nvPr/>
          </p:nvSpPr>
          <p:spPr bwMode="auto">
            <a:xfrm>
              <a:off x="1260" y="1698"/>
              <a:ext cx="349" cy="338"/>
            </a:xfrm>
            <a:custGeom>
              <a:avLst/>
              <a:gdLst>
                <a:gd name="T0" fmla="*/ 348 w 349"/>
                <a:gd name="T1" fmla="*/ 337 h 338"/>
                <a:gd name="T2" fmla="*/ 0 w 349"/>
                <a:gd name="T3" fmla="*/ 68 h 338"/>
                <a:gd name="T4" fmla="*/ 32 w 349"/>
                <a:gd name="T5" fmla="*/ 65 h 338"/>
                <a:gd name="T6" fmla="*/ 32 w 349"/>
                <a:gd name="T7" fmla="*/ 59 h 338"/>
                <a:gd name="T8" fmla="*/ 31 w 349"/>
                <a:gd name="T9" fmla="*/ 52 h 338"/>
                <a:gd name="T10" fmla="*/ 29 w 349"/>
                <a:gd name="T11" fmla="*/ 43 h 338"/>
                <a:gd name="T12" fmla="*/ 27 w 349"/>
                <a:gd name="T13" fmla="*/ 34 h 338"/>
                <a:gd name="T14" fmla="*/ 27 w 349"/>
                <a:gd name="T15" fmla="*/ 26 h 338"/>
                <a:gd name="T16" fmla="*/ 30 w 349"/>
                <a:gd name="T17" fmla="*/ 18 h 338"/>
                <a:gd name="T18" fmla="*/ 36 w 349"/>
                <a:gd name="T19" fmla="*/ 11 h 338"/>
                <a:gd name="T20" fmla="*/ 42 w 349"/>
                <a:gd name="T21" fmla="*/ 6 h 338"/>
                <a:gd name="T22" fmla="*/ 50 w 349"/>
                <a:gd name="T23" fmla="*/ 2 h 338"/>
                <a:gd name="T24" fmla="*/ 60 w 349"/>
                <a:gd name="T25" fmla="*/ 0 h 338"/>
                <a:gd name="T26" fmla="*/ 69 w 349"/>
                <a:gd name="T27" fmla="*/ 0 h 338"/>
                <a:gd name="T28" fmla="*/ 76 w 349"/>
                <a:gd name="T29" fmla="*/ 0 h 338"/>
                <a:gd name="T30" fmla="*/ 84 w 349"/>
                <a:gd name="T31" fmla="*/ 3 h 338"/>
                <a:gd name="T32" fmla="*/ 90 w 349"/>
                <a:gd name="T33" fmla="*/ 7 h 338"/>
                <a:gd name="T34" fmla="*/ 96 w 349"/>
                <a:gd name="T35" fmla="*/ 13 h 338"/>
                <a:gd name="T36" fmla="*/ 101 w 349"/>
                <a:gd name="T37" fmla="*/ 21 h 338"/>
                <a:gd name="T38" fmla="*/ 104 w 349"/>
                <a:gd name="T39" fmla="*/ 30 h 338"/>
                <a:gd name="T40" fmla="*/ 103 w 349"/>
                <a:gd name="T41" fmla="*/ 40 h 338"/>
                <a:gd name="T42" fmla="*/ 100 w 349"/>
                <a:gd name="T43" fmla="*/ 49 h 338"/>
                <a:gd name="T44" fmla="*/ 98 w 349"/>
                <a:gd name="T45" fmla="*/ 59 h 338"/>
                <a:gd name="T46" fmla="*/ 98 w 349"/>
                <a:gd name="T47" fmla="*/ 63 h 338"/>
                <a:gd name="T48" fmla="*/ 157 w 349"/>
                <a:gd name="T49" fmla="*/ 66 h 338"/>
                <a:gd name="T50" fmla="*/ 155 w 349"/>
                <a:gd name="T51" fmla="*/ 83 h 338"/>
                <a:gd name="T52" fmla="*/ 156 w 349"/>
                <a:gd name="T53" fmla="*/ 94 h 338"/>
                <a:gd name="T54" fmla="*/ 157 w 349"/>
                <a:gd name="T55" fmla="*/ 105 h 338"/>
                <a:gd name="T56" fmla="*/ 161 w 349"/>
                <a:gd name="T57" fmla="*/ 112 h 338"/>
                <a:gd name="T58" fmla="*/ 167 w 349"/>
                <a:gd name="T59" fmla="*/ 116 h 338"/>
                <a:gd name="T60" fmla="*/ 177 w 349"/>
                <a:gd name="T61" fmla="*/ 119 h 338"/>
                <a:gd name="T62" fmla="*/ 186 w 349"/>
                <a:gd name="T63" fmla="*/ 119 h 338"/>
                <a:gd name="T64" fmla="*/ 194 w 349"/>
                <a:gd name="T65" fmla="*/ 118 h 338"/>
                <a:gd name="T66" fmla="*/ 205 w 349"/>
                <a:gd name="T67" fmla="*/ 117 h 338"/>
                <a:gd name="T68" fmla="*/ 216 w 349"/>
                <a:gd name="T69" fmla="*/ 117 h 338"/>
                <a:gd name="T70" fmla="*/ 226 w 349"/>
                <a:gd name="T71" fmla="*/ 120 h 338"/>
                <a:gd name="T72" fmla="*/ 235 w 349"/>
                <a:gd name="T73" fmla="*/ 125 h 338"/>
                <a:gd name="T74" fmla="*/ 240 w 349"/>
                <a:gd name="T75" fmla="*/ 132 h 338"/>
                <a:gd name="T76" fmla="*/ 242 w 349"/>
                <a:gd name="T77" fmla="*/ 140 h 338"/>
                <a:gd name="T78" fmla="*/ 241 w 349"/>
                <a:gd name="T79" fmla="*/ 150 h 338"/>
                <a:gd name="T80" fmla="*/ 242 w 349"/>
                <a:gd name="T81" fmla="*/ 159 h 338"/>
                <a:gd name="T82" fmla="*/ 245 w 349"/>
                <a:gd name="T83" fmla="*/ 167 h 338"/>
                <a:gd name="T84" fmla="*/ 251 w 349"/>
                <a:gd name="T85" fmla="*/ 172 h 338"/>
                <a:gd name="T86" fmla="*/ 261 w 349"/>
                <a:gd name="T87" fmla="*/ 176 h 338"/>
                <a:gd name="T88" fmla="*/ 270 w 349"/>
                <a:gd name="T89" fmla="*/ 178 h 338"/>
                <a:gd name="T90" fmla="*/ 282 w 349"/>
                <a:gd name="T91" fmla="*/ 180 h 338"/>
                <a:gd name="T92" fmla="*/ 291 w 349"/>
                <a:gd name="T93" fmla="*/ 183 h 338"/>
                <a:gd name="T94" fmla="*/ 299 w 349"/>
                <a:gd name="T95" fmla="*/ 187 h 338"/>
                <a:gd name="T96" fmla="*/ 305 w 349"/>
                <a:gd name="T97" fmla="*/ 194 h 338"/>
                <a:gd name="T98" fmla="*/ 309 w 349"/>
                <a:gd name="T99" fmla="*/ 201 h 338"/>
                <a:gd name="T100" fmla="*/ 309 w 349"/>
                <a:gd name="T101" fmla="*/ 212 h 338"/>
                <a:gd name="T102" fmla="*/ 307 w 349"/>
                <a:gd name="T103" fmla="*/ 222 h 338"/>
                <a:gd name="T104" fmla="*/ 304 w 349"/>
                <a:gd name="T105" fmla="*/ 234 h 338"/>
                <a:gd name="T106" fmla="*/ 303 w 349"/>
                <a:gd name="T107" fmla="*/ 243 h 338"/>
                <a:gd name="T108" fmla="*/ 306 w 349"/>
                <a:gd name="T109" fmla="*/ 253 h 338"/>
                <a:gd name="T110" fmla="*/ 309 w 349"/>
                <a:gd name="T111" fmla="*/ 260 h 338"/>
                <a:gd name="T112" fmla="*/ 316 w 349"/>
                <a:gd name="T113" fmla="*/ 268 h 338"/>
                <a:gd name="T114" fmla="*/ 324 w 349"/>
                <a:gd name="T115" fmla="*/ 274 h 338"/>
                <a:gd name="T116" fmla="*/ 333 w 349"/>
                <a:gd name="T117" fmla="*/ 277 h 338"/>
                <a:gd name="T118" fmla="*/ 343 w 349"/>
                <a:gd name="T119" fmla="*/ 278 h 3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9" h="338">
                  <a:moveTo>
                    <a:pt x="348" y="278"/>
                  </a:moveTo>
                  <a:lnTo>
                    <a:pt x="348" y="337"/>
                  </a:lnTo>
                  <a:lnTo>
                    <a:pt x="1" y="337"/>
                  </a:lnTo>
                  <a:lnTo>
                    <a:pt x="0" y="68"/>
                  </a:lnTo>
                  <a:lnTo>
                    <a:pt x="30" y="68"/>
                  </a:lnTo>
                  <a:lnTo>
                    <a:pt x="32" y="65"/>
                  </a:lnTo>
                  <a:lnTo>
                    <a:pt x="32" y="62"/>
                  </a:lnTo>
                  <a:lnTo>
                    <a:pt x="32" y="59"/>
                  </a:lnTo>
                  <a:lnTo>
                    <a:pt x="32" y="56"/>
                  </a:lnTo>
                  <a:lnTo>
                    <a:pt x="31" y="52"/>
                  </a:lnTo>
                  <a:lnTo>
                    <a:pt x="30" y="46"/>
                  </a:lnTo>
                  <a:lnTo>
                    <a:pt x="29" y="43"/>
                  </a:lnTo>
                  <a:lnTo>
                    <a:pt x="27" y="38"/>
                  </a:lnTo>
                  <a:lnTo>
                    <a:pt x="27" y="34"/>
                  </a:lnTo>
                  <a:lnTo>
                    <a:pt x="27" y="30"/>
                  </a:lnTo>
                  <a:lnTo>
                    <a:pt x="27" y="26"/>
                  </a:lnTo>
                  <a:lnTo>
                    <a:pt x="29" y="22"/>
                  </a:lnTo>
                  <a:lnTo>
                    <a:pt x="30" y="18"/>
                  </a:lnTo>
                  <a:lnTo>
                    <a:pt x="32" y="15"/>
                  </a:lnTo>
                  <a:lnTo>
                    <a:pt x="36" y="11"/>
                  </a:lnTo>
                  <a:lnTo>
                    <a:pt x="39" y="8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0" y="2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80" y="2"/>
                  </a:lnTo>
                  <a:lnTo>
                    <a:pt x="84" y="3"/>
                  </a:lnTo>
                  <a:lnTo>
                    <a:pt x="87" y="5"/>
                  </a:lnTo>
                  <a:lnTo>
                    <a:pt x="90" y="7"/>
                  </a:lnTo>
                  <a:lnTo>
                    <a:pt x="93" y="10"/>
                  </a:lnTo>
                  <a:lnTo>
                    <a:pt x="96" y="13"/>
                  </a:lnTo>
                  <a:lnTo>
                    <a:pt x="99" y="17"/>
                  </a:lnTo>
                  <a:lnTo>
                    <a:pt x="101" y="21"/>
                  </a:lnTo>
                  <a:lnTo>
                    <a:pt x="103" y="25"/>
                  </a:lnTo>
                  <a:lnTo>
                    <a:pt x="104" y="30"/>
                  </a:lnTo>
                  <a:lnTo>
                    <a:pt x="104" y="35"/>
                  </a:lnTo>
                  <a:lnTo>
                    <a:pt x="103" y="40"/>
                  </a:lnTo>
                  <a:lnTo>
                    <a:pt x="101" y="45"/>
                  </a:lnTo>
                  <a:lnTo>
                    <a:pt x="100" y="49"/>
                  </a:lnTo>
                  <a:lnTo>
                    <a:pt x="99" y="55"/>
                  </a:lnTo>
                  <a:lnTo>
                    <a:pt x="98" y="59"/>
                  </a:lnTo>
                  <a:lnTo>
                    <a:pt x="98" y="61"/>
                  </a:lnTo>
                  <a:lnTo>
                    <a:pt x="98" y="63"/>
                  </a:lnTo>
                  <a:lnTo>
                    <a:pt x="99" y="66"/>
                  </a:lnTo>
                  <a:lnTo>
                    <a:pt x="157" y="66"/>
                  </a:lnTo>
                  <a:lnTo>
                    <a:pt x="155" y="77"/>
                  </a:lnTo>
                  <a:lnTo>
                    <a:pt x="155" y="83"/>
                  </a:lnTo>
                  <a:lnTo>
                    <a:pt x="155" y="89"/>
                  </a:lnTo>
                  <a:lnTo>
                    <a:pt x="156" y="94"/>
                  </a:lnTo>
                  <a:lnTo>
                    <a:pt x="156" y="99"/>
                  </a:lnTo>
                  <a:lnTo>
                    <a:pt x="157" y="105"/>
                  </a:lnTo>
                  <a:lnTo>
                    <a:pt x="159" y="109"/>
                  </a:lnTo>
                  <a:lnTo>
                    <a:pt x="161" y="112"/>
                  </a:lnTo>
                  <a:lnTo>
                    <a:pt x="164" y="114"/>
                  </a:lnTo>
                  <a:lnTo>
                    <a:pt x="167" y="116"/>
                  </a:lnTo>
                  <a:lnTo>
                    <a:pt x="171" y="118"/>
                  </a:lnTo>
                  <a:lnTo>
                    <a:pt x="177" y="119"/>
                  </a:lnTo>
                  <a:lnTo>
                    <a:pt x="181" y="119"/>
                  </a:lnTo>
                  <a:lnTo>
                    <a:pt x="186" y="119"/>
                  </a:lnTo>
                  <a:lnTo>
                    <a:pt x="191" y="118"/>
                  </a:lnTo>
                  <a:lnTo>
                    <a:pt x="194" y="118"/>
                  </a:lnTo>
                  <a:lnTo>
                    <a:pt x="200" y="117"/>
                  </a:lnTo>
                  <a:lnTo>
                    <a:pt x="205" y="117"/>
                  </a:lnTo>
                  <a:lnTo>
                    <a:pt x="211" y="117"/>
                  </a:lnTo>
                  <a:lnTo>
                    <a:pt x="216" y="117"/>
                  </a:lnTo>
                  <a:lnTo>
                    <a:pt x="221" y="118"/>
                  </a:lnTo>
                  <a:lnTo>
                    <a:pt x="226" y="120"/>
                  </a:lnTo>
                  <a:lnTo>
                    <a:pt x="231" y="122"/>
                  </a:lnTo>
                  <a:lnTo>
                    <a:pt x="235" y="125"/>
                  </a:lnTo>
                  <a:lnTo>
                    <a:pt x="237" y="128"/>
                  </a:lnTo>
                  <a:lnTo>
                    <a:pt x="240" y="132"/>
                  </a:lnTo>
                  <a:lnTo>
                    <a:pt x="241" y="136"/>
                  </a:lnTo>
                  <a:lnTo>
                    <a:pt x="242" y="140"/>
                  </a:lnTo>
                  <a:lnTo>
                    <a:pt x="241" y="145"/>
                  </a:lnTo>
                  <a:lnTo>
                    <a:pt x="241" y="150"/>
                  </a:lnTo>
                  <a:lnTo>
                    <a:pt x="241" y="155"/>
                  </a:lnTo>
                  <a:lnTo>
                    <a:pt x="242" y="159"/>
                  </a:lnTo>
                  <a:lnTo>
                    <a:pt x="243" y="163"/>
                  </a:lnTo>
                  <a:lnTo>
                    <a:pt x="245" y="167"/>
                  </a:lnTo>
                  <a:lnTo>
                    <a:pt x="248" y="170"/>
                  </a:lnTo>
                  <a:lnTo>
                    <a:pt x="251" y="172"/>
                  </a:lnTo>
                  <a:lnTo>
                    <a:pt x="256" y="174"/>
                  </a:lnTo>
                  <a:lnTo>
                    <a:pt x="261" y="176"/>
                  </a:lnTo>
                  <a:lnTo>
                    <a:pt x="265" y="177"/>
                  </a:lnTo>
                  <a:lnTo>
                    <a:pt x="270" y="178"/>
                  </a:lnTo>
                  <a:lnTo>
                    <a:pt x="276" y="179"/>
                  </a:lnTo>
                  <a:lnTo>
                    <a:pt x="282" y="180"/>
                  </a:lnTo>
                  <a:lnTo>
                    <a:pt x="287" y="182"/>
                  </a:lnTo>
                  <a:lnTo>
                    <a:pt x="291" y="183"/>
                  </a:lnTo>
                  <a:lnTo>
                    <a:pt x="295" y="185"/>
                  </a:lnTo>
                  <a:lnTo>
                    <a:pt x="299" y="187"/>
                  </a:lnTo>
                  <a:lnTo>
                    <a:pt x="301" y="190"/>
                  </a:lnTo>
                  <a:lnTo>
                    <a:pt x="305" y="194"/>
                  </a:lnTo>
                  <a:lnTo>
                    <a:pt x="307" y="197"/>
                  </a:lnTo>
                  <a:lnTo>
                    <a:pt x="309" y="201"/>
                  </a:lnTo>
                  <a:lnTo>
                    <a:pt x="310" y="207"/>
                  </a:lnTo>
                  <a:lnTo>
                    <a:pt x="309" y="212"/>
                  </a:lnTo>
                  <a:lnTo>
                    <a:pt x="308" y="216"/>
                  </a:lnTo>
                  <a:lnTo>
                    <a:pt x="307" y="222"/>
                  </a:lnTo>
                  <a:lnTo>
                    <a:pt x="306" y="228"/>
                  </a:lnTo>
                  <a:lnTo>
                    <a:pt x="304" y="234"/>
                  </a:lnTo>
                  <a:lnTo>
                    <a:pt x="303" y="239"/>
                  </a:lnTo>
                  <a:lnTo>
                    <a:pt x="303" y="243"/>
                  </a:lnTo>
                  <a:lnTo>
                    <a:pt x="304" y="248"/>
                  </a:lnTo>
                  <a:lnTo>
                    <a:pt x="306" y="253"/>
                  </a:lnTo>
                  <a:lnTo>
                    <a:pt x="307" y="257"/>
                  </a:lnTo>
                  <a:lnTo>
                    <a:pt x="309" y="260"/>
                  </a:lnTo>
                  <a:lnTo>
                    <a:pt x="312" y="264"/>
                  </a:lnTo>
                  <a:lnTo>
                    <a:pt x="316" y="268"/>
                  </a:lnTo>
                  <a:lnTo>
                    <a:pt x="320" y="272"/>
                  </a:lnTo>
                  <a:lnTo>
                    <a:pt x="324" y="274"/>
                  </a:lnTo>
                  <a:lnTo>
                    <a:pt x="328" y="276"/>
                  </a:lnTo>
                  <a:lnTo>
                    <a:pt x="333" y="277"/>
                  </a:lnTo>
                  <a:lnTo>
                    <a:pt x="337" y="278"/>
                  </a:lnTo>
                  <a:lnTo>
                    <a:pt x="343" y="278"/>
                  </a:lnTo>
                  <a:lnTo>
                    <a:pt x="348" y="278"/>
                  </a:lnTo>
                </a:path>
              </a:pathLst>
            </a:custGeom>
            <a:solidFill>
              <a:srgbClr val="00FF00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669" name="Group 508"/>
          <p:cNvGrpSpPr>
            <a:grpSpLocks/>
          </p:cNvGrpSpPr>
          <p:nvPr/>
        </p:nvGrpSpPr>
        <p:grpSpPr bwMode="auto">
          <a:xfrm>
            <a:off x="6157913" y="2401888"/>
            <a:ext cx="827087" cy="658812"/>
            <a:chOff x="3878" y="1533"/>
            <a:chExt cx="521" cy="415"/>
          </a:xfrm>
        </p:grpSpPr>
        <p:sp>
          <p:nvSpPr>
            <p:cNvPr id="27672" name="Freeform 509"/>
            <p:cNvSpPr>
              <a:spLocks/>
            </p:cNvSpPr>
            <p:nvPr/>
          </p:nvSpPr>
          <p:spPr bwMode="auto">
            <a:xfrm>
              <a:off x="4140" y="1533"/>
              <a:ext cx="259" cy="254"/>
            </a:xfrm>
            <a:custGeom>
              <a:avLst/>
              <a:gdLst>
                <a:gd name="T0" fmla="*/ 0 w 259"/>
                <a:gd name="T1" fmla="*/ 0 h 254"/>
                <a:gd name="T2" fmla="*/ 258 w 259"/>
                <a:gd name="T3" fmla="*/ 202 h 254"/>
                <a:gd name="T4" fmla="*/ 235 w 259"/>
                <a:gd name="T5" fmla="*/ 204 h 254"/>
                <a:gd name="T6" fmla="*/ 234 w 259"/>
                <a:gd name="T7" fmla="*/ 208 h 254"/>
                <a:gd name="T8" fmla="*/ 236 w 259"/>
                <a:gd name="T9" fmla="*/ 214 h 254"/>
                <a:gd name="T10" fmla="*/ 237 w 259"/>
                <a:gd name="T11" fmla="*/ 221 h 254"/>
                <a:gd name="T12" fmla="*/ 239 w 259"/>
                <a:gd name="T13" fmla="*/ 227 h 254"/>
                <a:gd name="T14" fmla="*/ 238 w 259"/>
                <a:gd name="T15" fmla="*/ 233 h 254"/>
                <a:gd name="T16" fmla="*/ 236 w 259"/>
                <a:gd name="T17" fmla="*/ 239 h 254"/>
                <a:gd name="T18" fmla="*/ 232 w 259"/>
                <a:gd name="T19" fmla="*/ 244 h 254"/>
                <a:gd name="T20" fmla="*/ 227 w 259"/>
                <a:gd name="T21" fmla="*/ 249 h 254"/>
                <a:gd name="T22" fmla="*/ 221 w 259"/>
                <a:gd name="T23" fmla="*/ 251 h 254"/>
                <a:gd name="T24" fmla="*/ 214 w 259"/>
                <a:gd name="T25" fmla="*/ 252 h 254"/>
                <a:gd name="T26" fmla="*/ 207 w 259"/>
                <a:gd name="T27" fmla="*/ 253 h 254"/>
                <a:gd name="T28" fmla="*/ 201 w 259"/>
                <a:gd name="T29" fmla="*/ 252 h 254"/>
                <a:gd name="T30" fmla="*/ 196 w 259"/>
                <a:gd name="T31" fmla="*/ 250 h 254"/>
                <a:gd name="T32" fmla="*/ 191 w 259"/>
                <a:gd name="T33" fmla="*/ 247 h 254"/>
                <a:gd name="T34" fmla="*/ 186 w 259"/>
                <a:gd name="T35" fmla="*/ 243 h 254"/>
                <a:gd name="T36" fmla="*/ 183 w 259"/>
                <a:gd name="T37" fmla="*/ 237 h 254"/>
                <a:gd name="T38" fmla="*/ 181 w 259"/>
                <a:gd name="T39" fmla="*/ 230 h 254"/>
                <a:gd name="T40" fmla="*/ 182 w 259"/>
                <a:gd name="T41" fmla="*/ 223 h 254"/>
                <a:gd name="T42" fmla="*/ 183 w 259"/>
                <a:gd name="T43" fmla="*/ 216 h 254"/>
                <a:gd name="T44" fmla="*/ 186 w 259"/>
                <a:gd name="T45" fmla="*/ 208 h 254"/>
                <a:gd name="T46" fmla="*/ 185 w 259"/>
                <a:gd name="T47" fmla="*/ 205 h 254"/>
                <a:gd name="T48" fmla="*/ 142 w 259"/>
                <a:gd name="T49" fmla="*/ 204 h 254"/>
                <a:gd name="T50" fmla="*/ 142 w 259"/>
                <a:gd name="T51" fmla="*/ 192 h 254"/>
                <a:gd name="T52" fmla="*/ 141 w 259"/>
                <a:gd name="T53" fmla="*/ 183 h 254"/>
                <a:gd name="T54" fmla="*/ 139 w 259"/>
                <a:gd name="T55" fmla="*/ 179 h 254"/>
                <a:gd name="T56" fmla="*/ 136 w 259"/>
                <a:gd name="T57" fmla="*/ 175 h 254"/>
                <a:gd name="T58" fmla="*/ 130 w 259"/>
                <a:gd name="T59" fmla="*/ 172 h 254"/>
                <a:gd name="T60" fmla="*/ 125 w 259"/>
                <a:gd name="T61" fmla="*/ 171 h 254"/>
                <a:gd name="T62" fmla="*/ 116 w 259"/>
                <a:gd name="T63" fmla="*/ 172 h 254"/>
                <a:gd name="T64" fmla="*/ 107 w 259"/>
                <a:gd name="T65" fmla="*/ 173 h 254"/>
                <a:gd name="T66" fmla="*/ 99 w 259"/>
                <a:gd name="T67" fmla="*/ 173 h 254"/>
                <a:gd name="T68" fmla="*/ 90 w 259"/>
                <a:gd name="T69" fmla="*/ 171 h 254"/>
                <a:gd name="T70" fmla="*/ 84 w 259"/>
                <a:gd name="T71" fmla="*/ 168 h 254"/>
                <a:gd name="T72" fmla="*/ 81 w 259"/>
                <a:gd name="T73" fmla="*/ 162 h 254"/>
                <a:gd name="T74" fmla="*/ 78 w 259"/>
                <a:gd name="T75" fmla="*/ 155 h 254"/>
                <a:gd name="T76" fmla="*/ 79 w 259"/>
                <a:gd name="T77" fmla="*/ 147 h 254"/>
                <a:gd name="T78" fmla="*/ 78 w 259"/>
                <a:gd name="T79" fmla="*/ 140 h 254"/>
                <a:gd name="T80" fmla="*/ 76 w 259"/>
                <a:gd name="T81" fmla="*/ 135 h 254"/>
                <a:gd name="T82" fmla="*/ 73 w 259"/>
                <a:gd name="T83" fmla="*/ 132 h 254"/>
                <a:gd name="T84" fmla="*/ 67 w 259"/>
                <a:gd name="T85" fmla="*/ 129 h 254"/>
                <a:gd name="T86" fmla="*/ 59 w 259"/>
                <a:gd name="T87" fmla="*/ 127 h 254"/>
                <a:gd name="T88" fmla="*/ 49 w 259"/>
                <a:gd name="T89" fmla="*/ 126 h 254"/>
                <a:gd name="T90" fmla="*/ 43 w 259"/>
                <a:gd name="T91" fmla="*/ 124 h 254"/>
                <a:gd name="T92" fmla="*/ 37 w 259"/>
                <a:gd name="T93" fmla="*/ 121 h 254"/>
                <a:gd name="T94" fmla="*/ 31 w 259"/>
                <a:gd name="T95" fmla="*/ 116 h 254"/>
                <a:gd name="T96" fmla="*/ 28 w 259"/>
                <a:gd name="T97" fmla="*/ 110 h 254"/>
                <a:gd name="T98" fmla="*/ 28 w 259"/>
                <a:gd name="T99" fmla="*/ 103 h 254"/>
                <a:gd name="T100" fmla="*/ 30 w 259"/>
                <a:gd name="T101" fmla="*/ 96 h 254"/>
                <a:gd name="T102" fmla="*/ 31 w 259"/>
                <a:gd name="T103" fmla="*/ 88 h 254"/>
                <a:gd name="T104" fmla="*/ 33 w 259"/>
                <a:gd name="T105" fmla="*/ 80 h 254"/>
                <a:gd name="T106" fmla="*/ 31 w 259"/>
                <a:gd name="T107" fmla="*/ 73 h 254"/>
                <a:gd name="T108" fmla="*/ 28 w 259"/>
                <a:gd name="T109" fmla="*/ 66 h 254"/>
                <a:gd name="T110" fmla="*/ 25 w 259"/>
                <a:gd name="T111" fmla="*/ 61 h 254"/>
                <a:gd name="T112" fmla="*/ 21 w 259"/>
                <a:gd name="T113" fmla="*/ 58 h 254"/>
                <a:gd name="T114" fmla="*/ 16 w 259"/>
                <a:gd name="T115" fmla="*/ 55 h 254"/>
                <a:gd name="T116" fmla="*/ 10 w 259"/>
                <a:gd name="T117" fmla="*/ 53 h 254"/>
                <a:gd name="T118" fmla="*/ 3 w 259"/>
                <a:gd name="T119" fmla="*/ 53 h 25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59" h="254">
                  <a:moveTo>
                    <a:pt x="0" y="53"/>
                  </a:moveTo>
                  <a:lnTo>
                    <a:pt x="0" y="0"/>
                  </a:lnTo>
                  <a:lnTo>
                    <a:pt x="258" y="0"/>
                  </a:lnTo>
                  <a:lnTo>
                    <a:pt x="258" y="202"/>
                  </a:lnTo>
                  <a:lnTo>
                    <a:pt x="236" y="202"/>
                  </a:lnTo>
                  <a:lnTo>
                    <a:pt x="235" y="204"/>
                  </a:lnTo>
                  <a:lnTo>
                    <a:pt x="234" y="206"/>
                  </a:lnTo>
                  <a:lnTo>
                    <a:pt x="234" y="208"/>
                  </a:lnTo>
                  <a:lnTo>
                    <a:pt x="235" y="210"/>
                  </a:lnTo>
                  <a:lnTo>
                    <a:pt x="236" y="214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38" y="224"/>
                  </a:lnTo>
                  <a:lnTo>
                    <a:pt x="239" y="227"/>
                  </a:lnTo>
                  <a:lnTo>
                    <a:pt x="239" y="230"/>
                  </a:lnTo>
                  <a:lnTo>
                    <a:pt x="238" y="233"/>
                  </a:lnTo>
                  <a:lnTo>
                    <a:pt x="237" y="237"/>
                  </a:lnTo>
                  <a:lnTo>
                    <a:pt x="236" y="239"/>
                  </a:lnTo>
                  <a:lnTo>
                    <a:pt x="234" y="242"/>
                  </a:lnTo>
                  <a:lnTo>
                    <a:pt x="232" y="244"/>
                  </a:lnTo>
                  <a:lnTo>
                    <a:pt x="230" y="246"/>
                  </a:lnTo>
                  <a:lnTo>
                    <a:pt x="227" y="249"/>
                  </a:lnTo>
                  <a:lnTo>
                    <a:pt x="224" y="250"/>
                  </a:lnTo>
                  <a:lnTo>
                    <a:pt x="221" y="251"/>
                  </a:lnTo>
                  <a:lnTo>
                    <a:pt x="218" y="252"/>
                  </a:lnTo>
                  <a:lnTo>
                    <a:pt x="214" y="252"/>
                  </a:lnTo>
                  <a:lnTo>
                    <a:pt x="210" y="253"/>
                  </a:lnTo>
                  <a:lnTo>
                    <a:pt x="207" y="253"/>
                  </a:lnTo>
                  <a:lnTo>
                    <a:pt x="204" y="252"/>
                  </a:lnTo>
                  <a:lnTo>
                    <a:pt x="201" y="252"/>
                  </a:lnTo>
                  <a:lnTo>
                    <a:pt x="199" y="252"/>
                  </a:lnTo>
                  <a:lnTo>
                    <a:pt x="196" y="250"/>
                  </a:lnTo>
                  <a:lnTo>
                    <a:pt x="194" y="249"/>
                  </a:lnTo>
                  <a:lnTo>
                    <a:pt x="191" y="247"/>
                  </a:lnTo>
                  <a:lnTo>
                    <a:pt x="189" y="245"/>
                  </a:lnTo>
                  <a:lnTo>
                    <a:pt x="186" y="243"/>
                  </a:lnTo>
                  <a:lnTo>
                    <a:pt x="185" y="240"/>
                  </a:lnTo>
                  <a:lnTo>
                    <a:pt x="183" y="237"/>
                  </a:lnTo>
                  <a:lnTo>
                    <a:pt x="182" y="234"/>
                  </a:lnTo>
                  <a:lnTo>
                    <a:pt x="181" y="230"/>
                  </a:lnTo>
                  <a:lnTo>
                    <a:pt x="181" y="226"/>
                  </a:lnTo>
                  <a:lnTo>
                    <a:pt x="182" y="223"/>
                  </a:lnTo>
                  <a:lnTo>
                    <a:pt x="183" y="219"/>
                  </a:lnTo>
                  <a:lnTo>
                    <a:pt x="183" y="216"/>
                  </a:lnTo>
                  <a:lnTo>
                    <a:pt x="185" y="212"/>
                  </a:lnTo>
                  <a:lnTo>
                    <a:pt x="186" y="208"/>
                  </a:lnTo>
                  <a:lnTo>
                    <a:pt x="186" y="207"/>
                  </a:lnTo>
                  <a:lnTo>
                    <a:pt x="185" y="205"/>
                  </a:lnTo>
                  <a:lnTo>
                    <a:pt x="184" y="204"/>
                  </a:lnTo>
                  <a:lnTo>
                    <a:pt x="142" y="204"/>
                  </a:lnTo>
                  <a:lnTo>
                    <a:pt x="142" y="195"/>
                  </a:lnTo>
                  <a:lnTo>
                    <a:pt x="142" y="192"/>
                  </a:lnTo>
                  <a:lnTo>
                    <a:pt x="142" y="187"/>
                  </a:lnTo>
                  <a:lnTo>
                    <a:pt x="141" y="183"/>
                  </a:lnTo>
                  <a:lnTo>
                    <a:pt x="140" y="181"/>
                  </a:lnTo>
                  <a:lnTo>
                    <a:pt x="139" y="179"/>
                  </a:lnTo>
                  <a:lnTo>
                    <a:pt x="138" y="177"/>
                  </a:lnTo>
                  <a:lnTo>
                    <a:pt x="136" y="175"/>
                  </a:lnTo>
                  <a:lnTo>
                    <a:pt x="133" y="174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5" y="171"/>
                  </a:lnTo>
                  <a:lnTo>
                    <a:pt x="120" y="171"/>
                  </a:lnTo>
                  <a:lnTo>
                    <a:pt x="116" y="172"/>
                  </a:lnTo>
                  <a:lnTo>
                    <a:pt x="111" y="172"/>
                  </a:lnTo>
                  <a:lnTo>
                    <a:pt x="107" y="173"/>
                  </a:lnTo>
                  <a:lnTo>
                    <a:pt x="103" y="173"/>
                  </a:lnTo>
                  <a:lnTo>
                    <a:pt x="99" y="173"/>
                  </a:lnTo>
                  <a:lnTo>
                    <a:pt x="95" y="172"/>
                  </a:lnTo>
                  <a:lnTo>
                    <a:pt x="90" y="171"/>
                  </a:lnTo>
                  <a:lnTo>
                    <a:pt x="87" y="170"/>
                  </a:lnTo>
                  <a:lnTo>
                    <a:pt x="84" y="168"/>
                  </a:lnTo>
                  <a:lnTo>
                    <a:pt x="82" y="165"/>
                  </a:lnTo>
                  <a:lnTo>
                    <a:pt x="81" y="162"/>
                  </a:lnTo>
                  <a:lnTo>
                    <a:pt x="79" y="159"/>
                  </a:lnTo>
                  <a:lnTo>
                    <a:pt x="78" y="155"/>
                  </a:lnTo>
                  <a:lnTo>
                    <a:pt x="78" y="150"/>
                  </a:lnTo>
                  <a:lnTo>
                    <a:pt x="79" y="147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7" y="138"/>
                  </a:lnTo>
                  <a:lnTo>
                    <a:pt x="76" y="135"/>
                  </a:lnTo>
                  <a:lnTo>
                    <a:pt x="75" y="134"/>
                  </a:lnTo>
                  <a:lnTo>
                    <a:pt x="73" y="132"/>
                  </a:lnTo>
                  <a:lnTo>
                    <a:pt x="70" y="132"/>
                  </a:lnTo>
                  <a:lnTo>
                    <a:pt x="67" y="129"/>
                  </a:lnTo>
                  <a:lnTo>
                    <a:pt x="63" y="129"/>
                  </a:lnTo>
                  <a:lnTo>
                    <a:pt x="59" y="127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46" y="125"/>
                  </a:lnTo>
                  <a:lnTo>
                    <a:pt x="43" y="124"/>
                  </a:lnTo>
                  <a:lnTo>
                    <a:pt x="39" y="123"/>
                  </a:lnTo>
                  <a:lnTo>
                    <a:pt x="37" y="121"/>
                  </a:lnTo>
                  <a:lnTo>
                    <a:pt x="34" y="118"/>
                  </a:lnTo>
                  <a:lnTo>
                    <a:pt x="31" y="116"/>
                  </a:lnTo>
                  <a:lnTo>
                    <a:pt x="30" y="113"/>
                  </a:lnTo>
                  <a:lnTo>
                    <a:pt x="28" y="110"/>
                  </a:lnTo>
                  <a:lnTo>
                    <a:pt x="28" y="106"/>
                  </a:lnTo>
                  <a:lnTo>
                    <a:pt x="28" y="103"/>
                  </a:lnTo>
                  <a:lnTo>
                    <a:pt x="28" y="100"/>
                  </a:lnTo>
                  <a:lnTo>
                    <a:pt x="30" y="96"/>
                  </a:lnTo>
                  <a:lnTo>
                    <a:pt x="31" y="91"/>
                  </a:lnTo>
                  <a:lnTo>
                    <a:pt x="31" y="88"/>
                  </a:lnTo>
                  <a:lnTo>
                    <a:pt x="32" y="84"/>
                  </a:lnTo>
                  <a:lnTo>
                    <a:pt x="33" y="80"/>
                  </a:lnTo>
                  <a:lnTo>
                    <a:pt x="32" y="76"/>
                  </a:lnTo>
                  <a:lnTo>
                    <a:pt x="31" y="73"/>
                  </a:lnTo>
                  <a:lnTo>
                    <a:pt x="30" y="69"/>
                  </a:lnTo>
                  <a:lnTo>
                    <a:pt x="28" y="66"/>
                  </a:lnTo>
                  <a:lnTo>
                    <a:pt x="26" y="63"/>
                  </a:lnTo>
                  <a:lnTo>
                    <a:pt x="25" y="61"/>
                  </a:lnTo>
                  <a:lnTo>
                    <a:pt x="23" y="59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6" y="55"/>
                  </a:lnTo>
                  <a:lnTo>
                    <a:pt x="13" y="54"/>
                  </a:lnTo>
                  <a:lnTo>
                    <a:pt x="10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0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3" name="Freeform 510"/>
            <p:cNvSpPr>
              <a:spLocks/>
            </p:cNvSpPr>
            <p:nvPr/>
          </p:nvSpPr>
          <p:spPr bwMode="auto">
            <a:xfrm>
              <a:off x="4137" y="1735"/>
              <a:ext cx="262" cy="213"/>
            </a:xfrm>
            <a:custGeom>
              <a:avLst/>
              <a:gdLst>
                <a:gd name="T0" fmla="*/ 0 w 262"/>
                <a:gd name="T1" fmla="*/ 212 h 213"/>
                <a:gd name="T2" fmla="*/ 261 w 262"/>
                <a:gd name="T3" fmla="*/ 0 h 213"/>
                <a:gd name="T4" fmla="*/ 237 w 262"/>
                <a:gd name="T5" fmla="*/ 4 h 213"/>
                <a:gd name="T6" fmla="*/ 238 w 262"/>
                <a:gd name="T7" fmla="*/ 11 h 213"/>
                <a:gd name="T8" fmla="*/ 240 w 262"/>
                <a:gd name="T9" fmla="*/ 21 h 213"/>
                <a:gd name="T10" fmla="*/ 241 w 262"/>
                <a:gd name="T11" fmla="*/ 28 h 213"/>
                <a:gd name="T12" fmla="*/ 239 w 262"/>
                <a:gd name="T13" fmla="*/ 36 h 213"/>
                <a:gd name="T14" fmla="*/ 234 w 262"/>
                <a:gd name="T15" fmla="*/ 43 h 213"/>
                <a:gd name="T16" fmla="*/ 227 w 262"/>
                <a:gd name="T17" fmla="*/ 48 h 213"/>
                <a:gd name="T18" fmla="*/ 219 w 262"/>
                <a:gd name="T19" fmla="*/ 51 h 213"/>
                <a:gd name="T20" fmla="*/ 207 w 262"/>
                <a:gd name="T21" fmla="*/ 50 h 213"/>
                <a:gd name="T22" fmla="*/ 200 w 262"/>
                <a:gd name="T23" fmla="*/ 49 h 213"/>
                <a:gd name="T24" fmla="*/ 192 w 262"/>
                <a:gd name="T25" fmla="*/ 43 h 213"/>
                <a:gd name="T26" fmla="*/ 187 w 262"/>
                <a:gd name="T27" fmla="*/ 37 h 213"/>
                <a:gd name="T28" fmla="*/ 185 w 262"/>
                <a:gd name="T29" fmla="*/ 30 h 213"/>
                <a:gd name="T30" fmla="*/ 185 w 262"/>
                <a:gd name="T31" fmla="*/ 22 h 213"/>
                <a:gd name="T32" fmla="*/ 187 w 262"/>
                <a:gd name="T33" fmla="*/ 15 h 213"/>
                <a:gd name="T34" fmla="*/ 188 w 262"/>
                <a:gd name="T35" fmla="*/ 8 h 213"/>
                <a:gd name="T36" fmla="*/ 188 w 262"/>
                <a:gd name="T37" fmla="*/ 1 h 213"/>
                <a:gd name="T38" fmla="*/ 144 w 262"/>
                <a:gd name="T39" fmla="*/ 8 h 213"/>
                <a:gd name="T40" fmla="*/ 143 w 262"/>
                <a:gd name="T41" fmla="*/ 18 h 213"/>
                <a:gd name="T42" fmla="*/ 143 w 262"/>
                <a:gd name="T43" fmla="*/ 26 h 213"/>
                <a:gd name="T44" fmla="*/ 141 w 262"/>
                <a:gd name="T45" fmla="*/ 33 h 213"/>
                <a:gd name="T46" fmla="*/ 137 w 262"/>
                <a:gd name="T47" fmla="*/ 37 h 213"/>
                <a:gd name="T48" fmla="*/ 132 w 262"/>
                <a:gd name="T49" fmla="*/ 40 h 213"/>
                <a:gd name="T50" fmla="*/ 125 w 262"/>
                <a:gd name="T51" fmla="*/ 40 h 213"/>
                <a:gd name="T52" fmla="*/ 119 w 262"/>
                <a:gd name="T53" fmla="*/ 40 h 213"/>
                <a:gd name="T54" fmla="*/ 112 w 262"/>
                <a:gd name="T55" fmla="*/ 40 h 213"/>
                <a:gd name="T56" fmla="*/ 103 w 262"/>
                <a:gd name="T57" fmla="*/ 39 h 213"/>
                <a:gd name="T58" fmla="*/ 95 w 262"/>
                <a:gd name="T59" fmla="*/ 40 h 213"/>
                <a:gd name="T60" fmla="*/ 89 w 262"/>
                <a:gd name="T61" fmla="*/ 43 h 213"/>
                <a:gd name="T62" fmla="*/ 83 w 262"/>
                <a:gd name="T63" fmla="*/ 47 h 213"/>
                <a:gd name="T64" fmla="*/ 80 w 262"/>
                <a:gd name="T65" fmla="*/ 53 h 213"/>
                <a:gd name="T66" fmla="*/ 80 w 262"/>
                <a:gd name="T67" fmla="*/ 60 h 213"/>
                <a:gd name="T68" fmla="*/ 80 w 262"/>
                <a:gd name="T69" fmla="*/ 67 h 213"/>
                <a:gd name="T70" fmla="*/ 79 w 262"/>
                <a:gd name="T71" fmla="*/ 73 h 213"/>
                <a:gd name="T72" fmla="*/ 76 w 262"/>
                <a:gd name="T73" fmla="*/ 79 h 213"/>
                <a:gd name="T74" fmla="*/ 69 w 262"/>
                <a:gd name="T75" fmla="*/ 82 h 213"/>
                <a:gd name="T76" fmla="*/ 62 w 262"/>
                <a:gd name="T77" fmla="*/ 84 h 213"/>
                <a:gd name="T78" fmla="*/ 53 w 262"/>
                <a:gd name="T79" fmla="*/ 85 h 213"/>
                <a:gd name="T80" fmla="*/ 47 w 262"/>
                <a:gd name="T81" fmla="*/ 88 h 213"/>
                <a:gd name="T82" fmla="*/ 40 w 262"/>
                <a:gd name="T83" fmla="*/ 90 h 213"/>
                <a:gd name="T84" fmla="*/ 35 w 262"/>
                <a:gd name="T85" fmla="*/ 94 h 213"/>
                <a:gd name="T86" fmla="*/ 31 w 262"/>
                <a:gd name="T87" fmla="*/ 99 h 213"/>
                <a:gd name="T88" fmla="*/ 29 w 262"/>
                <a:gd name="T89" fmla="*/ 106 h 213"/>
                <a:gd name="T90" fmla="*/ 30 w 262"/>
                <a:gd name="T91" fmla="*/ 114 h 213"/>
                <a:gd name="T92" fmla="*/ 32 w 262"/>
                <a:gd name="T93" fmla="*/ 123 h 213"/>
                <a:gd name="T94" fmla="*/ 33 w 262"/>
                <a:gd name="T95" fmla="*/ 130 h 213"/>
                <a:gd name="T96" fmla="*/ 33 w 262"/>
                <a:gd name="T97" fmla="*/ 138 h 213"/>
                <a:gd name="T98" fmla="*/ 31 w 262"/>
                <a:gd name="T99" fmla="*/ 145 h 213"/>
                <a:gd name="T100" fmla="*/ 28 w 262"/>
                <a:gd name="T101" fmla="*/ 151 h 213"/>
                <a:gd name="T102" fmla="*/ 23 w 262"/>
                <a:gd name="T103" fmla="*/ 159 h 213"/>
                <a:gd name="T104" fmla="*/ 17 w 262"/>
                <a:gd name="T105" fmla="*/ 163 h 213"/>
                <a:gd name="T106" fmla="*/ 12 w 262"/>
                <a:gd name="T107" fmla="*/ 166 h 213"/>
                <a:gd name="T108" fmla="*/ 4 w 262"/>
                <a:gd name="T109" fmla="*/ 168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2" h="213">
                  <a:moveTo>
                    <a:pt x="0" y="168"/>
                  </a:moveTo>
                  <a:lnTo>
                    <a:pt x="0" y="212"/>
                  </a:lnTo>
                  <a:lnTo>
                    <a:pt x="261" y="212"/>
                  </a:lnTo>
                  <a:lnTo>
                    <a:pt x="261" y="0"/>
                  </a:lnTo>
                  <a:lnTo>
                    <a:pt x="238" y="0"/>
                  </a:lnTo>
                  <a:lnTo>
                    <a:pt x="237" y="4"/>
                  </a:lnTo>
                  <a:lnTo>
                    <a:pt x="237" y="7"/>
                  </a:lnTo>
                  <a:lnTo>
                    <a:pt x="238" y="11"/>
                  </a:lnTo>
                  <a:lnTo>
                    <a:pt x="239" y="16"/>
                  </a:lnTo>
                  <a:lnTo>
                    <a:pt x="240" y="21"/>
                  </a:lnTo>
                  <a:lnTo>
                    <a:pt x="241" y="25"/>
                  </a:lnTo>
                  <a:lnTo>
                    <a:pt x="241" y="28"/>
                  </a:lnTo>
                  <a:lnTo>
                    <a:pt x="240" y="32"/>
                  </a:lnTo>
                  <a:lnTo>
                    <a:pt x="239" y="36"/>
                  </a:lnTo>
                  <a:lnTo>
                    <a:pt x="237" y="40"/>
                  </a:lnTo>
                  <a:lnTo>
                    <a:pt x="234" y="43"/>
                  </a:lnTo>
                  <a:lnTo>
                    <a:pt x="231" y="46"/>
                  </a:lnTo>
                  <a:lnTo>
                    <a:pt x="227" y="48"/>
                  </a:lnTo>
                  <a:lnTo>
                    <a:pt x="223" y="49"/>
                  </a:lnTo>
                  <a:lnTo>
                    <a:pt x="219" y="51"/>
                  </a:lnTo>
                  <a:lnTo>
                    <a:pt x="213" y="51"/>
                  </a:lnTo>
                  <a:lnTo>
                    <a:pt x="207" y="50"/>
                  </a:lnTo>
                  <a:lnTo>
                    <a:pt x="203" y="49"/>
                  </a:lnTo>
                  <a:lnTo>
                    <a:pt x="200" y="49"/>
                  </a:lnTo>
                  <a:lnTo>
                    <a:pt x="196" y="46"/>
                  </a:lnTo>
                  <a:lnTo>
                    <a:pt x="192" y="43"/>
                  </a:lnTo>
                  <a:lnTo>
                    <a:pt x="189" y="40"/>
                  </a:lnTo>
                  <a:lnTo>
                    <a:pt x="187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6" y="19"/>
                  </a:lnTo>
                  <a:lnTo>
                    <a:pt x="187" y="15"/>
                  </a:lnTo>
                  <a:lnTo>
                    <a:pt x="188" y="11"/>
                  </a:lnTo>
                  <a:lnTo>
                    <a:pt x="188" y="8"/>
                  </a:lnTo>
                  <a:lnTo>
                    <a:pt x="188" y="4"/>
                  </a:lnTo>
                  <a:lnTo>
                    <a:pt x="188" y="1"/>
                  </a:lnTo>
                  <a:lnTo>
                    <a:pt x="144" y="1"/>
                  </a:lnTo>
                  <a:lnTo>
                    <a:pt x="144" y="8"/>
                  </a:lnTo>
                  <a:lnTo>
                    <a:pt x="144" y="13"/>
                  </a:lnTo>
                  <a:lnTo>
                    <a:pt x="143" y="18"/>
                  </a:lnTo>
                  <a:lnTo>
                    <a:pt x="143" y="22"/>
                  </a:lnTo>
                  <a:lnTo>
                    <a:pt x="143" y="26"/>
                  </a:lnTo>
                  <a:lnTo>
                    <a:pt x="143" y="30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7" y="37"/>
                  </a:lnTo>
                  <a:lnTo>
                    <a:pt x="135" y="39"/>
                  </a:lnTo>
                  <a:lnTo>
                    <a:pt x="132" y="40"/>
                  </a:lnTo>
                  <a:lnTo>
                    <a:pt x="128" y="40"/>
                  </a:lnTo>
                  <a:lnTo>
                    <a:pt x="125" y="40"/>
                  </a:lnTo>
                  <a:lnTo>
                    <a:pt x="122" y="40"/>
                  </a:lnTo>
                  <a:lnTo>
                    <a:pt x="119" y="40"/>
                  </a:lnTo>
                  <a:lnTo>
                    <a:pt x="116" y="40"/>
                  </a:lnTo>
                  <a:lnTo>
                    <a:pt x="112" y="40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99" y="40"/>
                  </a:lnTo>
                  <a:lnTo>
                    <a:pt x="95" y="40"/>
                  </a:lnTo>
                  <a:lnTo>
                    <a:pt x="92" y="41"/>
                  </a:lnTo>
                  <a:lnTo>
                    <a:pt x="89" y="43"/>
                  </a:lnTo>
                  <a:lnTo>
                    <a:pt x="85" y="45"/>
                  </a:lnTo>
                  <a:lnTo>
                    <a:pt x="83" y="47"/>
                  </a:lnTo>
                  <a:lnTo>
                    <a:pt x="81" y="50"/>
                  </a:lnTo>
                  <a:lnTo>
                    <a:pt x="80" y="53"/>
                  </a:lnTo>
                  <a:lnTo>
                    <a:pt x="80" y="57"/>
                  </a:lnTo>
                  <a:lnTo>
                    <a:pt x="80" y="60"/>
                  </a:lnTo>
                  <a:lnTo>
                    <a:pt x="80" y="64"/>
                  </a:lnTo>
                  <a:lnTo>
                    <a:pt x="80" y="67"/>
                  </a:lnTo>
                  <a:lnTo>
                    <a:pt x="80" y="70"/>
                  </a:lnTo>
                  <a:lnTo>
                    <a:pt x="79" y="73"/>
                  </a:lnTo>
                  <a:lnTo>
                    <a:pt x="77" y="76"/>
                  </a:lnTo>
                  <a:lnTo>
                    <a:pt x="76" y="79"/>
                  </a:lnTo>
                  <a:lnTo>
                    <a:pt x="73" y="80"/>
                  </a:lnTo>
                  <a:lnTo>
                    <a:pt x="69" y="82"/>
                  </a:lnTo>
                  <a:lnTo>
                    <a:pt x="65" y="83"/>
                  </a:lnTo>
                  <a:lnTo>
                    <a:pt x="62" y="84"/>
                  </a:lnTo>
                  <a:lnTo>
                    <a:pt x="59" y="85"/>
                  </a:lnTo>
                  <a:lnTo>
                    <a:pt x="53" y="85"/>
                  </a:lnTo>
                  <a:lnTo>
                    <a:pt x="50" y="86"/>
                  </a:lnTo>
                  <a:lnTo>
                    <a:pt x="47" y="88"/>
                  </a:lnTo>
                  <a:lnTo>
                    <a:pt x="43" y="88"/>
                  </a:lnTo>
                  <a:lnTo>
                    <a:pt x="40" y="90"/>
                  </a:lnTo>
                  <a:lnTo>
                    <a:pt x="38" y="91"/>
                  </a:lnTo>
                  <a:lnTo>
                    <a:pt x="35" y="94"/>
                  </a:lnTo>
                  <a:lnTo>
                    <a:pt x="32" y="97"/>
                  </a:lnTo>
                  <a:lnTo>
                    <a:pt x="31" y="99"/>
                  </a:lnTo>
                  <a:lnTo>
                    <a:pt x="29" y="103"/>
                  </a:lnTo>
                  <a:lnTo>
                    <a:pt x="29" y="106"/>
                  </a:lnTo>
                  <a:lnTo>
                    <a:pt x="29" y="110"/>
                  </a:lnTo>
                  <a:lnTo>
                    <a:pt x="30" y="114"/>
                  </a:lnTo>
                  <a:lnTo>
                    <a:pt x="31" y="118"/>
                  </a:lnTo>
                  <a:lnTo>
                    <a:pt x="32" y="123"/>
                  </a:lnTo>
                  <a:lnTo>
                    <a:pt x="33" y="127"/>
                  </a:lnTo>
                  <a:lnTo>
                    <a:pt x="33" y="130"/>
                  </a:lnTo>
                  <a:lnTo>
                    <a:pt x="33" y="133"/>
                  </a:lnTo>
                  <a:lnTo>
                    <a:pt x="33" y="138"/>
                  </a:lnTo>
                  <a:lnTo>
                    <a:pt x="32" y="141"/>
                  </a:lnTo>
                  <a:lnTo>
                    <a:pt x="31" y="145"/>
                  </a:lnTo>
                  <a:lnTo>
                    <a:pt x="29" y="148"/>
                  </a:lnTo>
                  <a:lnTo>
                    <a:pt x="28" y="151"/>
                  </a:lnTo>
                  <a:lnTo>
                    <a:pt x="26" y="155"/>
                  </a:lnTo>
                  <a:lnTo>
                    <a:pt x="23" y="159"/>
                  </a:lnTo>
                  <a:lnTo>
                    <a:pt x="20" y="161"/>
                  </a:lnTo>
                  <a:lnTo>
                    <a:pt x="17" y="163"/>
                  </a:lnTo>
                  <a:lnTo>
                    <a:pt x="15" y="165"/>
                  </a:lnTo>
                  <a:lnTo>
                    <a:pt x="12" y="166"/>
                  </a:lnTo>
                  <a:lnTo>
                    <a:pt x="8" y="167"/>
                  </a:lnTo>
                  <a:lnTo>
                    <a:pt x="4" y="168"/>
                  </a:lnTo>
                  <a:lnTo>
                    <a:pt x="0" y="16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4" name="Freeform 511"/>
            <p:cNvSpPr>
              <a:spLocks/>
            </p:cNvSpPr>
            <p:nvPr/>
          </p:nvSpPr>
          <p:spPr bwMode="auto">
            <a:xfrm>
              <a:off x="3878" y="1694"/>
              <a:ext cx="260" cy="253"/>
            </a:xfrm>
            <a:custGeom>
              <a:avLst/>
              <a:gdLst>
                <a:gd name="T0" fmla="*/ 259 w 260"/>
                <a:gd name="T1" fmla="*/ 252 h 253"/>
                <a:gd name="T2" fmla="*/ 0 w 260"/>
                <a:gd name="T3" fmla="*/ 51 h 253"/>
                <a:gd name="T4" fmla="*/ 24 w 260"/>
                <a:gd name="T5" fmla="*/ 49 h 253"/>
                <a:gd name="T6" fmla="*/ 24 w 260"/>
                <a:gd name="T7" fmla="*/ 44 h 253"/>
                <a:gd name="T8" fmla="*/ 23 w 260"/>
                <a:gd name="T9" fmla="*/ 39 h 253"/>
                <a:gd name="T10" fmla="*/ 22 w 260"/>
                <a:gd name="T11" fmla="*/ 32 h 253"/>
                <a:gd name="T12" fmla="*/ 20 w 260"/>
                <a:gd name="T13" fmla="*/ 25 h 253"/>
                <a:gd name="T14" fmla="*/ 20 w 260"/>
                <a:gd name="T15" fmla="*/ 19 h 253"/>
                <a:gd name="T16" fmla="*/ 22 w 260"/>
                <a:gd name="T17" fmla="*/ 13 h 253"/>
                <a:gd name="T18" fmla="*/ 27 w 260"/>
                <a:gd name="T19" fmla="*/ 8 h 253"/>
                <a:gd name="T20" fmla="*/ 31 w 260"/>
                <a:gd name="T21" fmla="*/ 4 h 253"/>
                <a:gd name="T22" fmla="*/ 37 w 260"/>
                <a:gd name="T23" fmla="*/ 1 h 253"/>
                <a:gd name="T24" fmla="*/ 45 w 260"/>
                <a:gd name="T25" fmla="*/ 0 h 253"/>
                <a:gd name="T26" fmla="*/ 52 w 260"/>
                <a:gd name="T27" fmla="*/ 0 h 253"/>
                <a:gd name="T28" fmla="*/ 57 w 260"/>
                <a:gd name="T29" fmla="*/ 0 h 253"/>
                <a:gd name="T30" fmla="*/ 63 w 260"/>
                <a:gd name="T31" fmla="*/ 2 h 253"/>
                <a:gd name="T32" fmla="*/ 67 w 260"/>
                <a:gd name="T33" fmla="*/ 5 h 253"/>
                <a:gd name="T34" fmla="*/ 72 w 260"/>
                <a:gd name="T35" fmla="*/ 10 h 253"/>
                <a:gd name="T36" fmla="*/ 75 w 260"/>
                <a:gd name="T37" fmla="*/ 16 h 253"/>
                <a:gd name="T38" fmla="*/ 78 w 260"/>
                <a:gd name="T39" fmla="*/ 22 h 253"/>
                <a:gd name="T40" fmla="*/ 77 w 260"/>
                <a:gd name="T41" fmla="*/ 30 h 253"/>
                <a:gd name="T42" fmla="*/ 75 w 260"/>
                <a:gd name="T43" fmla="*/ 37 h 253"/>
                <a:gd name="T44" fmla="*/ 73 w 260"/>
                <a:gd name="T45" fmla="*/ 44 h 253"/>
                <a:gd name="T46" fmla="*/ 73 w 260"/>
                <a:gd name="T47" fmla="*/ 47 h 253"/>
                <a:gd name="T48" fmla="*/ 117 w 260"/>
                <a:gd name="T49" fmla="*/ 49 h 253"/>
                <a:gd name="T50" fmla="*/ 116 w 260"/>
                <a:gd name="T51" fmla="*/ 62 h 253"/>
                <a:gd name="T52" fmla="*/ 116 w 260"/>
                <a:gd name="T53" fmla="*/ 70 h 253"/>
                <a:gd name="T54" fmla="*/ 117 w 260"/>
                <a:gd name="T55" fmla="*/ 79 h 253"/>
                <a:gd name="T56" fmla="*/ 120 w 260"/>
                <a:gd name="T57" fmla="*/ 84 h 253"/>
                <a:gd name="T58" fmla="*/ 125 w 260"/>
                <a:gd name="T59" fmla="*/ 87 h 253"/>
                <a:gd name="T60" fmla="*/ 131 w 260"/>
                <a:gd name="T61" fmla="*/ 89 h 253"/>
                <a:gd name="T62" fmla="*/ 138 w 260"/>
                <a:gd name="T63" fmla="*/ 89 h 253"/>
                <a:gd name="T64" fmla="*/ 144 w 260"/>
                <a:gd name="T65" fmla="*/ 88 h 253"/>
                <a:gd name="T66" fmla="*/ 152 w 260"/>
                <a:gd name="T67" fmla="*/ 87 h 253"/>
                <a:gd name="T68" fmla="*/ 160 w 260"/>
                <a:gd name="T69" fmla="*/ 87 h 253"/>
                <a:gd name="T70" fmla="*/ 168 w 260"/>
                <a:gd name="T71" fmla="*/ 90 h 253"/>
                <a:gd name="T72" fmla="*/ 175 w 260"/>
                <a:gd name="T73" fmla="*/ 93 h 253"/>
                <a:gd name="T74" fmla="*/ 178 w 260"/>
                <a:gd name="T75" fmla="*/ 99 h 253"/>
                <a:gd name="T76" fmla="*/ 180 w 260"/>
                <a:gd name="T77" fmla="*/ 105 h 253"/>
                <a:gd name="T78" fmla="*/ 179 w 260"/>
                <a:gd name="T79" fmla="*/ 112 h 253"/>
                <a:gd name="T80" fmla="*/ 180 w 260"/>
                <a:gd name="T81" fmla="*/ 119 h 253"/>
                <a:gd name="T82" fmla="*/ 182 w 260"/>
                <a:gd name="T83" fmla="*/ 125 h 253"/>
                <a:gd name="T84" fmla="*/ 187 w 260"/>
                <a:gd name="T85" fmla="*/ 129 h 253"/>
                <a:gd name="T86" fmla="*/ 194 w 260"/>
                <a:gd name="T87" fmla="*/ 132 h 253"/>
                <a:gd name="T88" fmla="*/ 201 w 260"/>
                <a:gd name="T89" fmla="*/ 133 h 253"/>
                <a:gd name="T90" fmla="*/ 210 w 260"/>
                <a:gd name="T91" fmla="*/ 135 h 253"/>
                <a:gd name="T92" fmla="*/ 216 w 260"/>
                <a:gd name="T93" fmla="*/ 137 h 253"/>
                <a:gd name="T94" fmla="*/ 222 w 260"/>
                <a:gd name="T95" fmla="*/ 140 h 253"/>
                <a:gd name="T96" fmla="*/ 227 w 260"/>
                <a:gd name="T97" fmla="*/ 145 h 253"/>
                <a:gd name="T98" fmla="*/ 230 w 260"/>
                <a:gd name="T99" fmla="*/ 150 h 253"/>
                <a:gd name="T100" fmla="*/ 230 w 260"/>
                <a:gd name="T101" fmla="*/ 159 h 253"/>
                <a:gd name="T102" fmla="*/ 228 w 260"/>
                <a:gd name="T103" fmla="*/ 166 h 253"/>
                <a:gd name="T104" fmla="*/ 226 w 260"/>
                <a:gd name="T105" fmla="*/ 175 h 253"/>
                <a:gd name="T106" fmla="*/ 225 w 260"/>
                <a:gd name="T107" fmla="*/ 182 h 253"/>
                <a:gd name="T108" fmla="*/ 228 w 260"/>
                <a:gd name="T109" fmla="*/ 189 h 253"/>
                <a:gd name="T110" fmla="*/ 230 w 260"/>
                <a:gd name="T111" fmla="*/ 194 h 253"/>
                <a:gd name="T112" fmla="*/ 235 w 260"/>
                <a:gd name="T113" fmla="*/ 200 h 253"/>
                <a:gd name="T114" fmla="*/ 241 w 260"/>
                <a:gd name="T115" fmla="*/ 205 h 253"/>
                <a:gd name="T116" fmla="*/ 248 w 260"/>
                <a:gd name="T117" fmla="*/ 207 h 253"/>
                <a:gd name="T118" fmla="*/ 255 w 260"/>
                <a:gd name="T119" fmla="*/ 208 h 2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0" h="253">
                  <a:moveTo>
                    <a:pt x="259" y="208"/>
                  </a:moveTo>
                  <a:lnTo>
                    <a:pt x="259" y="252"/>
                  </a:lnTo>
                  <a:lnTo>
                    <a:pt x="1" y="252"/>
                  </a:lnTo>
                  <a:lnTo>
                    <a:pt x="0" y="51"/>
                  </a:lnTo>
                  <a:lnTo>
                    <a:pt x="22" y="51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3" y="39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20" y="19"/>
                  </a:lnTo>
                  <a:lnTo>
                    <a:pt x="22" y="16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1" y="4"/>
                  </a:lnTo>
                  <a:lnTo>
                    <a:pt x="34" y="2"/>
                  </a:lnTo>
                  <a:lnTo>
                    <a:pt x="37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7" y="5"/>
                  </a:lnTo>
                  <a:lnTo>
                    <a:pt x="69" y="7"/>
                  </a:lnTo>
                  <a:lnTo>
                    <a:pt x="72" y="10"/>
                  </a:lnTo>
                  <a:lnTo>
                    <a:pt x="74" y="13"/>
                  </a:lnTo>
                  <a:lnTo>
                    <a:pt x="75" y="16"/>
                  </a:lnTo>
                  <a:lnTo>
                    <a:pt x="77" y="19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7" y="30"/>
                  </a:lnTo>
                  <a:lnTo>
                    <a:pt x="75" y="34"/>
                  </a:lnTo>
                  <a:lnTo>
                    <a:pt x="75" y="37"/>
                  </a:lnTo>
                  <a:lnTo>
                    <a:pt x="74" y="41"/>
                  </a:lnTo>
                  <a:lnTo>
                    <a:pt x="73" y="44"/>
                  </a:lnTo>
                  <a:lnTo>
                    <a:pt x="73" y="46"/>
                  </a:lnTo>
                  <a:lnTo>
                    <a:pt x="73" y="47"/>
                  </a:lnTo>
                  <a:lnTo>
                    <a:pt x="74" y="49"/>
                  </a:lnTo>
                  <a:lnTo>
                    <a:pt x="117" y="49"/>
                  </a:lnTo>
                  <a:lnTo>
                    <a:pt x="116" y="58"/>
                  </a:lnTo>
                  <a:lnTo>
                    <a:pt x="116" y="62"/>
                  </a:lnTo>
                  <a:lnTo>
                    <a:pt x="116" y="67"/>
                  </a:lnTo>
                  <a:lnTo>
                    <a:pt x="116" y="70"/>
                  </a:lnTo>
                  <a:lnTo>
                    <a:pt x="116" y="74"/>
                  </a:lnTo>
                  <a:lnTo>
                    <a:pt x="117" y="79"/>
                  </a:lnTo>
                  <a:lnTo>
                    <a:pt x="119" y="82"/>
                  </a:lnTo>
                  <a:lnTo>
                    <a:pt x="120" y="84"/>
                  </a:lnTo>
                  <a:lnTo>
                    <a:pt x="122" y="85"/>
                  </a:lnTo>
                  <a:lnTo>
                    <a:pt x="125" y="87"/>
                  </a:lnTo>
                  <a:lnTo>
                    <a:pt x="128" y="88"/>
                  </a:lnTo>
                  <a:lnTo>
                    <a:pt x="131" y="89"/>
                  </a:lnTo>
                  <a:lnTo>
                    <a:pt x="134" y="89"/>
                  </a:lnTo>
                  <a:lnTo>
                    <a:pt x="138" y="89"/>
                  </a:lnTo>
                  <a:lnTo>
                    <a:pt x="142" y="88"/>
                  </a:lnTo>
                  <a:lnTo>
                    <a:pt x="144" y="88"/>
                  </a:lnTo>
                  <a:lnTo>
                    <a:pt x="149" y="87"/>
                  </a:lnTo>
                  <a:lnTo>
                    <a:pt x="152" y="87"/>
                  </a:lnTo>
                  <a:lnTo>
                    <a:pt x="157" y="87"/>
                  </a:lnTo>
                  <a:lnTo>
                    <a:pt x="160" y="87"/>
                  </a:lnTo>
                  <a:lnTo>
                    <a:pt x="164" y="88"/>
                  </a:lnTo>
                  <a:lnTo>
                    <a:pt x="168" y="90"/>
                  </a:lnTo>
                  <a:lnTo>
                    <a:pt x="172" y="91"/>
                  </a:lnTo>
                  <a:lnTo>
                    <a:pt x="175" y="93"/>
                  </a:lnTo>
                  <a:lnTo>
                    <a:pt x="176" y="96"/>
                  </a:lnTo>
                  <a:lnTo>
                    <a:pt x="178" y="99"/>
                  </a:lnTo>
                  <a:lnTo>
                    <a:pt x="179" y="102"/>
                  </a:lnTo>
                  <a:lnTo>
                    <a:pt x="180" y="105"/>
                  </a:lnTo>
                  <a:lnTo>
                    <a:pt x="179" y="108"/>
                  </a:lnTo>
                  <a:lnTo>
                    <a:pt x="179" y="112"/>
                  </a:lnTo>
                  <a:lnTo>
                    <a:pt x="179" y="116"/>
                  </a:lnTo>
                  <a:lnTo>
                    <a:pt x="180" y="119"/>
                  </a:lnTo>
                  <a:lnTo>
                    <a:pt x="181" y="122"/>
                  </a:lnTo>
                  <a:lnTo>
                    <a:pt x="182" y="125"/>
                  </a:lnTo>
                  <a:lnTo>
                    <a:pt x="184" y="127"/>
                  </a:lnTo>
                  <a:lnTo>
                    <a:pt x="187" y="129"/>
                  </a:lnTo>
                  <a:lnTo>
                    <a:pt x="190" y="130"/>
                  </a:lnTo>
                  <a:lnTo>
                    <a:pt x="194" y="132"/>
                  </a:lnTo>
                  <a:lnTo>
                    <a:pt x="197" y="132"/>
                  </a:lnTo>
                  <a:lnTo>
                    <a:pt x="201" y="133"/>
                  </a:lnTo>
                  <a:lnTo>
                    <a:pt x="205" y="134"/>
                  </a:lnTo>
                  <a:lnTo>
                    <a:pt x="210" y="135"/>
                  </a:lnTo>
                  <a:lnTo>
                    <a:pt x="213" y="136"/>
                  </a:lnTo>
                  <a:lnTo>
                    <a:pt x="216" y="137"/>
                  </a:lnTo>
                  <a:lnTo>
                    <a:pt x="219" y="138"/>
                  </a:lnTo>
                  <a:lnTo>
                    <a:pt x="222" y="140"/>
                  </a:lnTo>
                  <a:lnTo>
                    <a:pt x="224" y="142"/>
                  </a:lnTo>
                  <a:lnTo>
                    <a:pt x="227" y="145"/>
                  </a:lnTo>
                  <a:lnTo>
                    <a:pt x="228" y="147"/>
                  </a:lnTo>
                  <a:lnTo>
                    <a:pt x="230" y="150"/>
                  </a:lnTo>
                  <a:lnTo>
                    <a:pt x="231" y="155"/>
                  </a:lnTo>
                  <a:lnTo>
                    <a:pt x="230" y="159"/>
                  </a:lnTo>
                  <a:lnTo>
                    <a:pt x="229" y="162"/>
                  </a:lnTo>
                  <a:lnTo>
                    <a:pt x="228" y="166"/>
                  </a:lnTo>
                  <a:lnTo>
                    <a:pt x="228" y="170"/>
                  </a:lnTo>
                  <a:lnTo>
                    <a:pt x="226" y="175"/>
                  </a:lnTo>
                  <a:lnTo>
                    <a:pt x="225" y="179"/>
                  </a:lnTo>
                  <a:lnTo>
                    <a:pt x="225" y="182"/>
                  </a:lnTo>
                  <a:lnTo>
                    <a:pt x="226" y="185"/>
                  </a:lnTo>
                  <a:lnTo>
                    <a:pt x="228" y="189"/>
                  </a:lnTo>
                  <a:lnTo>
                    <a:pt x="228" y="192"/>
                  </a:lnTo>
                  <a:lnTo>
                    <a:pt x="230" y="194"/>
                  </a:lnTo>
                  <a:lnTo>
                    <a:pt x="232" y="197"/>
                  </a:lnTo>
                  <a:lnTo>
                    <a:pt x="235" y="200"/>
                  </a:lnTo>
                  <a:lnTo>
                    <a:pt x="238" y="203"/>
                  </a:lnTo>
                  <a:lnTo>
                    <a:pt x="241" y="205"/>
                  </a:lnTo>
                  <a:lnTo>
                    <a:pt x="244" y="206"/>
                  </a:lnTo>
                  <a:lnTo>
                    <a:pt x="248" y="207"/>
                  </a:lnTo>
                  <a:lnTo>
                    <a:pt x="251" y="208"/>
                  </a:lnTo>
                  <a:lnTo>
                    <a:pt x="255" y="208"/>
                  </a:lnTo>
                  <a:lnTo>
                    <a:pt x="259" y="208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5" name="Freeform 512"/>
            <p:cNvSpPr>
              <a:spLocks/>
            </p:cNvSpPr>
            <p:nvPr/>
          </p:nvSpPr>
          <p:spPr bwMode="auto">
            <a:xfrm>
              <a:off x="3878" y="1533"/>
              <a:ext cx="263" cy="213"/>
            </a:xfrm>
            <a:custGeom>
              <a:avLst/>
              <a:gdLst>
                <a:gd name="T0" fmla="*/ 262 w 263"/>
                <a:gd name="T1" fmla="*/ 0 h 213"/>
                <a:gd name="T2" fmla="*/ 1 w 263"/>
                <a:gd name="T3" fmla="*/ 212 h 213"/>
                <a:gd name="T4" fmla="*/ 25 w 263"/>
                <a:gd name="T5" fmla="*/ 208 h 213"/>
                <a:gd name="T6" fmla="*/ 24 w 263"/>
                <a:gd name="T7" fmla="*/ 201 h 213"/>
                <a:gd name="T8" fmla="*/ 22 w 263"/>
                <a:gd name="T9" fmla="*/ 192 h 213"/>
                <a:gd name="T10" fmla="*/ 20 w 263"/>
                <a:gd name="T11" fmla="*/ 184 h 213"/>
                <a:gd name="T12" fmla="*/ 23 w 263"/>
                <a:gd name="T13" fmla="*/ 176 h 213"/>
                <a:gd name="T14" fmla="*/ 28 w 263"/>
                <a:gd name="T15" fmla="*/ 169 h 213"/>
                <a:gd name="T16" fmla="*/ 35 w 263"/>
                <a:gd name="T17" fmla="*/ 164 h 213"/>
                <a:gd name="T18" fmla="*/ 43 w 263"/>
                <a:gd name="T19" fmla="*/ 162 h 213"/>
                <a:gd name="T20" fmla="*/ 55 w 263"/>
                <a:gd name="T21" fmla="*/ 162 h 213"/>
                <a:gd name="T22" fmla="*/ 62 w 263"/>
                <a:gd name="T23" fmla="*/ 163 h 213"/>
                <a:gd name="T24" fmla="*/ 70 w 263"/>
                <a:gd name="T25" fmla="*/ 169 h 213"/>
                <a:gd name="T26" fmla="*/ 75 w 263"/>
                <a:gd name="T27" fmla="*/ 175 h 213"/>
                <a:gd name="T28" fmla="*/ 77 w 263"/>
                <a:gd name="T29" fmla="*/ 183 h 213"/>
                <a:gd name="T30" fmla="*/ 77 w 263"/>
                <a:gd name="T31" fmla="*/ 190 h 213"/>
                <a:gd name="T32" fmla="*/ 75 w 263"/>
                <a:gd name="T33" fmla="*/ 197 h 213"/>
                <a:gd name="T34" fmla="*/ 74 w 263"/>
                <a:gd name="T35" fmla="*/ 205 h 213"/>
                <a:gd name="T36" fmla="*/ 74 w 263"/>
                <a:gd name="T37" fmla="*/ 211 h 213"/>
                <a:gd name="T38" fmla="*/ 117 w 263"/>
                <a:gd name="T39" fmla="*/ 204 h 213"/>
                <a:gd name="T40" fmla="*/ 118 w 263"/>
                <a:gd name="T41" fmla="*/ 194 h 213"/>
                <a:gd name="T42" fmla="*/ 119 w 263"/>
                <a:gd name="T43" fmla="*/ 187 h 213"/>
                <a:gd name="T44" fmla="*/ 121 w 263"/>
                <a:gd name="T45" fmla="*/ 180 h 213"/>
                <a:gd name="T46" fmla="*/ 125 w 263"/>
                <a:gd name="T47" fmla="*/ 175 h 213"/>
                <a:gd name="T48" fmla="*/ 130 w 263"/>
                <a:gd name="T49" fmla="*/ 172 h 213"/>
                <a:gd name="T50" fmla="*/ 136 w 263"/>
                <a:gd name="T51" fmla="*/ 172 h 213"/>
                <a:gd name="T52" fmla="*/ 143 w 263"/>
                <a:gd name="T53" fmla="*/ 172 h 213"/>
                <a:gd name="T54" fmla="*/ 150 w 263"/>
                <a:gd name="T55" fmla="*/ 173 h 213"/>
                <a:gd name="T56" fmla="*/ 159 w 263"/>
                <a:gd name="T57" fmla="*/ 173 h 213"/>
                <a:gd name="T58" fmla="*/ 167 w 263"/>
                <a:gd name="T59" fmla="*/ 172 h 213"/>
                <a:gd name="T60" fmla="*/ 173 w 263"/>
                <a:gd name="T61" fmla="*/ 169 h 213"/>
                <a:gd name="T62" fmla="*/ 179 w 263"/>
                <a:gd name="T63" fmla="*/ 165 h 213"/>
                <a:gd name="T64" fmla="*/ 182 w 263"/>
                <a:gd name="T65" fmla="*/ 159 h 213"/>
                <a:gd name="T66" fmla="*/ 182 w 263"/>
                <a:gd name="T67" fmla="*/ 152 h 213"/>
                <a:gd name="T68" fmla="*/ 182 w 263"/>
                <a:gd name="T69" fmla="*/ 145 h 213"/>
                <a:gd name="T70" fmla="*/ 183 w 263"/>
                <a:gd name="T71" fmla="*/ 139 h 213"/>
                <a:gd name="T72" fmla="*/ 186 w 263"/>
                <a:gd name="T73" fmla="*/ 134 h 213"/>
                <a:gd name="T74" fmla="*/ 193 w 263"/>
                <a:gd name="T75" fmla="*/ 130 h 213"/>
                <a:gd name="T76" fmla="*/ 200 w 263"/>
                <a:gd name="T77" fmla="*/ 128 h 213"/>
                <a:gd name="T78" fmla="*/ 208 w 263"/>
                <a:gd name="T79" fmla="*/ 127 h 213"/>
                <a:gd name="T80" fmla="*/ 215 w 263"/>
                <a:gd name="T81" fmla="*/ 125 h 213"/>
                <a:gd name="T82" fmla="*/ 222 w 263"/>
                <a:gd name="T83" fmla="*/ 122 h 213"/>
                <a:gd name="T84" fmla="*/ 227 w 263"/>
                <a:gd name="T85" fmla="*/ 118 h 213"/>
                <a:gd name="T86" fmla="*/ 231 w 263"/>
                <a:gd name="T87" fmla="*/ 113 h 213"/>
                <a:gd name="T88" fmla="*/ 233 w 263"/>
                <a:gd name="T89" fmla="*/ 106 h 213"/>
                <a:gd name="T90" fmla="*/ 232 w 263"/>
                <a:gd name="T91" fmla="*/ 99 h 213"/>
                <a:gd name="T92" fmla="*/ 230 w 263"/>
                <a:gd name="T93" fmla="*/ 90 h 213"/>
                <a:gd name="T94" fmla="*/ 228 w 263"/>
                <a:gd name="T95" fmla="*/ 82 h 213"/>
                <a:gd name="T96" fmla="*/ 229 w 263"/>
                <a:gd name="T97" fmla="*/ 75 h 213"/>
                <a:gd name="T98" fmla="*/ 231 w 263"/>
                <a:gd name="T99" fmla="*/ 68 h 213"/>
                <a:gd name="T100" fmla="*/ 235 w 263"/>
                <a:gd name="T101" fmla="*/ 63 h 213"/>
                <a:gd name="T102" fmla="*/ 240 w 263"/>
                <a:gd name="T103" fmla="*/ 58 h 213"/>
                <a:gd name="T104" fmla="*/ 247 w 263"/>
                <a:gd name="T105" fmla="*/ 54 h 213"/>
                <a:gd name="T106" fmla="*/ 254 w 263"/>
                <a:gd name="T107" fmla="*/ 53 h 213"/>
                <a:gd name="T108" fmla="*/ 262 w 263"/>
                <a:gd name="T109" fmla="*/ 53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3" h="213">
                  <a:moveTo>
                    <a:pt x="262" y="53"/>
                  </a:moveTo>
                  <a:lnTo>
                    <a:pt x="262" y="0"/>
                  </a:lnTo>
                  <a:lnTo>
                    <a:pt x="0" y="0"/>
                  </a:lnTo>
                  <a:lnTo>
                    <a:pt x="1" y="212"/>
                  </a:lnTo>
                  <a:lnTo>
                    <a:pt x="24" y="212"/>
                  </a:lnTo>
                  <a:lnTo>
                    <a:pt x="25" y="208"/>
                  </a:lnTo>
                  <a:lnTo>
                    <a:pt x="25" y="205"/>
                  </a:lnTo>
                  <a:lnTo>
                    <a:pt x="24" y="201"/>
                  </a:lnTo>
                  <a:lnTo>
                    <a:pt x="23" y="197"/>
                  </a:lnTo>
                  <a:lnTo>
                    <a:pt x="22" y="192"/>
                  </a:lnTo>
                  <a:lnTo>
                    <a:pt x="21" y="187"/>
                  </a:lnTo>
                  <a:lnTo>
                    <a:pt x="20" y="184"/>
                  </a:lnTo>
                  <a:lnTo>
                    <a:pt x="21" y="180"/>
                  </a:lnTo>
                  <a:lnTo>
                    <a:pt x="23" y="176"/>
                  </a:lnTo>
                  <a:lnTo>
                    <a:pt x="25" y="172"/>
                  </a:lnTo>
                  <a:lnTo>
                    <a:pt x="28" y="169"/>
                  </a:lnTo>
                  <a:lnTo>
                    <a:pt x="31" y="166"/>
                  </a:lnTo>
                  <a:lnTo>
                    <a:pt x="35" y="164"/>
                  </a:lnTo>
                  <a:lnTo>
                    <a:pt x="39" y="163"/>
                  </a:lnTo>
                  <a:lnTo>
                    <a:pt x="43" y="162"/>
                  </a:lnTo>
                  <a:lnTo>
                    <a:pt x="48" y="161"/>
                  </a:lnTo>
                  <a:lnTo>
                    <a:pt x="55" y="162"/>
                  </a:lnTo>
                  <a:lnTo>
                    <a:pt x="59" y="163"/>
                  </a:lnTo>
                  <a:lnTo>
                    <a:pt x="62" y="163"/>
                  </a:lnTo>
                  <a:lnTo>
                    <a:pt x="65" y="166"/>
                  </a:lnTo>
                  <a:lnTo>
                    <a:pt x="70" y="169"/>
                  </a:lnTo>
                  <a:lnTo>
                    <a:pt x="73" y="172"/>
                  </a:lnTo>
                  <a:lnTo>
                    <a:pt x="75" y="175"/>
                  </a:lnTo>
                  <a:lnTo>
                    <a:pt x="77" y="179"/>
                  </a:lnTo>
                  <a:lnTo>
                    <a:pt x="77" y="183"/>
                  </a:lnTo>
                  <a:lnTo>
                    <a:pt x="77" y="187"/>
                  </a:lnTo>
                  <a:lnTo>
                    <a:pt x="77" y="190"/>
                  </a:lnTo>
                  <a:lnTo>
                    <a:pt x="76" y="194"/>
                  </a:lnTo>
                  <a:lnTo>
                    <a:pt x="75" y="197"/>
                  </a:lnTo>
                  <a:lnTo>
                    <a:pt x="74" y="201"/>
                  </a:lnTo>
                  <a:lnTo>
                    <a:pt x="74" y="205"/>
                  </a:lnTo>
                  <a:lnTo>
                    <a:pt x="74" y="208"/>
                  </a:lnTo>
                  <a:lnTo>
                    <a:pt x="74" y="211"/>
                  </a:lnTo>
                  <a:lnTo>
                    <a:pt x="118" y="211"/>
                  </a:lnTo>
                  <a:lnTo>
                    <a:pt x="117" y="204"/>
                  </a:lnTo>
                  <a:lnTo>
                    <a:pt x="118" y="199"/>
                  </a:lnTo>
                  <a:lnTo>
                    <a:pt x="118" y="194"/>
                  </a:lnTo>
                  <a:lnTo>
                    <a:pt x="118" y="190"/>
                  </a:lnTo>
                  <a:lnTo>
                    <a:pt x="119" y="187"/>
                  </a:lnTo>
                  <a:lnTo>
                    <a:pt x="119" y="182"/>
                  </a:lnTo>
                  <a:lnTo>
                    <a:pt x="121" y="180"/>
                  </a:lnTo>
                  <a:lnTo>
                    <a:pt x="122" y="177"/>
                  </a:lnTo>
                  <a:lnTo>
                    <a:pt x="125" y="175"/>
                  </a:lnTo>
                  <a:lnTo>
                    <a:pt x="127" y="174"/>
                  </a:lnTo>
                  <a:lnTo>
                    <a:pt x="130" y="172"/>
                  </a:lnTo>
                  <a:lnTo>
                    <a:pt x="133" y="172"/>
                  </a:lnTo>
                  <a:lnTo>
                    <a:pt x="136" y="172"/>
                  </a:lnTo>
                  <a:lnTo>
                    <a:pt x="140" y="172"/>
                  </a:lnTo>
                  <a:lnTo>
                    <a:pt x="143" y="172"/>
                  </a:lnTo>
                  <a:lnTo>
                    <a:pt x="146" y="172"/>
                  </a:lnTo>
                  <a:lnTo>
                    <a:pt x="150" y="173"/>
                  </a:lnTo>
                  <a:lnTo>
                    <a:pt x="155" y="173"/>
                  </a:lnTo>
                  <a:lnTo>
                    <a:pt x="159" y="173"/>
                  </a:lnTo>
                  <a:lnTo>
                    <a:pt x="163" y="173"/>
                  </a:lnTo>
                  <a:lnTo>
                    <a:pt x="167" y="172"/>
                  </a:lnTo>
                  <a:lnTo>
                    <a:pt x="170" y="171"/>
                  </a:lnTo>
                  <a:lnTo>
                    <a:pt x="173" y="169"/>
                  </a:lnTo>
                  <a:lnTo>
                    <a:pt x="176" y="168"/>
                  </a:lnTo>
                  <a:lnTo>
                    <a:pt x="179" y="165"/>
                  </a:lnTo>
                  <a:lnTo>
                    <a:pt x="181" y="162"/>
                  </a:lnTo>
                  <a:lnTo>
                    <a:pt x="182" y="159"/>
                  </a:lnTo>
                  <a:lnTo>
                    <a:pt x="182" y="156"/>
                  </a:lnTo>
                  <a:lnTo>
                    <a:pt x="182" y="152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82" y="142"/>
                  </a:lnTo>
                  <a:lnTo>
                    <a:pt x="183" y="139"/>
                  </a:lnTo>
                  <a:lnTo>
                    <a:pt x="185" y="136"/>
                  </a:lnTo>
                  <a:lnTo>
                    <a:pt x="186" y="134"/>
                  </a:lnTo>
                  <a:lnTo>
                    <a:pt x="189" y="132"/>
                  </a:lnTo>
                  <a:lnTo>
                    <a:pt x="193" y="130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3" y="127"/>
                  </a:lnTo>
                  <a:lnTo>
                    <a:pt x="208" y="127"/>
                  </a:lnTo>
                  <a:lnTo>
                    <a:pt x="212" y="126"/>
                  </a:lnTo>
                  <a:lnTo>
                    <a:pt x="215" y="125"/>
                  </a:lnTo>
                  <a:lnTo>
                    <a:pt x="219" y="124"/>
                  </a:lnTo>
                  <a:lnTo>
                    <a:pt x="222" y="122"/>
                  </a:lnTo>
                  <a:lnTo>
                    <a:pt x="224" y="121"/>
                  </a:lnTo>
                  <a:lnTo>
                    <a:pt x="227" y="118"/>
                  </a:lnTo>
                  <a:lnTo>
                    <a:pt x="229" y="116"/>
                  </a:lnTo>
                  <a:lnTo>
                    <a:pt x="231" y="113"/>
                  </a:lnTo>
                  <a:lnTo>
                    <a:pt x="232" y="110"/>
                  </a:lnTo>
                  <a:lnTo>
                    <a:pt x="233" y="106"/>
                  </a:lnTo>
                  <a:lnTo>
                    <a:pt x="233" y="103"/>
                  </a:lnTo>
                  <a:lnTo>
                    <a:pt x="232" y="99"/>
                  </a:lnTo>
                  <a:lnTo>
                    <a:pt x="231" y="94"/>
                  </a:lnTo>
                  <a:lnTo>
                    <a:pt x="230" y="90"/>
                  </a:lnTo>
                  <a:lnTo>
                    <a:pt x="229" y="85"/>
                  </a:lnTo>
                  <a:lnTo>
                    <a:pt x="228" y="82"/>
                  </a:lnTo>
                  <a:lnTo>
                    <a:pt x="228" y="79"/>
                  </a:lnTo>
                  <a:lnTo>
                    <a:pt x="229" y="75"/>
                  </a:lnTo>
                  <a:lnTo>
                    <a:pt x="230" y="71"/>
                  </a:lnTo>
                  <a:lnTo>
                    <a:pt x="231" y="68"/>
                  </a:lnTo>
                  <a:lnTo>
                    <a:pt x="233" y="66"/>
                  </a:lnTo>
                  <a:lnTo>
                    <a:pt x="235" y="63"/>
                  </a:lnTo>
                  <a:lnTo>
                    <a:pt x="237" y="60"/>
                  </a:lnTo>
                  <a:lnTo>
                    <a:pt x="240" y="58"/>
                  </a:lnTo>
                  <a:lnTo>
                    <a:pt x="244" y="55"/>
                  </a:lnTo>
                  <a:lnTo>
                    <a:pt x="247" y="54"/>
                  </a:lnTo>
                  <a:lnTo>
                    <a:pt x="250" y="53"/>
                  </a:lnTo>
                  <a:lnTo>
                    <a:pt x="254" y="53"/>
                  </a:lnTo>
                  <a:lnTo>
                    <a:pt x="257" y="53"/>
                  </a:lnTo>
                  <a:lnTo>
                    <a:pt x="262" y="53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6" name="Freeform 513"/>
            <p:cNvSpPr>
              <a:spLocks/>
            </p:cNvSpPr>
            <p:nvPr/>
          </p:nvSpPr>
          <p:spPr bwMode="auto">
            <a:xfrm>
              <a:off x="3992" y="1586"/>
              <a:ext cx="291" cy="318"/>
            </a:xfrm>
            <a:custGeom>
              <a:avLst/>
              <a:gdLst>
                <a:gd name="T0" fmla="*/ 116 w 291"/>
                <a:gd name="T1" fmla="*/ 50 h 318"/>
                <a:gd name="T2" fmla="*/ 113 w 291"/>
                <a:gd name="T3" fmla="*/ 24 h 318"/>
                <a:gd name="T4" fmla="*/ 127 w 291"/>
                <a:gd name="T5" fmla="*/ 3 h 318"/>
                <a:gd name="T6" fmla="*/ 159 w 291"/>
                <a:gd name="T7" fmla="*/ 1 h 318"/>
                <a:gd name="T8" fmla="*/ 175 w 291"/>
                <a:gd name="T9" fmla="*/ 13 h 318"/>
                <a:gd name="T10" fmla="*/ 179 w 291"/>
                <a:gd name="T11" fmla="*/ 34 h 318"/>
                <a:gd name="T12" fmla="*/ 176 w 291"/>
                <a:gd name="T13" fmla="*/ 58 h 318"/>
                <a:gd name="T14" fmla="*/ 192 w 291"/>
                <a:gd name="T15" fmla="*/ 72 h 318"/>
                <a:gd name="T16" fmla="*/ 216 w 291"/>
                <a:gd name="T17" fmla="*/ 77 h 318"/>
                <a:gd name="T18" fmla="*/ 225 w 291"/>
                <a:gd name="T19" fmla="*/ 88 h 318"/>
                <a:gd name="T20" fmla="*/ 226 w 291"/>
                <a:gd name="T21" fmla="*/ 103 h 318"/>
                <a:gd name="T22" fmla="*/ 235 w 291"/>
                <a:gd name="T23" fmla="*/ 118 h 318"/>
                <a:gd name="T24" fmla="*/ 254 w 291"/>
                <a:gd name="T25" fmla="*/ 120 h 318"/>
                <a:gd name="T26" fmla="*/ 275 w 291"/>
                <a:gd name="T27" fmla="*/ 119 h 318"/>
                <a:gd name="T28" fmla="*/ 287 w 291"/>
                <a:gd name="T29" fmla="*/ 126 h 318"/>
                <a:gd name="T30" fmla="*/ 290 w 291"/>
                <a:gd name="T31" fmla="*/ 150 h 318"/>
                <a:gd name="T32" fmla="*/ 287 w 291"/>
                <a:gd name="T33" fmla="*/ 182 h 318"/>
                <a:gd name="T34" fmla="*/ 274 w 291"/>
                <a:gd name="T35" fmla="*/ 190 h 318"/>
                <a:gd name="T36" fmla="*/ 252 w 291"/>
                <a:gd name="T37" fmla="*/ 189 h 318"/>
                <a:gd name="T38" fmla="*/ 236 w 291"/>
                <a:gd name="T39" fmla="*/ 191 h 318"/>
                <a:gd name="T40" fmla="*/ 226 w 291"/>
                <a:gd name="T41" fmla="*/ 201 h 318"/>
                <a:gd name="T42" fmla="*/ 225 w 291"/>
                <a:gd name="T43" fmla="*/ 219 h 318"/>
                <a:gd name="T44" fmla="*/ 215 w 291"/>
                <a:gd name="T45" fmla="*/ 232 h 318"/>
                <a:gd name="T46" fmla="*/ 196 w 291"/>
                <a:gd name="T47" fmla="*/ 236 h 318"/>
                <a:gd name="T48" fmla="*/ 179 w 291"/>
                <a:gd name="T49" fmla="*/ 244 h 318"/>
                <a:gd name="T50" fmla="*/ 175 w 291"/>
                <a:gd name="T51" fmla="*/ 262 h 318"/>
                <a:gd name="T52" fmla="*/ 179 w 291"/>
                <a:gd name="T53" fmla="*/ 284 h 318"/>
                <a:gd name="T54" fmla="*/ 171 w 291"/>
                <a:gd name="T55" fmla="*/ 305 h 318"/>
                <a:gd name="T56" fmla="*/ 157 w 291"/>
                <a:gd name="T57" fmla="*/ 316 h 318"/>
                <a:gd name="T58" fmla="*/ 135 w 291"/>
                <a:gd name="T59" fmla="*/ 317 h 318"/>
                <a:gd name="T60" fmla="*/ 119 w 291"/>
                <a:gd name="T61" fmla="*/ 309 h 318"/>
                <a:gd name="T62" fmla="*/ 111 w 291"/>
                <a:gd name="T63" fmla="*/ 293 h 318"/>
                <a:gd name="T64" fmla="*/ 113 w 291"/>
                <a:gd name="T65" fmla="*/ 275 h 318"/>
                <a:gd name="T66" fmla="*/ 115 w 291"/>
                <a:gd name="T67" fmla="*/ 259 h 318"/>
                <a:gd name="T68" fmla="*/ 104 w 291"/>
                <a:gd name="T69" fmla="*/ 247 h 318"/>
                <a:gd name="T70" fmla="*/ 86 w 291"/>
                <a:gd name="T71" fmla="*/ 242 h 318"/>
                <a:gd name="T72" fmla="*/ 68 w 291"/>
                <a:gd name="T73" fmla="*/ 235 h 318"/>
                <a:gd name="T74" fmla="*/ 64 w 291"/>
                <a:gd name="T75" fmla="*/ 217 h 318"/>
                <a:gd name="T76" fmla="*/ 59 w 291"/>
                <a:gd name="T77" fmla="*/ 202 h 318"/>
                <a:gd name="T78" fmla="*/ 42 w 291"/>
                <a:gd name="T79" fmla="*/ 196 h 318"/>
                <a:gd name="T80" fmla="*/ 25 w 291"/>
                <a:gd name="T81" fmla="*/ 198 h 318"/>
                <a:gd name="T82" fmla="*/ 5 w 291"/>
                <a:gd name="T83" fmla="*/ 193 h 318"/>
                <a:gd name="T84" fmla="*/ 0 w 291"/>
                <a:gd name="T85" fmla="*/ 172 h 318"/>
                <a:gd name="T86" fmla="*/ 2 w 291"/>
                <a:gd name="T87" fmla="*/ 142 h 318"/>
                <a:gd name="T88" fmla="*/ 7 w 291"/>
                <a:gd name="T89" fmla="*/ 124 h 318"/>
                <a:gd name="T90" fmla="*/ 22 w 291"/>
                <a:gd name="T91" fmla="*/ 118 h 318"/>
                <a:gd name="T92" fmla="*/ 43 w 291"/>
                <a:gd name="T93" fmla="*/ 121 h 318"/>
                <a:gd name="T94" fmla="*/ 62 w 291"/>
                <a:gd name="T95" fmla="*/ 113 h 318"/>
                <a:gd name="T96" fmla="*/ 65 w 291"/>
                <a:gd name="T97" fmla="*/ 96 h 318"/>
                <a:gd name="T98" fmla="*/ 72 w 291"/>
                <a:gd name="T99" fmla="*/ 79 h 318"/>
                <a:gd name="T100" fmla="*/ 92 w 291"/>
                <a:gd name="T101" fmla="*/ 73 h 3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1" h="318">
                  <a:moveTo>
                    <a:pt x="110" y="66"/>
                  </a:moveTo>
                  <a:lnTo>
                    <a:pt x="113" y="63"/>
                  </a:lnTo>
                  <a:lnTo>
                    <a:pt x="116" y="59"/>
                  </a:lnTo>
                  <a:lnTo>
                    <a:pt x="116" y="55"/>
                  </a:lnTo>
                  <a:lnTo>
                    <a:pt x="116" y="50"/>
                  </a:lnTo>
                  <a:lnTo>
                    <a:pt x="116" y="45"/>
                  </a:lnTo>
                  <a:lnTo>
                    <a:pt x="114" y="40"/>
                  </a:lnTo>
                  <a:lnTo>
                    <a:pt x="113" y="34"/>
                  </a:lnTo>
                  <a:lnTo>
                    <a:pt x="112" y="28"/>
                  </a:lnTo>
                  <a:lnTo>
                    <a:pt x="113" y="24"/>
                  </a:lnTo>
                  <a:lnTo>
                    <a:pt x="113" y="19"/>
                  </a:lnTo>
                  <a:lnTo>
                    <a:pt x="116" y="14"/>
                  </a:lnTo>
                  <a:lnTo>
                    <a:pt x="119" y="10"/>
                  </a:lnTo>
                  <a:lnTo>
                    <a:pt x="123" y="6"/>
                  </a:lnTo>
                  <a:lnTo>
                    <a:pt x="127" y="3"/>
                  </a:lnTo>
                  <a:lnTo>
                    <a:pt x="131" y="1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53" y="0"/>
                  </a:lnTo>
                  <a:lnTo>
                    <a:pt x="159" y="1"/>
                  </a:lnTo>
                  <a:lnTo>
                    <a:pt x="163" y="2"/>
                  </a:lnTo>
                  <a:lnTo>
                    <a:pt x="166" y="4"/>
                  </a:lnTo>
                  <a:lnTo>
                    <a:pt x="169" y="6"/>
                  </a:lnTo>
                  <a:lnTo>
                    <a:pt x="172" y="9"/>
                  </a:lnTo>
                  <a:lnTo>
                    <a:pt x="175" y="13"/>
                  </a:lnTo>
                  <a:lnTo>
                    <a:pt x="177" y="16"/>
                  </a:lnTo>
                  <a:lnTo>
                    <a:pt x="179" y="19"/>
                  </a:lnTo>
                  <a:lnTo>
                    <a:pt x="180" y="25"/>
                  </a:lnTo>
                  <a:lnTo>
                    <a:pt x="180" y="30"/>
                  </a:lnTo>
                  <a:lnTo>
                    <a:pt x="179" y="34"/>
                  </a:lnTo>
                  <a:lnTo>
                    <a:pt x="178" y="38"/>
                  </a:lnTo>
                  <a:lnTo>
                    <a:pt x="177" y="44"/>
                  </a:lnTo>
                  <a:lnTo>
                    <a:pt x="175" y="50"/>
                  </a:lnTo>
                  <a:lnTo>
                    <a:pt x="174" y="54"/>
                  </a:lnTo>
                  <a:lnTo>
                    <a:pt x="176" y="58"/>
                  </a:lnTo>
                  <a:lnTo>
                    <a:pt x="177" y="61"/>
                  </a:lnTo>
                  <a:lnTo>
                    <a:pt x="180" y="64"/>
                  </a:lnTo>
                  <a:lnTo>
                    <a:pt x="183" y="67"/>
                  </a:lnTo>
                  <a:lnTo>
                    <a:pt x="186" y="70"/>
                  </a:lnTo>
                  <a:lnTo>
                    <a:pt x="192" y="72"/>
                  </a:lnTo>
                  <a:lnTo>
                    <a:pt x="197" y="73"/>
                  </a:lnTo>
                  <a:lnTo>
                    <a:pt x="201" y="74"/>
                  </a:lnTo>
                  <a:lnTo>
                    <a:pt x="207" y="75"/>
                  </a:lnTo>
                  <a:lnTo>
                    <a:pt x="212" y="76"/>
                  </a:lnTo>
                  <a:lnTo>
                    <a:pt x="216" y="77"/>
                  </a:lnTo>
                  <a:lnTo>
                    <a:pt x="219" y="79"/>
                  </a:lnTo>
                  <a:lnTo>
                    <a:pt x="221" y="81"/>
                  </a:lnTo>
                  <a:lnTo>
                    <a:pt x="223" y="83"/>
                  </a:lnTo>
                  <a:lnTo>
                    <a:pt x="225" y="85"/>
                  </a:lnTo>
                  <a:lnTo>
                    <a:pt x="225" y="88"/>
                  </a:lnTo>
                  <a:lnTo>
                    <a:pt x="226" y="91"/>
                  </a:lnTo>
                  <a:lnTo>
                    <a:pt x="226" y="94"/>
                  </a:lnTo>
                  <a:lnTo>
                    <a:pt x="226" y="97"/>
                  </a:lnTo>
                  <a:lnTo>
                    <a:pt x="226" y="100"/>
                  </a:lnTo>
                  <a:lnTo>
                    <a:pt x="226" y="103"/>
                  </a:lnTo>
                  <a:lnTo>
                    <a:pt x="227" y="107"/>
                  </a:lnTo>
                  <a:lnTo>
                    <a:pt x="228" y="110"/>
                  </a:lnTo>
                  <a:lnTo>
                    <a:pt x="230" y="113"/>
                  </a:lnTo>
                  <a:lnTo>
                    <a:pt x="232" y="115"/>
                  </a:lnTo>
                  <a:lnTo>
                    <a:pt x="235" y="118"/>
                  </a:lnTo>
                  <a:lnTo>
                    <a:pt x="238" y="118"/>
                  </a:lnTo>
                  <a:lnTo>
                    <a:pt x="243" y="120"/>
                  </a:lnTo>
                  <a:lnTo>
                    <a:pt x="246" y="120"/>
                  </a:lnTo>
                  <a:lnTo>
                    <a:pt x="250" y="121"/>
                  </a:lnTo>
                  <a:lnTo>
                    <a:pt x="254" y="120"/>
                  </a:lnTo>
                  <a:lnTo>
                    <a:pt x="259" y="120"/>
                  </a:lnTo>
                  <a:lnTo>
                    <a:pt x="263" y="119"/>
                  </a:lnTo>
                  <a:lnTo>
                    <a:pt x="267" y="119"/>
                  </a:lnTo>
                  <a:lnTo>
                    <a:pt x="270" y="118"/>
                  </a:lnTo>
                  <a:lnTo>
                    <a:pt x="275" y="119"/>
                  </a:lnTo>
                  <a:lnTo>
                    <a:pt x="277" y="119"/>
                  </a:lnTo>
                  <a:lnTo>
                    <a:pt x="279" y="120"/>
                  </a:lnTo>
                  <a:lnTo>
                    <a:pt x="282" y="121"/>
                  </a:lnTo>
                  <a:lnTo>
                    <a:pt x="285" y="124"/>
                  </a:lnTo>
                  <a:lnTo>
                    <a:pt x="287" y="126"/>
                  </a:lnTo>
                  <a:lnTo>
                    <a:pt x="288" y="129"/>
                  </a:lnTo>
                  <a:lnTo>
                    <a:pt x="289" y="132"/>
                  </a:lnTo>
                  <a:lnTo>
                    <a:pt x="290" y="136"/>
                  </a:lnTo>
                  <a:lnTo>
                    <a:pt x="290" y="142"/>
                  </a:lnTo>
                  <a:lnTo>
                    <a:pt x="290" y="150"/>
                  </a:lnTo>
                  <a:lnTo>
                    <a:pt x="290" y="158"/>
                  </a:lnTo>
                  <a:lnTo>
                    <a:pt x="289" y="167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7" y="182"/>
                  </a:lnTo>
                  <a:lnTo>
                    <a:pt x="285" y="184"/>
                  </a:lnTo>
                  <a:lnTo>
                    <a:pt x="283" y="187"/>
                  </a:lnTo>
                  <a:lnTo>
                    <a:pt x="280" y="188"/>
                  </a:lnTo>
                  <a:lnTo>
                    <a:pt x="277" y="189"/>
                  </a:lnTo>
                  <a:lnTo>
                    <a:pt x="274" y="190"/>
                  </a:lnTo>
                  <a:lnTo>
                    <a:pt x="269" y="190"/>
                  </a:lnTo>
                  <a:lnTo>
                    <a:pt x="264" y="190"/>
                  </a:lnTo>
                  <a:lnTo>
                    <a:pt x="260" y="189"/>
                  </a:lnTo>
                  <a:lnTo>
                    <a:pt x="256" y="189"/>
                  </a:lnTo>
                  <a:lnTo>
                    <a:pt x="252" y="189"/>
                  </a:lnTo>
                  <a:lnTo>
                    <a:pt x="249" y="189"/>
                  </a:lnTo>
                  <a:lnTo>
                    <a:pt x="246" y="189"/>
                  </a:lnTo>
                  <a:lnTo>
                    <a:pt x="242" y="189"/>
                  </a:lnTo>
                  <a:lnTo>
                    <a:pt x="238" y="190"/>
                  </a:lnTo>
                  <a:lnTo>
                    <a:pt x="236" y="191"/>
                  </a:lnTo>
                  <a:lnTo>
                    <a:pt x="234" y="192"/>
                  </a:lnTo>
                  <a:lnTo>
                    <a:pt x="231" y="194"/>
                  </a:lnTo>
                  <a:lnTo>
                    <a:pt x="229" y="196"/>
                  </a:lnTo>
                  <a:lnTo>
                    <a:pt x="228" y="198"/>
                  </a:lnTo>
                  <a:lnTo>
                    <a:pt x="226" y="201"/>
                  </a:lnTo>
                  <a:lnTo>
                    <a:pt x="225" y="203"/>
                  </a:lnTo>
                  <a:lnTo>
                    <a:pt x="225" y="206"/>
                  </a:lnTo>
                  <a:lnTo>
                    <a:pt x="225" y="209"/>
                  </a:lnTo>
                  <a:lnTo>
                    <a:pt x="225" y="214"/>
                  </a:lnTo>
                  <a:lnTo>
                    <a:pt x="225" y="219"/>
                  </a:lnTo>
                  <a:lnTo>
                    <a:pt x="224" y="223"/>
                  </a:lnTo>
                  <a:lnTo>
                    <a:pt x="223" y="226"/>
                  </a:lnTo>
                  <a:lnTo>
                    <a:pt x="221" y="228"/>
                  </a:lnTo>
                  <a:lnTo>
                    <a:pt x="218" y="230"/>
                  </a:lnTo>
                  <a:lnTo>
                    <a:pt x="215" y="232"/>
                  </a:lnTo>
                  <a:lnTo>
                    <a:pt x="212" y="232"/>
                  </a:lnTo>
                  <a:lnTo>
                    <a:pt x="207" y="233"/>
                  </a:lnTo>
                  <a:lnTo>
                    <a:pt x="204" y="235"/>
                  </a:lnTo>
                  <a:lnTo>
                    <a:pt x="199" y="235"/>
                  </a:lnTo>
                  <a:lnTo>
                    <a:pt x="196" y="236"/>
                  </a:lnTo>
                  <a:lnTo>
                    <a:pt x="192" y="237"/>
                  </a:lnTo>
                  <a:lnTo>
                    <a:pt x="189" y="238"/>
                  </a:lnTo>
                  <a:lnTo>
                    <a:pt x="185" y="240"/>
                  </a:lnTo>
                  <a:lnTo>
                    <a:pt x="181" y="242"/>
                  </a:lnTo>
                  <a:lnTo>
                    <a:pt x="179" y="244"/>
                  </a:lnTo>
                  <a:lnTo>
                    <a:pt x="177" y="247"/>
                  </a:lnTo>
                  <a:lnTo>
                    <a:pt x="175" y="252"/>
                  </a:lnTo>
                  <a:lnTo>
                    <a:pt x="174" y="255"/>
                  </a:lnTo>
                  <a:lnTo>
                    <a:pt x="174" y="259"/>
                  </a:lnTo>
                  <a:lnTo>
                    <a:pt x="175" y="262"/>
                  </a:lnTo>
                  <a:lnTo>
                    <a:pt x="177" y="266"/>
                  </a:lnTo>
                  <a:lnTo>
                    <a:pt x="177" y="271"/>
                  </a:lnTo>
                  <a:lnTo>
                    <a:pt x="178" y="274"/>
                  </a:lnTo>
                  <a:lnTo>
                    <a:pt x="179" y="280"/>
                  </a:lnTo>
                  <a:lnTo>
                    <a:pt x="179" y="284"/>
                  </a:lnTo>
                  <a:lnTo>
                    <a:pt x="178" y="289"/>
                  </a:lnTo>
                  <a:lnTo>
                    <a:pt x="177" y="293"/>
                  </a:lnTo>
                  <a:lnTo>
                    <a:pt x="175" y="297"/>
                  </a:lnTo>
                  <a:lnTo>
                    <a:pt x="174" y="301"/>
                  </a:lnTo>
                  <a:lnTo>
                    <a:pt x="171" y="305"/>
                  </a:lnTo>
                  <a:lnTo>
                    <a:pt x="168" y="308"/>
                  </a:lnTo>
                  <a:lnTo>
                    <a:pt x="166" y="310"/>
                  </a:lnTo>
                  <a:lnTo>
                    <a:pt x="163" y="313"/>
                  </a:lnTo>
                  <a:lnTo>
                    <a:pt x="160" y="315"/>
                  </a:lnTo>
                  <a:lnTo>
                    <a:pt x="157" y="316"/>
                  </a:lnTo>
                  <a:lnTo>
                    <a:pt x="154" y="316"/>
                  </a:lnTo>
                  <a:lnTo>
                    <a:pt x="150" y="317"/>
                  </a:lnTo>
                  <a:lnTo>
                    <a:pt x="145" y="317"/>
                  </a:lnTo>
                  <a:lnTo>
                    <a:pt x="138" y="317"/>
                  </a:lnTo>
                  <a:lnTo>
                    <a:pt x="135" y="317"/>
                  </a:lnTo>
                  <a:lnTo>
                    <a:pt x="131" y="316"/>
                  </a:lnTo>
                  <a:lnTo>
                    <a:pt x="128" y="315"/>
                  </a:lnTo>
                  <a:lnTo>
                    <a:pt x="124" y="313"/>
                  </a:lnTo>
                  <a:lnTo>
                    <a:pt x="122" y="311"/>
                  </a:lnTo>
                  <a:lnTo>
                    <a:pt x="119" y="309"/>
                  </a:lnTo>
                  <a:lnTo>
                    <a:pt x="117" y="307"/>
                  </a:lnTo>
                  <a:lnTo>
                    <a:pt x="115" y="304"/>
                  </a:lnTo>
                  <a:lnTo>
                    <a:pt x="113" y="301"/>
                  </a:lnTo>
                  <a:lnTo>
                    <a:pt x="112" y="297"/>
                  </a:lnTo>
                  <a:lnTo>
                    <a:pt x="111" y="293"/>
                  </a:lnTo>
                  <a:lnTo>
                    <a:pt x="111" y="290"/>
                  </a:lnTo>
                  <a:lnTo>
                    <a:pt x="111" y="286"/>
                  </a:lnTo>
                  <a:lnTo>
                    <a:pt x="111" y="283"/>
                  </a:lnTo>
                  <a:lnTo>
                    <a:pt x="113" y="280"/>
                  </a:lnTo>
                  <a:lnTo>
                    <a:pt x="113" y="275"/>
                  </a:lnTo>
                  <a:lnTo>
                    <a:pt x="115" y="271"/>
                  </a:lnTo>
                  <a:lnTo>
                    <a:pt x="116" y="268"/>
                  </a:lnTo>
                  <a:lnTo>
                    <a:pt x="116" y="264"/>
                  </a:lnTo>
                  <a:lnTo>
                    <a:pt x="116" y="262"/>
                  </a:lnTo>
                  <a:lnTo>
                    <a:pt x="115" y="259"/>
                  </a:lnTo>
                  <a:lnTo>
                    <a:pt x="113" y="255"/>
                  </a:lnTo>
                  <a:lnTo>
                    <a:pt x="111" y="253"/>
                  </a:lnTo>
                  <a:lnTo>
                    <a:pt x="109" y="250"/>
                  </a:lnTo>
                  <a:lnTo>
                    <a:pt x="107" y="249"/>
                  </a:lnTo>
                  <a:lnTo>
                    <a:pt x="104" y="247"/>
                  </a:lnTo>
                  <a:lnTo>
                    <a:pt x="100" y="245"/>
                  </a:lnTo>
                  <a:lnTo>
                    <a:pt x="97" y="244"/>
                  </a:lnTo>
                  <a:lnTo>
                    <a:pt x="93" y="244"/>
                  </a:lnTo>
                  <a:lnTo>
                    <a:pt x="89" y="243"/>
                  </a:lnTo>
                  <a:lnTo>
                    <a:pt x="86" y="242"/>
                  </a:lnTo>
                  <a:lnTo>
                    <a:pt x="82" y="241"/>
                  </a:lnTo>
                  <a:lnTo>
                    <a:pt x="78" y="240"/>
                  </a:lnTo>
                  <a:lnTo>
                    <a:pt x="74" y="239"/>
                  </a:lnTo>
                  <a:lnTo>
                    <a:pt x="71" y="238"/>
                  </a:lnTo>
                  <a:lnTo>
                    <a:pt x="68" y="235"/>
                  </a:lnTo>
                  <a:lnTo>
                    <a:pt x="67" y="233"/>
                  </a:lnTo>
                  <a:lnTo>
                    <a:pt x="65" y="229"/>
                  </a:lnTo>
                  <a:lnTo>
                    <a:pt x="64" y="225"/>
                  </a:lnTo>
                  <a:lnTo>
                    <a:pt x="64" y="221"/>
                  </a:lnTo>
                  <a:lnTo>
                    <a:pt x="64" y="217"/>
                  </a:lnTo>
                  <a:lnTo>
                    <a:pt x="65" y="214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61" y="205"/>
                  </a:lnTo>
                  <a:lnTo>
                    <a:pt x="59" y="202"/>
                  </a:lnTo>
                  <a:lnTo>
                    <a:pt x="56" y="200"/>
                  </a:lnTo>
                  <a:lnTo>
                    <a:pt x="53" y="199"/>
                  </a:lnTo>
                  <a:lnTo>
                    <a:pt x="50" y="198"/>
                  </a:lnTo>
                  <a:lnTo>
                    <a:pt x="45" y="197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5" y="197"/>
                  </a:lnTo>
                  <a:lnTo>
                    <a:pt x="32" y="197"/>
                  </a:lnTo>
                  <a:lnTo>
                    <a:pt x="28" y="198"/>
                  </a:lnTo>
                  <a:lnTo>
                    <a:pt x="25" y="198"/>
                  </a:lnTo>
                  <a:lnTo>
                    <a:pt x="19" y="198"/>
                  </a:lnTo>
                  <a:lnTo>
                    <a:pt x="15" y="198"/>
                  </a:lnTo>
                  <a:lnTo>
                    <a:pt x="11" y="197"/>
                  </a:lnTo>
                  <a:lnTo>
                    <a:pt x="8" y="196"/>
                  </a:lnTo>
                  <a:lnTo>
                    <a:pt x="5" y="193"/>
                  </a:lnTo>
                  <a:lnTo>
                    <a:pt x="4" y="191"/>
                  </a:lnTo>
                  <a:lnTo>
                    <a:pt x="2" y="188"/>
                  </a:lnTo>
                  <a:lnTo>
                    <a:pt x="1" y="183"/>
                  </a:lnTo>
                  <a:lnTo>
                    <a:pt x="1" y="178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1" y="160"/>
                  </a:lnTo>
                  <a:lnTo>
                    <a:pt x="1" y="154"/>
                  </a:lnTo>
                  <a:lnTo>
                    <a:pt x="1" y="148"/>
                  </a:lnTo>
                  <a:lnTo>
                    <a:pt x="2" y="142"/>
                  </a:lnTo>
                  <a:lnTo>
                    <a:pt x="2" y="137"/>
                  </a:lnTo>
                  <a:lnTo>
                    <a:pt x="3" y="133"/>
                  </a:lnTo>
                  <a:lnTo>
                    <a:pt x="4" y="129"/>
                  </a:lnTo>
                  <a:lnTo>
                    <a:pt x="5" y="126"/>
                  </a:lnTo>
                  <a:lnTo>
                    <a:pt x="7" y="124"/>
                  </a:lnTo>
                  <a:lnTo>
                    <a:pt x="9" y="122"/>
                  </a:lnTo>
                  <a:lnTo>
                    <a:pt x="12" y="120"/>
                  </a:lnTo>
                  <a:lnTo>
                    <a:pt x="14" y="120"/>
                  </a:lnTo>
                  <a:lnTo>
                    <a:pt x="17" y="119"/>
                  </a:lnTo>
                  <a:lnTo>
                    <a:pt x="22" y="118"/>
                  </a:lnTo>
                  <a:lnTo>
                    <a:pt x="26" y="119"/>
                  </a:lnTo>
                  <a:lnTo>
                    <a:pt x="30" y="120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3" y="121"/>
                  </a:lnTo>
                  <a:lnTo>
                    <a:pt x="48" y="120"/>
                  </a:lnTo>
                  <a:lnTo>
                    <a:pt x="53" y="118"/>
                  </a:lnTo>
                  <a:lnTo>
                    <a:pt x="56" y="117"/>
                  </a:lnTo>
                  <a:lnTo>
                    <a:pt x="59" y="115"/>
                  </a:lnTo>
                  <a:lnTo>
                    <a:pt x="62" y="113"/>
                  </a:lnTo>
                  <a:lnTo>
                    <a:pt x="64" y="110"/>
                  </a:lnTo>
                  <a:lnTo>
                    <a:pt x="65" y="106"/>
                  </a:lnTo>
                  <a:lnTo>
                    <a:pt x="66" y="103"/>
                  </a:lnTo>
                  <a:lnTo>
                    <a:pt x="65" y="101"/>
                  </a:lnTo>
                  <a:lnTo>
                    <a:pt x="65" y="96"/>
                  </a:lnTo>
                  <a:lnTo>
                    <a:pt x="65" y="91"/>
                  </a:lnTo>
                  <a:lnTo>
                    <a:pt x="66" y="88"/>
                  </a:lnTo>
                  <a:lnTo>
                    <a:pt x="68" y="85"/>
                  </a:lnTo>
                  <a:lnTo>
                    <a:pt x="69" y="82"/>
                  </a:lnTo>
                  <a:lnTo>
                    <a:pt x="72" y="79"/>
                  </a:lnTo>
                  <a:lnTo>
                    <a:pt x="76" y="78"/>
                  </a:lnTo>
                  <a:lnTo>
                    <a:pt x="80" y="76"/>
                  </a:lnTo>
                  <a:lnTo>
                    <a:pt x="84" y="75"/>
                  </a:lnTo>
                  <a:lnTo>
                    <a:pt x="88" y="74"/>
                  </a:lnTo>
                  <a:lnTo>
                    <a:pt x="92" y="73"/>
                  </a:lnTo>
                  <a:lnTo>
                    <a:pt x="97" y="73"/>
                  </a:lnTo>
                  <a:lnTo>
                    <a:pt x="101" y="71"/>
                  </a:lnTo>
                  <a:lnTo>
                    <a:pt x="107" y="70"/>
                  </a:lnTo>
                  <a:lnTo>
                    <a:pt x="110" y="66"/>
                  </a:lnTo>
                </a:path>
              </a:pathLst>
            </a:custGeom>
            <a:solidFill>
              <a:srgbClr val="669999"/>
            </a:solidFill>
            <a:ln w="12700" cap="rnd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70" name="Rectangle 514"/>
          <p:cNvSpPr>
            <a:spLocks noChangeArrowheads="1"/>
          </p:cNvSpPr>
          <p:nvPr/>
        </p:nvSpPr>
        <p:spPr bwMode="auto">
          <a:xfrm>
            <a:off x="1295400" y="1341438"/>
            <a:ext cx="2022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操作型数据库</a:t>
            </a:r>
          </a:p>
        </p:txBody>
      </p:sp>
      <p:sp>
        <p:nvSpPr>
          <p:cNvPr id="27671" name="Rectangle 515"/>
          <p:cNvSpPr>
            <a:spLocks noChangeArrowheads="1"/>
          </p:cNvSpPr>
          <p:nvPr/>
        </p:nvSpPr>
        <p:spPr bwMode="auto">
          <a:xfrm>
            <a:off x="5943600" y="1341438"/>
            <a:ext cx="14097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32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buSzPct val="100000"/>
            </a:pPr>
            <a:r>
              <a:rPr lang="zh-CN" altLang="ru-RU" sz="2400" b="1">
                <a:ea typeface="楷体_GB2312" pitchFamily="49" charset="-122"/>
              </a:rPr>
              <a:t>数据仓库</a:t>
            </a:r>
          </a:p>
        </p:txBody>
      </p:sp>
    </p:spTree>
    <p:extLst>
      <p:ext uri="{BB962C8B-B14F-4D97-AF65-F5344CB8AC3E}">
        <p14:creationId xmlns:p14="http://schemas.microsoft.com/office/powerpoint/2010/main" val="394252091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128F24-4439-4FC6-A4A0-3ED5151023DE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28674" name="Rectangle 51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8345" y="42395"/>
            <a:ext cx="7532688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数据库技术与数据仓库技术</a:t>
            </a:r>
          </a:p>
        </p:txBody>
      </p:sp>
      <p:sp>
        <p:nvSpPr>
          <p:cNvPr id="28675" name="Rectangle 51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2756" y="1003743"/>
            <a:ext cx="8218487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40000"/>
              </a:lnSpc>
            </a:pPr>
            <a:r>
              <a:rPr kumimoji="1"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数据库技术在系统功能和性能需求</a:t>
            </a:r>
          </a:p>
          <a:p>
            <a:pPr lvl="1" algn="just" eaLnBrk="1" hangingPunct="1">
              <a:lnSpc>
                <a:spcPct val="140000"/>
              </a:lnSpc>
            </a:pPr>
            <a:r>
              <a:rPr kumimoji="1"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强调的是多用户环境下如何针对并发用户的增删改操作，保证数据的一致性和可恢复性，并发用户的吞吐量为数据库管理系统的重要性能指标</a:t>
            </a:r>
          </a:p>
          <a:p>
            <a:pPr algn="just" eaLnBrk="1" hangingPunct="1">
              <a:lnSpc>
                <a:spcPct val="140000"/>
              </a:lnSpc>
            </a:pPr>
            <a:r>
              <a:rPr kumimoji="1"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数据仓库技术在系统功能和性能需求</a:t>
            </a:r>
          </a:p>
          <a:p>
            <a:pPr lvl="1" algn="just" eaLnBrk="1" hangingPunct="1">
              <a:lnSpc>
                <a:spcPct val="140000"/>
              </a:lnSpc>
            </a:pPr>
            <a:r>
              <a:rPr kumimoji="1"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强调的是大数据量环境下的高效、快速查询，查询的吞吐量为数据仓库管理系统的重要性能指标 </a:t>
            </a:r>
          </a:p>
          <a:p>
            <a:pPr eaLnBrk="1" hangingPunct="1">
              <a:lnSpc>
                <a:spcPct val="140000"/>
              </a:lnSpc>
            </a:pPr>
            <a:endParaRPr lang="ru-RU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424643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748E7E-5DB9-4C46-9553-046C1144E5C2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9698" name="Rectangle 52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18977" y="61912"/>
            <a:ext cx="7532688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数据仓库管理系统的提供商</a:t>
            </a:r>
          </a:p>
        </p:txBody>
      </p:sp>
      <p:sp>
        <p:nvSpPr>
          <p:cNvPr id="29699" name="Rectangle 52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39750" y="1114425"/>
            <a:ext cx="86042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: Oracle 8i, Oracle 9i, Oracle 10g, Oracle 11g</a:t>
            </a:r>
          </a:p>
          <a:p>
            <a:pPr eaLnBrk="1" hangingPunct="1">
              <a:lnSpc>
                <a:spcPct val="16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IBM  : DB2</a:t>
            </a:r>
          </a:p>
          <a:p>
            <a:pPr eaLnBrk="1" hangingPunct="1">
              <a:lnSpc>
                <a:spcPct val="16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NCR : Teradata</a:t>
            </a:r>
          </a:p>
          <a:p>
            <a:pPr eaLnBrk="1" hangingPunct="1">
              <a:lnSpc>
                <a:spcPct val="16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Sybase: Sybase IQ</a:t>
            </a:r>
          </a:p>
        </p:txBody>
      </p:sp>
      <p:pic>
        <p:nvPicPr>
          <p:cNvPr id="29700" name="Picture 52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081213"/>
            <a:ext cx="20002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2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457700"/>
            <a:ext cx="1782762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26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800350"/>
            <a:ext cx="1219200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527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665538"/>
            <a:ext cx="1382713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21516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0CFA14-ECF9-4B07-AD00-BF51CB969219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0722" name="Rectangle 53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2256" y="65088"/>
            <a:ext cx="7532688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数据仓库中的索引技术</a:t>
            </a:r>
          </a:p>
        </p:txBody>
      </p:sp>
      <p:sp>
        <p:nvSpPr>
          <p:cNvPr id="30723" name="Rectangle 53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7025" y="990293"/>
            <a:ext cx="4679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位图索引（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Bitmap Index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742950" lvl="1" indent="-285750" eaLnBrk="1" hangingPunct="1"/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针对一些特殊的列建立索引</a:t>
            </a:r>
          </a:p>
          <a:p>
            <a:pPr marL="742950" lvl="1" indent="-285750" eaLnBrk="1" hangingPunct="1"/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列中的每一个值对应一个向量中的一位</a:t>
            </a:r>
          </a:p>
          <a:p>
            <a:pPr marL="742950" lvl="1" indent="-285750" eaLnBrk="1" hangingPunct="1"/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向量的长度对应与记录的条数</a:t>
            </a:r>
          </a:p>
          <a:p>
            <a:pPr marL="742950" lvl="1" indent="-285750" eaLnBrk="1" hangingPunct="1"/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不适合列中值的个数太多的情况</a:t>
            </a:r>
          </a:p>
          <a:p>
            <a:pPr eaLnBrk="1" hangingPunct="1"/>
            <a:endParaRPr lang="zh-CN" altLang="ru-RU" sz="2100" dirty="0" smtClean="0"/>
          </a:p>
          <a:p>
            <a:pPr eaLnBrk="1" hangingPunct="1"/>
            <a:endParaRPr lang="ru-RU" altLang="zh-CN" sz="2100" dirty="0" smtClean="0"/>
          </a:p>
        </p:txBody>
      </p:sp>
      <p:graphicFrame>
        <p:nvGraphicFramePr>
          <p:cNvPr id="30724" name="Object 532"/>
          <p:cNvGraphicFramePr>
            <a:graphicFrameLocks noChangeAspect="1"/>
          </p:cNvGraphicFramePr>
          <p:nvPr/>
        </p:nvGraphicFramePr>
        <p:xfrm>
          <a:off x="5715000" y="1204913"/>
          <a:ext cx="3048000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3" imgW="2182690" imgH="1104457" progId="Excel.Sheet.8">
                  <p:embed/>
                </p:oleObj>
              </mc:Choice>
              <mc:Fallback>
                <p:oleObj name="Worksheet" r:id="rId3" imgW="2182690" imgH="1104457" progId="Excel.Sheet.8">
                  <p:embed/>
                  <p:pic>
                    <p:nvPicPr>
                      <p:cNvPr id="30724" name="Object 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04913"/>
                        <a:ext cx="3048000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533"/>
          <p:cNvSpPr>
            <a:spLocks noChangeArrowheads="1"/>
          </p:cNvSpPr>
          <p:nvPr/>
        </p:nvSpPr>
        <p:spPr bwMode="auto">
          <a:xfrm>
            <a:off x="5029200" y="1204913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1400" b="1">
                <a:solidFill>
                  <a:schemeClr val="hlink"/>
                </a:solidFill>
                <a:latin typeface="Times New Roman" panose="02020603050405020304" pitchFamily="18" charset="0"/>
              </a:rPr>
              <a:t>基本表</a:t>
            </a:r>
          </a:p>
        </p:txBody>
      </p:sp>
      <p:graphicFrame>
        <p:nvGraphicFramePr>
          <p:cNvPr id="30726" name="Object 534"/>
          <p:cNvGraphicFramePr>
            <a:graphicFrameLocks noChangeAspect="1"/>
          </p:cNvGraphicFramePr>
          <p:nvPr/>
        </p:nvGraphicFramePr>
        <p:xfrm>
          <a:off x="5791200" y="4030663"/>
          <a:ext cx="3048000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5" imgW="3614813" imgH="1941150" progId="Excel.Sheet.8">
                  <p:embed/>
                </p:oleObj>
              </mc:Choice>
              <mc:Fallback>
                <p:oleObj name="Worksheet" r:id="rId5" imgW="3614813" imgH="1941150" progId="Excel.Sheet.8">
                  <p:embed/>
                  <p:pic>
                    <p:nvPicPr>
                      <p:cNvPr id="30726" name="Object 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030663"/>
                        <a:ext cx="3048000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Rectangle 535"/>
          <p:cNvSpPr>
            <a:spLocks noChangeArrowheads="1"/>
          </p:cNvSpPr>
          <p:nvPr/>
        </p:nvSpPr>
        <p:spPr bwMode="auto">
          <a:xfrm>
            <a:off x="4800600" y="410686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1400" b="1">
                <a:solidFill>
                  <a:schemeClr val="hlink"/>
                </a:solidFill>
                <a:latin typeface="Times New Roman" panose="02020603050405020304" pitchFamily="18" charset="0"/>
              </a:rPr>
              <a:t>地区索引</a:t>
            </a:r>
          </a:p>
        </p:txBody>
      </p:sp>
      <p:graphicFrame>
        <p:nvGraphicFramePr>
          <p:cNvPr id="30728" name="Object 536"/>
          <p:cNvGraphicFramePr>
            <a:graphicFrameLocks noChangeAspect="1"/>
          </p:cNvGraphicFramePr>
          <p:nvPr/>
        </p:nvGraphicFramePr>
        <p:xfrm>
          <a:off x="1295400" y="4106863"/>
          <a:ext cx="274320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7" imgW="2726223" imgH="1941150" progId="Excel.Sheet.8">
                  <p:embed/>
                </p:oleObj>
              </mc:Choice>
              <mc:Fallback>
                <p:oleObj name="Worksheet" r:id="rId7" imgW="2726223" imgH="1941150" progId="Excel.Sheet.8">
                  <p:embed/>
                  <p:pic>
                    <p:nvPicPr>
                      <p:cNvPr id="30728" name="Object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06863"/>
                        <a:ext cx="2743200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537"/>
          <p:cNvSpPr>
            <a:spLocks noChangeArrowheads="1"/>
          </p:cNvSpPr>
          <p:nvPr/>
        </p:nvSpPr>
        <p:spPr bwMode="auto">
          <a:xfrm>
            <a:off x="228600" y="418306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1400" b="1">
                <a:solidFill>
                  <a:schemeClr val="hlink"/>
                </a:solidFill>
                <a:latin typeface="Times New Roman" panose="02020603050405020304" pitchFamily="18" charset="0"/>
              </a:rPr>
              <a:t>类型索引</a:t>
            </a:r>
          </a:p>
        </p:txBody>
      </p:sp>
    </p:spTree>
    <p:extLst>
      <p:ext uri="{BB962C8B-B14F-4D97-AF65-F5344CB8AC3E}">
        <p14:creationId xmlns:p14="http://schemas.microsoft.com/office/powerpoint/2010/main" val="248735121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BE1DAE-EC88-4259-A02C-C60AF771C225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098" name="Rectangle 4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7712" y="61913"/>
            <a:ext cx="6984151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</a:p>
        </p:txBody>
      </p:sp>
      <p:sp>
        <p:nvSpPr>
          <p:cNvPr id="4099" name="Rectangle 4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908050"/>
            <a:ext cx="674846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ru-RU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为什么需要数据仓库技术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ru-RU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什么是数据仓库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ru-RU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什么是联机分析处理技术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ru-RU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联机分析处理技术实现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ru-RU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数据仓库系统的体系结构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362117597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D59816-DB53-42F6-B30C-80BAD0DFB95A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1746" name="Rectangle 54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3050" y="120958"/>
            <a:ext cx="753110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数据仓库中的索引技术</a:t>
            </a:r>
          </a:p>
        </p:txBody>
      </p:sp>
      <p:sp>
        <p:nvSpPr>
          <p:cNvPr id="31747" name="Rectangle 54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28625" y="990452"/>
            <a:ext cx="8286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连接索引（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Join Index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742950" lvl="1" indent="-285750" eaLnBrk="1" hangingPunct="1"/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一个表对另一个表中包含本表中相关列内容的行进行索引。</a:t>
            </a:r>
          </a:p>
        </p:txBody>
      </p:sp>
      <p:graphicFrame>
        <p:nvGraphicFramePr>
          <p:cNvPr id="2590" name="Group 542"/>
          <p:cNvGraphicFramePr>
            <a:graphicFrameLocks noGrp="1"/>
          </p:cNvGraphicFramePr>
          <p:nvPr/>
        </p:nvGraphicFramePr>
        <p:xfrm>
          <a:off x="533400" y="3351213"/>
          <a:ext cx="3505200" cy="884237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5207088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673281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4069310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31168217"/>
                    </a:ext>
                  </a:extLst>
                </a:gridCol>
              </a:tblGrid>
              <a:tr h="304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产品编码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名称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单价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索引项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15533"/>
                  </a:ext>
                </a:extLst>
              </a:tr>
              <a:tr h="2896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P1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电视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5000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R1, R2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085208"/>
                  </a:ext>
                </a:extLst>
              </a:tr>
              <a:tr h="2896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p2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冰箱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4000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R3, R4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82673"/>
                  </a:ext>
                </a:extLst>
              </a:tr>
            </a:tbl>
          </a:graphicData>
        </a:graphic>
      </p:graphicFrame>
      <p:sp>
        <p:nvSpPr>
          <p:cNvPr id="31770" name="Rectangle 564"/>
          <p:cNvSpPr>
            <a:spLocks noChangeArrowheads="1"/>
          </p:cNvSpPr>
          <p:nvPr/>
        </p:nvSpPr>
        <p:spPr bwMode="auto">
          <a:xfrm>
            <a:off x="533400" y="3046413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1400" b="1">
                <a:solidFill>
                  <a:schemeClr val="hlink"/>
                </a:solidFill>
                <a:latin typeface="Times New Roman" panose="02020603050405020304" pitchFamily="18" charset="0"/>
              </a:rPr>
              <a:t>产品</a:t>
            </a:r>
          </a:p>
        </p:txBody>
      </p:sp>
      <p:sp>
        <p:nvSpPr>
          <p:cNvPr id="31771" name="Rectangle 565"/>
          <p:cNvSpPr>
            <a:spLocks noChangeArrowheads="1"/>
          </p:cNvSpPr>
          <p:nvPr/>
        </p:nvSpPr>
        <p:spPr bwMode="auto">
          <a:xfrm>
            <a:off x="4116388" y="29702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zh-CN" altLang="ru-RU" sz="1400" b="1">
                <a:solidFill>
                  <a:schemeClr val="hlink"/>
                </a:solidFill>
                <a:latin typeface="Times New Roman" panose="02020603050405020304" pitchFamily="18" charset="0"/>
              </a:rPr>
              <a:t>销售情况</a:t>
            </a:r>
          </a:p>
        </p:txBody>
      </p:sp>
      <p:graphicFrame>
        <p:nvGraphicFramePr>
          <p:cNvPr id="2614" name="Group 566"/>
          <p:cNvGraphicFramePr>
            <a:graphicFrameLocks noGrp="1"/>
          </p:cNvGraphicFramePr>
          <p:nvPr/>
        </p:nvGraphicFramePr>
        <p:xfrm>
          <a:off x="5029200" y="2817813"/>
          <a:ext cx="3505200" cy="14478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24281416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25159057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236467985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760900506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记录号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产品编码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月份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数量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98296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2000/1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5128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17863"/>
                  </a:ext>
                </a:extLst>
              </a:tr>
              <a:tr h="261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2000/2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3246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972751"/>
                  </a:ext>
                </a:extLst>
              </a:tr>
              <a:tr h="261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2000/1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3457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767695"/>
                  </a:ext>
                </a:extLst>
              </a:tr>
              <a:tr h="261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2000/2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4030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672558"/>
                  </a:ext>
                </a:extLst>
              </a:tr>
            </a:tbl>
          </a:graphicData>
        </a:graphic>
      </p:graphicFrame>
      <p:sp>
        <p:nvSpPr>
          <p:cNvPr id="31804" name="Freeform 598"/>
          <p:cNvSpPr>
            <a:spLocks/>
          </p:cNvSpPr>
          <p:nvPr/>
        </p:nvSpPr>
        <p:spPr bwMode="auto">
          <a:xfrm>
            <a:off x="4038600" y="3275013"/>
            <a:ext cx="990600" cy="533400"/>
          </a:xfrm>
          <a:custGeom>
            <a:avLst/>
            <a:gdLst>
              <a:gd name="T0" fmla="*/ 1572577500 w 624"/>
              <a:gd name="T1" fmla="*/ 0 h 336"/>
              <a:gd name="T2" fmla="*/ 604837500 w 624"/>
              <a:gd name="T3" fmla="*/ 0 h 336"/>
              <a:gd name="T4" fmla="*/ 604837500 w 624"/>
              <a:gd name="T5" fmla="*/ 846772500 h 336"/>
              <a:gd name="T6" fmla="*/ 0 w 624"/>
              <a:gd name="T7" fmla="*/ 846772500 h 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336">
                <a:moveTo>
                  <a:pt x="624" y="0"/>
                </a:moveTo>
                <a:lnTo>
                  <a:pt x="240" y="0"/>
                </a:lnTo>
                <a:lnTo>
                  <a:pt x="240" y="336"/>
                </a:lnTo>
                <a:lnTo>
                  <a:pt x="0" y="336"/>
                </a:lnTo>
              </a:path>
            </a:pathLst>
          </a:custGeom>
          <a:noFill/>
          <a:ln w="22225" cap="flat" algn="ctr">
            <a:solidFill>
              <a:srgbClr val="000000"/>
            </a:solidFill>
            <a:prstDash val="solid"/>
            <a:round/>
            <a:headEnd type="none" w="med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805" name="Line 599"/>
          <p:cNvSpPr>
            <a:spLocks noChangeShapeType="1"/>
          </p:cNvSpPr>
          <p:nvPr/>
        </p:nvSpPr>
        <p:spPr bwMode="auto">
          <a:xfrm>
            <a:off x="4419600" y="3579813"/>
            <a:ext cx="609600" cy="0"/>
          </a:xfrm>
          <a:prstGeom prst="line">
            <a:avLst/>
          </a:prstGeom>
          <a:noFill/>
          <a:ln w="222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806" name="Freeform 600"/>
          <p:cNvSpPr>
            <a:spLocks/>
          </p:cNvSpPr>
          <p:nvPr/>
        </p:nvSpPr>
        <p:spPr bwMode="auto">
          <a:xfrm flipV="1">
            <a:off x="4038600" y="4113213"/>
            <a:ext cx="990600" cy="152400"/>
          </a:xfrm>
          <a:custGeom>
            <a:avLst/>
            <a:gdLst>
              <a:gd name="T0" fmla="*/ 1572577500 w 624"/>
              <a:gd name="T1" fmla="*/ 0 h 336"/>
              <a:gd name="T2" fmla="*/ 604837500 w 624"/>
              <a:gd name="T3" fmla="*/ 0 h 336"/>
              <a:gd name="T4" fmla="*/ 604837500 w 624"/>
              <a:gd name="T5" fmla="*/ 69124286 h 336"/>
              <a:gd name="T6" fmla="*/ 0 w 624"/>
              <a:gd name="T7" fmla="*/ 69124286 h 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336">
                <a:moveTo>
                  <a:pt x="624" y="0"/>
                </a:moveTo>
                <a:lnTo>
                  <a:pt x="240" y="0"/>
                </a:lnTo>
                <a:lnTo>
                  <a:pt x="240" y="336"/>
                </a:lnTo>
                <a:lnTo>
                  <a:pt x="0" y="336"/>
                </a:lnTo>
              </a:path>
            </a:pathLst>
          </a:custGeom>
          <a:noFill/>
          <a:ln w="22225" cap="flat" algn="ctr">
            <a:solidFill>
              <a:srgbClr val="000000"/>
            </a:solidFill>
            <a:prstDash val="sysDot"/>
            <a:round/>
            <a:headEnd type="none" w="med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807" name="Freeform 601"/>
          <p:cNvSpPr>
            <a:spLocks/>
          </p:cNvSpPr>
          <p:nvPr/>
        </p:nvSpPr>
        <p:spPr bwMode="auto">
          <a:xfrm>
            <a:off x="4419600" y="3884613"/>
            <a:ext cx="609600" cy="228600"/>
          </a:xfrm>
          <a:custGeom>
            <a:avLst/>
            <a:gdLst>
              <a:gd name="T0" fmla="*/ 0 w 384"/>
              <a:gd name="T1" fmla="*/ 362902500 h 144"/>
              <a:gd name="T2" fmla="*/ 0 w 384"/>
              <a:gd name="T3" fmla="*/ 0 h 144"/>
              <a:gd name="T4" fmla="*/ 967740000 w 384"/>
              <a:gd name="T5" fmla="*/ 0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144">
                <a:moveTo>
                  <a:pt x="0" y="144"/>
                </a:moveTo>
                <a:lnTo>
                  <a:pt x="0" y="0"/>
                </a:lnTo>
                <a:lnTo>
                  <a:pt x="384" y="0"/>
                </a:lnTo>
              </a:path>
            </a:pathLst>
          </a:custGeom>
          <a:noFill/>
          <a:ln w="22225" cap="flat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0101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68C2CF-04A1-47ED-9A2C-4DFF7D7288B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32770" name="Rectangle 60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2756" y="1014376"/>
            <a:ext cx="8218487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建立广义索引</a:t>
            </a:r>
          </a:p>
          <a:p>
            <a:pPr marL="742950" lvl="1" indent="-285750" algn="just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用于处理最大（小）值问题</a:t>
            </a:r>
          </a:p>
          <a:p>
            <a:pPr marL="742950" lvl="1" indent="-285750" algn="just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ru-RU" sz="22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例如：每月销售最好的前</a:t>
            </a:r>
            <a:r>
              <a:rPr lang="ru-RU" altLang="zh-CN" sz="22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ru-RU" sz="22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种商品？</a:t>
            </a:r>
            <a:endParaRPr lang="zh-CN" altLang="ru-RU" sz="2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 algn="just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当数据装入到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DW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时，生成“广义索引”内容</a:t>
            </a:r>
          </a:p>
          <a:p>
            <a:pPr marL="742950" lvl="1" indent="-285750" algn="just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广义索引随着数据仓库的发展，数目会增加，但每个索引的规模小，需要在元数据中定义“广义索引”</a:t>
            </a:r>
          </a:p>
          <a:p>
            <a:pPr algn="just" eaLnBrk="1" hangingPunct="1"/>
            <a:endParaRPr lang="ru-RU" altLang="zh-CN" sz="2600" dirty="0" smtClean="0"/>
          </a:p>
        </p:txBody>
      </p:sp>
      <p:sp>
        <p:nvSpPr>
          <p:cNvPr id="32771" name="Rectangle 540"/>
          <p:cNvSpPr txBox="1">
            <a:spLocks noChangeArrowheads="1"/>
          </p:cNvSpPr>
          <p:nvPr/>
        </p:nvSpPr>
        <p:spPr bwMode="auto">
          <a:xfrm>
            <a:off x="350838" y="44624"/>
            <a:ext cx="7531100" cy="5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3600" dirty="0">
                <a:latin typeface="黑体" panose="02010609060101010101" pitchFamily="49" charset="-122"/>
                <a:ea typeface="黑体" panose="02010609060101010101" pitchFamily="49" charset="-122"/>
              </a:rPr>
              <a:t>数据仓库中的索引技术</a:t>
            </a:r>
          </a:p>
        </p:txBody>
      </p:sp>
    </p:spTree>
    <p:extLst>
      <p:ext uri="{BB962C8B-B14F-4D97-AF65-F5344CB8AC3E}">
        <p14:creationId xmlns:p14="http://schemas.microsoft.com/office/powerpoint/2010/main" val="235557231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08"/>
          <p:cNvSpPr>
            <a:spLocks noChangeArrowheads="1"/>
          </p:cNvSpPr>
          <p:nvPr/>
        </p:nvSpPr>
        <p:spPr bwMode="auto">
          <a:xfrm>
            <a:off x="250825" y="0"/>
            <a:ext cx="77724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kumimoji="1" lang="zh-CN" altLang="ru-RU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介绍内容</a:t>
            </a:r>
          </a:p>
        </p:txBody>
      </p:sp>
      <p:sp>
        <p:nvSpPr>
          <p:cNvPr id="33795" name="Rectangle 609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9750" y="8366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2.1 </a:t>
            </a:r>
            <a:r>
              <a:rPr kumimoji="1" lang="zh-CN" altLang="ru-RU" sz="2800" b="1" dirty="0" smtClean="0">
                <a:latin typeface="Times New Roman" panose="02020603050405020304" pitchFamily="18" charset="0"/>
                <a:ea typeface="楷体_GB2312" pitchFamily="49" charset="-122"/>
              </a:rPr>
              <a:t>为什么</a:t>
            </a:r>
            <a:r>
              <a:rPr kumimoji="1" lang="zh-CN" altLang="ru-RU" sz="2800" b="1" dirty="0">
                <a:latin typeface="Times New Roman" panose="02020603050405020304" pitchFamily="18" charset="0"/>
                <a:ea typeface="楷体_GB2312" pitchFamily="49" charset="-122"/>
              </a:rPr>
              <a:t>需要数据仓库技术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2.2 </a:t>
            </a:r>
            <a:r>
              <a:rPr kumimoji="1" lang="zh-CN" altLang="ru-RU" sz="2800" b="1" dirty="0" smtClean="0">
                <a:latin typeface="Times New Roman" panose="02020603050405020304" pitchFamily="18" charset="0"/>
                <a:ea typeface="楷体_GB2312" pitchFamily="49" charset="-122"/>
              </a:rPr>
              <a:t>什么</a:t>
            </a:r>
            <a:r>
              <a:rPr kumimoji="1" lang="zh-CN" altLang="ru-RU" sz="2800" b="1" dirty="0">
                <a:latin typeface="Times New Roman" panose="02020603050405020304" pitchFamily="18" charset="0"/>
                <a:ea typeface="楷体_GB2312" pitchFamily="49" charset="-122"/>
              </a:rPr>
              <a:t>是数据仓库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kumimoji="1" lang="en-US" altLang="zh-CN" sz="2800" b="1" dirty="0" smtClean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</a:rPr>
              <a:t>2.3 </a:t>
            </a:r>
            <a:r>
              <a:rPr kumimoji="1" lang="zh-CN" altLang="ru-RU" sz="2800" b="1" dirty="0" smtClean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</a:rPr>
              <a:t>什么</a:t>
            </a:r>
            <a:r>
              <a:rPr kumimoji="1" lang="zh-CN" altLang="ru-RU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</a:rPr>
              <a:t>是联机分析处理技术</a:t>
            </a:r>
          </a:p>
          <a:p>
            <a:pPr lvl="1" eaLnBrk="1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ru-RU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</a:rPr>
              <a:t>联机分析处理的提出</a:t>
            </a:r>
          </a:p>
          <a:p>
            <a:pPr lvl="1" eaLnBrk="1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ru-RU" sz="24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</a:rPr>
              <a:t>联机分析处理的基本概念和相关操作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2.4 </a:t>
            </a:r>
            <a:r>
              <a:rPr kumimoji="1" lang="zh-CN" altLang="ru-RU" sz="2800" b="1" dirty="0" smtClean="0">
                <a:latin typeface="Times New Roman" panose="02020603050405020304" pitchFamily="18" charset="0"/>
                <a:ea typeface="楷体_GB2312" pitchFamily="49" charset="-122"/>
              </a:rPr>
              <a:t>联机</a:t>
            </a:r>
            <a:r>
              <a:rPr kumimoji="1" lang="zh-CN" altLang="ru-RU" sz="2800" b="1" dirty="0">
                <a:latin typeface="Times New Roman" panose="02020603050405020304" pitchFamily="18" charset="0"/>
                <a:ea typeface="楷体_GB2312" pitchFamily="49" charset="-122"/>
              </a:rPr>
              <a:t>分析处理技术实现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2.5 </a:t>
            </a:r>
            <a:r>
              <a:rPr kumimoji="1" lang="zh-CN" altLang="ru-RU" sz="2800" b="1" dirty="0" smtClean="0">
                <a:latin typeface="Times New Roman" panose="02020603050405020304" pitchFamily="18" charset="0"/>
                <a:ea typeface="楷体_GB2312" pitchFamily="49" charset="-122"/>
              </a:rPr>
              <a:t>数据</a:t>
            </a:r>
            <a:r>
              <a:rPr kumimoji="1" lang="zh-CN" altLang="ru-RU" sz="2800" b="1" dirty="0">
                <a:latin typeface="Times New Roman" panose="02020603050405020304" pitchFamily="18" charset="0"/>
                <a:ea typeface="楷体_GB2312" pitchFamily="49" charset="-122"/>
              </a:rPr>
              <a:t>仓库系统的体系结构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F8C656-C7B5-4CB1-9F41-7304337A6F69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8945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9F7C41-B2C8-4DA6-ADD9-0B829AB019D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4818" name="Rectangle 61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814" y="102548"/>
            <a:ext cx="7532688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联机分析处理（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）的提出</a:t>
            </a:r>
          </a:p>
        </p:txBody>
      </p:sp>
      <p:sp>
        <p:nvSpPr>
          <p:cNvPr id="34819" name="Rectangle 61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6512" y="918683"/>
            <a:ext cx="90709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742950" lvl="1" indent="-285750" eaLnBrk="1" hangingPunct="1">
              <a:lnSpc>
                <a:spcPct val="110000"/>
              </a:lnSpc>
              <a:spcBef>
                <a:spcPts val="1200"/>
              </a:spcBef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关系数据库满足了联机事务处理（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OLTP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）的要求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1200"/>
              </a:spcBef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存在着大量的分析型应用 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关系数据库系统无法适应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应用角度：要求对大量的数据从各个角度进行综合分析（多维分析）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技术角度：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SQL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已经不能很好的适应分析应用需求</a:t>
            </a:r>
          </a:p>
          <a:p>
            <a:pPr marL="1600200" lvl="3" indent="-228600" eaLnBrk="1" hangingPunct="1">
              <a:lnSpc>
                <a:spcPct val="110000"/>
              </a:lnSpc>
            </a:pP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查询效率（响应时间）：一条分析查询语句可能会分解为多条子查询，而每条子查询又可能涉及多个整表扫描、多表连接、聚集计算和排序，并且需要开辟较大的空间来存储各种临时表和中间计算结果。</a:t>
            </a:r>
          </a:p>
          <a:p>
            <a:pPr marL="1600200" lvl="3" indent="-228600" eaLnBrk="1" hangingPunct="1">
              <a:lnSpc>
                <a:spcPct val="110000"/>
              </a:lnSpc>
            </a:pPr>
            <a:r>
              <a:rPr lang="ru-RU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SQL</a:t>
            </a: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本身的限制，尤其对时间的处理能力</a:t>
            </a:r>
          </a:p>
          <a:p>
            <a:pPr marL="1143000" lvl="2" indent="-228600" eaLnBrk="1" hangingPunct="1">
              <a:lnSpc>
                <a:spcPct val="11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典型分析应用：对一些统计指标  	（销售金额）</a:t>
            </a:r>
          </a:p>
          <a:p>
            <a:pPr marL="1143000" lvl="2" indent="-228600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从不同角度（维）  （时间、地区、商品类型）</a:t>
            </a:r>
          </a:p>
          <a:p>
            <a:pPr marL="1143000" lvl="2" indent="-228600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	从不同级别（层次）（地区：县、地市、省、大区）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1200"/>
              </a:spcBef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RDBMS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上开发前端产品，支持上述应用逻辑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E.F.Codd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把这类技术称为“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OLAP”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1993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403789932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46350A-45A4-47D1-B574-CC524B65FA74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35842" name="Rectangle 61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51902"/>
            <a:ext cx="7532688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多维数据模型</a:t>
            </a:r>
          </a:p>
        </p:txBody>
      </p:sp>
      <p:sp>
        <p:nvSpPr>
          <p:cNvPr id="35843" name="Rectangle 617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79437" y="934567"/>
            <a:ext cx="82708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/>
          <a:p>
            <a:pPr algn="just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多维数据模型又称多维概念视图，通常用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（或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HyperCube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）来表示。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多维数据模型可以更加直观的表示现实中的复杂关系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多维数据模型的基本组成：</a:t>
            </a:r>
          </a:p>
          <a:p>
            <a:pPr marL="742950" lvl="1" indent="-285750" algn="just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</a:t>
            </a:r>
          </a:p>
          <a:p>
            <a:pPr marL="742950" lvl="1" indent="-285750" algn="just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度量（变量、指标）</a:t>
            </a:r>
          </a:p>
          <a:p>
            <a:pPr algn="just" eaLnBrk="1" hangingPunct="1"/>
            <a:endParaRPr lang="ru-RU" altLang="zh-CN" sz="2200" dirty="0" smtClean="0"/>
          </a:p>
        </p:txBody>
      </p:sp>
      <p:grpSp>
        <p:nvGrpSpPr>
          <p:cNvPr id="35844" name="Group 618"/>
          <p:cNvGrpSpPr>
            <a:grpSpLocks/>
          </p:cNvGrpSpPr>
          <p:nvPr/>
        </p:nvGrpSpPr>
        <p:grpSpPr bwMode="auto">
          <a:xfrm>
            <a:off x="4257675" y="3068960"/>
            <a:ext cx="4886325" cy="2749550"/>
            <a:chOff x="2544" y="2496"/>
            <a:chExt cx="3078" cy="1732"/>
          </a:xfrm>
        </p:grpSpPr>
        <p:sp>
          <p:nvSpPr>
            <p:cNvPr id="35899" name="AutoShape 619"/>
            <p:cNvSpPr>
              <a:spLocks noChangeArrowheads="1"/>
            </p:cNvSpPr>
            <p:nvPr/>
          </p:nvSpPr>
          <p:spPr bwMode="auto">
            <a:xfrm>
              <a:off x="4260" y="358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0" name="AutoShape 620"/>
            <p:cNvSpPr>
              <a:spLocks noChangeArrowheads="1"/>
            </p:cNvSpPr>
            <p:nvPr/>
          </p:nvSpPr>
          <p:spPr bwMode="auto">
            <a:xfrm>
              <a:off x="4260" y="332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1" name="AutoShape 621"/>
            <p:cNvSpPr>
              <a:spLocks noChangeArrowheads="1"/>
            </p:cNvSpPr>
            <p:nvPr/>
          </p:nvSpPr>
          <p:spPr bwMode="auto">
            <a:xfrm>
              <a:off x="4260" y="3064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2" name="AutoShape 622"/>
            <p:cNvSpPr>
              <a:spLocks noChangeArrowheads="1"/>
            </p:cNvSpPr>
            <p:nvPr/>
          </p:nvSpPr>
          <p:spPr bwMode="auto">
            <a:xfrm>
              <a:off x="4171" y="3681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3" name="AutoShape 623"/>
            <p:cNvSpPr>
              <a:spLocks noChangeArrowheads="1"/>
            </p:cNvSpPr>
            <p:nvPr/>
          </p:nvSpPr>
          <p:spPr bwMode="auto">
            <a:xfrm>
              <a:off x="4171" y="3421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4" name="AutoShape 624"/>
            <p:cNvSpPr>
              <a:spLocks noChangeArrowheads="1"/>
            </p:cNvSpPr>
            <p:nvPr/>
          </p:nvSpPr>
          <p:spPr bwMode="auto">
            <a:xfrm>
              <a:off x="4171" y="3162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5" name="AutoShape 625"/>
            <p:cNvSpPr>
              <a:spLocks noChangeArrowheads="1"/>
            </p:cNvSpPr>
            <p:nvPr/>
          </p:nvSpPr>
          <p:spPr bwMode="auto">
            <a:xfrm>
              <a:off x="4082" y="3778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6" name="AutoShape 626"/>
            <p:cNvSpPr>
              <a:spLocks noChangeArrowheads="1"/>
            </p:cNvSpPr>
            <p:nvPr/>
          </p:nvSpPr>
          <p:spPr bwMode="auto">
            <a:xfrm>
              <a:off x="4082" y="351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7" name="AutoShape 627"/>
            <p:cNvSpPr>
              <a:spLocks noChangeArrowheads="1"/>
            </p:cNvSpPr>
            <p:nvPr/>
          </p:nvSpPr>
          <p:spPr bwMode="auto">
            <a:xfrm>
              <a:off x="4082" y="325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08" name="Rectangle 628"/>
            <p:cNvSpPr>
              <a:spLocks noChangeArrowheads="1"/>
            </p:cNvSpPr>
            <p:nvPr/>
          </p:nvSpPr>
          <p:spPr bwMode="auto">
            <a:xfrm>
              <a:off x="2637" y="3060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35909" name="Rectangle 629"/>
            <p:cNvSpPr>
              <a:spLocks noChangeArrowheads="1"/>
            </p:cNvSpPr>
            <p:nvPr/>
          </p:nvSpPr>
          <p:spPr bwMode="auto">
            <a:xfrm>
              <a:off x="3250" y="2676"/>
              <a:ext cx="220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J1</a:t>
              </a:r>
            </a:p>
          </p:txBody>
        </p:sp>
        <p:sp>
          <p:nvSpPr>
            <p:cNvPr id="35910" name="Rectangle 630"/>
            <p:cNvSpPr>
              <a:spLocks noChangeArrowheads="1"/>
            </p:cNvSpPr>
            <p:nvPr/>
          </p:nvSpPr>
          <p:spPr bwMode="auto">
            <a:xfrm>
              <a:off x="3488" y="2676"/>
              <a:ext cx="220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J2</a:t>
              </a:r>
            </a:p>
          </p:txBody>
        </p:sp>
        <p:sp>
          <p:nvSpPr>
            <p:cNvPr id="35911" name="Rectangle 631"/>
            <p:cNvSpPr>
              <a:spLocks noChangeArrowheads="1"/>
            </p:cNvSpPr>
            <p:nvPr/>
          </p:nvSpPr>
          <p:spPr bwMode="auto">
            <a:xfrm>
              <a:off x="4051" y="2676"/>
              <a:ext cx="220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J4</a:t>
              </a:r>
            </a:p>
          </p:txBody>
        </p:sp>
        <p:sp>
          <p:nvSpPr>
            <p:cNvPr id="35912" name="Rectangle 632"/>
            <p:cNvSpPr>
              <a:spLocks noChangeArrowheads="1"/>
            </p:cNvSpPr>
            <p:nvPr/>
          </p:nvSpPr>
          <p:spPr bwMode="auto">
            <a:xfrm>
              <a:off x="4322" y="2676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35913" name="AutoShape 633"/>
            <p:cNvSpPr>
              <a:spLocks noChangeArrowheads="1"/>
            </p:cNvSpPr>
            <p:nvPr/>
          </p:nvSpPr>
          <p:spPr bwMode="auto">
            <a:xfrm>
              <a:off x="3190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4" name="AutoShape 634"/>
            <p:cNvSpPr>
              <a:spLocks noChangeArrowheads="1"/>
            </p:cNvSpPr>
            <p:nvPr/>
          </p:nvSpPr>
          <p:spPr bwMode="auto">
            <a:xfrm>
              <a:off x="3101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5" name="AutoShape 635"/>
            <p:cNvSpPr>
              <a:spLocks noChangeArrowheads="1"/>
            </p:cNvSpPr>
            <p:nvPr/>
          </p:nvSpPr>
          <p:spPr bwMode="auto">
            <a:xfrm>
              <a:off x="3012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6" name="AutoShape 636"/>
            <p:cNvSpPr>
              <a:spLocks noChangeArrowheads="1"/>
            </p:cNvSpPr>
            <p:nvPr/>
          </p:nvSpPr>
          <p:spPr bwMode="auto">
            <a:xfrm>
              <a:off x="3458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7" name="AutoShape 637"/>
            <p:cNvSpPr>
              <a:spLocks noChangeArrowheads="1"/>
            </p:cNvSpPr>
            <p:nvPr/>
          </p:nvSpPr>
          <p:spPr bwMode="auto">
            <a:xfrm>
              <a:off x="3369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8" name="AutoShape 638"/>
            <p:cNvSpPr>
              <a:spLocks noChangeArrowheads="1"/>
            </p:cNvSpPr>
            <p:nvPr/>
          </p:nvSpPr>
          <p:spPr bwMode="auto">
            <a:xfrm>
              <a:off x="3279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19" name="AutoShape 639"/>
            <p:cNvSpPr>
              <a:spLocks noChangeArrowheads="1"/>
            </p:cNvSpPr>
            <p:nvPr/>
          </p:nvSpPr>
          <p:spPr bwMode="auto">
            <a:xfrm>
              <a:off x="3726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0" name="AutoShape 640"/>
            <p:cNvSpPr>
              <a:spLocks noChangeArrowheads="1"/>
            </p:cNvSpPr>
            <p:nvPr/>
          </p:nvSpPr>
          <p:spPr bwMode="auto">
            <a:xfrm>
              <a:off x="3637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1" name="AutoShape 641"/>
            <p:cNvSpPr>
              <a:spLocks noChangeArrowheads="1"/>
            </p:cNvSpPr>
            <p:nvPr/>
          </p:nvSpPr>
          <p:spPr bwMode="auto">
            <a:xfrm>
              <a:off x="3547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2" name="AutoShape 642"/>
            <p:cNvSpPr>
              <a:spLocks noChangeArrowheads="1"/>
            </p:cNvSpPr>
            <p:nvPr/>
          </p:nvSpPr>
          <p:spPr bwMode="auto">
            <a:xfrm>
              <a:off x="3993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3" name="AutoShape 643"/>
            <p:cNvSpPr>
              <a:spLocks noChangeArrowheads="1"/>
            </p:cNvSpPr>
            <p:nvPr/>
          </p:nvSpPr>
          <p:spPr bwMode="auto">
            <a:xfrm>
              <a:off x="3904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4" name="AutoShape 644"/>
            <p:cNvSpPr>
              <a:spLocks noChangeArrowheads="1"/>
            </p:cNvSpPr>
            <p:nvPr/>
          </p:nvSpPr>
          <p:spPr bwMode="auto">
            <a:xfrm>
              <a:off x="3815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5" name="AutoShape 645"/>
            <p:cNvSpPr>
              <a:spLocks noChangeArrowheads="1"/>
            </p:cNvSpPr>
            <p:nvPr/>
          </p:nvSpPr>
          <p:spPr bwMode="auto">
            <a:xfrm>
              <a:off x="4261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6" name="AutoShape 646"/>
            <p:cNvSpPr>
              <a:spLocks noChangeArrowheads="1"/>
            </p:cNvSpPr>
            <p:nvPr/>
          </p:nvSpPr>
          <p:spPr bwMode="auto">
            <a:xfrm>
              <a:off x="4172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5927" name="AutoShape 647"/>
            <p:cNvSpPr>
              <a:spLocks noChangeArrowheads="1"/>
            </p:cNvSpPr>
            <p:nvPr/>
          </p:nvSpPr>
          <p:spPr bwMode="auto">
            <a:xfrm>
              <a:off x="4082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grpSp>
          <p:nvGrpSpPr>
            <p:cNvPr id="35928" name="Group 648"/>
            <p:cNvGrpSpPr>
              <a:grpSpLocks/>
            </p:cNvGrpSpPr>
            <p:nvPr/>
          </p:nvGrpSpPr>
          <p:grpSpPr bwMode="auto">
            <a:xfrm>
              <a:off x="2935" y="3099"/>
              <a:ext cx="1392" cy="1098"/>
              <a:chOff x="1388" y="1937"/>
              <a:chExt cx="2026" cy="1310"/>
            </a:xfrm>
          </p:grpSpPr>
          <p:sp>
            <p:nvSpPr>
              <p:cNvPr id="35943" name="AutoShape 64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4" name="AutoShape 65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5" name="AutoShape 65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6" name="AutoShape 65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7" name="AutoShape 65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8" name="AutoShape 65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49" name="AutoShape 65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0" name="AutoShape 65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1" name="AutoShape 65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2" name="AutoShape 65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3" name="AutoShape 65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4" name="AutoShape 66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5" name="AutoShape 66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6" name="AutoShape 66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7" name="AutoShape 66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8" name="AutoShape 66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59" name="AutoShape 66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60" name="AutoShape 66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61" name="AutoShape 66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35962" name="AutoShape 66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929" name="Rectangle 669"/>
            <p:cNvSpPr>
              <a:spLocks noChangeArrowheads="1"/>
            </p:cNvSpPr>
            <p:nvPr/>
          </p:nvSpPr>
          <p:spPr bwMode="auto">
            <a:xfrm>
              <a:off x="4647" y="2837"/>
              <a:ext cx="626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批发</a:t>
              </a:r>
            </a:p>
          </p:txBody>
        </p:sp>
        <p:sp>
          <p:nvSpPr>
            <p:cNvPr id="35930" name="Rectangle 670"/>
            <p:cNvSpPr>
              <a:spLocks noChangeArrowheads="1"/>
            </p:cNvSpPr>
            <p:nvPr/>
          </p:nvSpPr>
          <p:spPr bwMode="auto">
            <a:xfrm>
              <a:off x="4684" y="3319"/>
              <a:ext cx="318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… ...</a:t>
              </a:r>
            </a:p>
          </p:txBody>
        </p:sp>
        <p:sp>
          <p:nvSpPr>
            <p:cNvPr id="35931" name="Rectangle 671"/>
            <p:cNvSpPr>
              <a:spLocks noChangeArrowheads="1"/>
            </p:cNvSpPr>
            <p:nvPr/>
          </p:nvSpPr>
          <p:spPr bwMode="auto">
            <a:xfrm>
              <a:off x="4647" y="3584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35932" name="Rectangle 672"/>
            <p:cNvSpPr>
              <a:spLocks noChangeArrowheads="1"/>
            </p:cNvSpPr>
            <p:nvPr/>
          </p:nvSpPr>
          <p:spPr bwMode="auto">
            <a:xfrm>
              <a:off x="4647" y="3097"/>
              <a:ext cx="306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零售</a:t>
              </a:r>
            </a:p>
          </p:txBody>
        </p:sp>
        <p:sp>
          <p:nvSpPr>
            <p:cNvPr id="2721" name="Rectangle 673"/>
            <p:cNvSpPr>
              <a:spLocks noChangeArrowheads="1"/>
            </p:cNvSpPr>
            <p:nvPr/>
          </p:nvSpPr>
          <p:spPr bwMode="auto">
            <a:xfrm>
              <a:off x="3648" y="2496"/>
              <a:ext cx="37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时间</a:t>
              </a:r>
            </a:p>
          </p:txBody>
        </p:sp>
        <p:sp>
          <p:nvSpPr>
            <p:cNvPr id="2722" name="Rectangle 674"/>
            <p:cNvSpPr>
              <a:spLocks noChangeArrowheads="1"/>
            </p:cNvSpPr>
            <p:nvPr/>
          </p:nvSpPr>
          <p:spPr bwMode="auto">
            <a:xfrm>
              <a:off x="2544" y="2736"/>
              <a:ext cx="37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地区</a:t>
              </a:r>
            </a:p>
          </p:txBody>
        </p:sp>
        <p:sp>
          <p:nvSpPr>
            <p:cNvPr id="2723" name="Rectangle 675"/>
            <p:cNvSpPr>
              <a:spLocks noChangeArrowheads="1"/>
            </p:cNvSpPr>
            <p:nvPr/>
          </p:nvSpPr>
          <p:spPr bwMode="auto">
            <a:xfrm>
              <a:off x="4992" y="3216"/>
              <a:ext cx="63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销售渠道</a:t>
              </a:r>
            </a:p>
          </p:txBody>
        </p:sp>
        <p:sp>
          <p:nvSpPr>
            <p:cNvPr id="35936" name="Rectangle 676"/>
            <p:cNvSpPr>
              <a:spLocks noChangeArrowheads="1"/>
            </p:cNvSpPr>
            <p:nvPr/>
          </p:nvSpPr>
          <p:spPr bwMode="auto">
            <a:xfrm>
              <a:off x="3755" y="2676"/>
              <a:ext cx="388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J3</a:t>
              </a:r>
            </a:p>
          </p:txBody>
        </p:sp>
        <p:sp>
          <p:nvSpPr>
            <p:cNvPr id="35937" name="Rectangle 677"/>
            <p:cNvSpPr>
              <a:spLocks noChangeArrowheads="1"/>
            </p:cNvSpPr>
            <p:nvPr/>
          </p:nvSpPr>
          <p:spPr bwMode="auto">
            <a:xfrm>
              <a:off x="2952" y="2738"/>
              <a:ext cx="3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北京</a:t>
              </a:r>
              <a:r>
                <a:rPr lang="ru-RU" altLang="zh-CN" sz="1200" b="1" i="1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5938" name="Rectangle 678"/>
            <p:cNvSpPr>
              <a:spLocks noChangeArrowheads="1"/>
            </p:cNvSpPr>
            <p:nvPr/>
          </p:nvSpPr>
          <p:spPr bwMode="auto">
            <a:xfrm>
              <a:off x="2832" y="2837"/>
              <a:ext cx="3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上海</a:t>
              </a:r>
            </a:p>
          </p:txBody>
        </p:sp>
        <p:sp>
          <p:nvSpPr>
            <p:cNvPr id="35939" name="Rectangle 679"/>
            <p:cNvSpPr>
              <a:spLocks noChangeArrowheads="1"/>
            </p:cNvSpPr>
            <p:nvPr/>
          </p:nvSpPr>
          <p:spPr bwMode="auto">
            <a:xfrm>
              <a:off x="2714" y="2937"/>
              <a:ext cx="3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广东</a:t>
              </a:r>
            </a:p>
          </p:txBody>
        </p:sp>
        <p:grpSp>
          <p:nvGrpSpPr>
            <p:cNvPr id="35940" name="Group 680"/>
            <p:cNvGrpSpPr>
              <a:grpSpLocks/>
            </p:cNvGrpSpPr>
            <p:nvPr/>
          </p:nvGrpSpPr>
          <p:grpSpPr bwMode="auto">
            <a:xfrm>
              <a:off x="4387" y="3985"/>
              <a:ext cx="914" cy="243"/>
              <a:chOff x="3508" y="3022"/>
              <a:chExt cx="1330" cy="290"/>
            </a:xfrm>
          </p:grpSpPr>
          <p:sp>
            <p:nvSpPr>
              <p:cNvPr id="35941" name="WordArt 681"/>
              <p:cNvSpPr>
                <a:spLocks noChangeArrowheads="1" noChangeShapeType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gradFill rotWithShape="1">
                      <a:gsLst>
                        <a:gs pos="0">
                          <a:srgbClr val="FFFF00"/>
                        </a:gs>
                        <a:gs pos="100000">
                          <a:srgbClr val="FF9933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 panose="020B0806030902050204" pitchFamily="34" charset="0"/>
                  </a:rPr>
                  <a:t>All, All, All</a:t>
                </a:r>
                <a:endParaRPr lang="zh-CN" altLang="en-US" sz="36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/>
                    </a:out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35942" name="AutoShape 682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105938"/>
                </a:avLst>
              </a:prstGeom>
              <a:solidFill>
                <a:srgbClr val="000000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</p:grpSp>
      </p:grpSp>
      <p:graphicFrame>
        <p:nvGraphicFramePr>
          <p:cNvPr id="2731" name="Group 683"/>
          <p:cNvGraphicFramePr>
            <a:graphicFrameLocks noGrp="1"/>
          </p:cNvGraphicFramePr>
          <p:nvPr>
            <p:extLst/>
          </p:nvPr>
        </p:nvGraphicFramePr>
        <p:xfrm>
          <a:off x="228600" y="3602360"/>
          <a:ext cx="3276600" cy="2606679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8216788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858114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574058126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729936840"/>
                    </a:ext>
                  </a:extLst>
                </a:gridCol>
              </a:tblGrid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时间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地区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销售渠道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销售额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402139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北京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批发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1200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12826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北京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零售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2300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52535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上海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批发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1233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652153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上海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零售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2122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45799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3130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北京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批发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3312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67914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J2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上海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批发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3423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158300"/>
                  </a:ext>
                </a:extLst>
              </a:tr>
              <a:tr h="289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45135"/>
                  </a:ext>
                </a:extLst>
              </a:tr>
            </a:tbl>
          </a:graphicData>
        </a:graphic>
      </p:graphicFrame>
      <p:sp>
        <p:nvSpPr>
          <p:cNvPr id="35897" name="AutoShape 735"/>
          <p:cNvSpPr>
            <a:spLocks noChangeArrowheads="1"/>
          </p:cNvSpPr>
          <p:nvPr/>
        </p:nvSpPr>
        <p:spPr bwMode="auto">
          <a:xfrm>
            <a:off x="3581400" y="4745360"/>
            <a:ext cx="976313" cy="485775"/>
          </a:xfrm>
          <a:prstGeom prst="rightArrow">
            <a:avLst>
              <a:gd name="adj1" fmla="val 50000"/>
              <a:gd name="adj2" fmla="val 48868"/>
            </a:avLst>
          </a:prstGeom>
          <a:solidFill>
            <a:srgbClr val="330066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2784" name="Rectangle 736"/>
          <p:cNvSpPr>
            <a:spLocks noChangeArrowheads="1"/>
          </p:cNvSpPr>
          <p:nvPr/>
        </p:nvSpPr>
        <p:spPr bwMode="auto">
          <a:xfrm>
            <a:off x="3794125" y="6093296"/>
            <a:ext cx="2028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关系表与多维</a:t>
            </a:r>
            <a:r>
              <a:rPr lang="ru-RU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Cube</a:t>
            </a:r>
          </a:p>
        </p:txBody>
      </p:sp>
    </p:spTree>
    <p:extLst>
      <p:ext uri="{BB962C8B-B14F-4D97-AF65-F5344CB8AC3E}">
        <p14:creationId xmlns:p14="http://schemas.microsoft.com/office/powerpoint/2010/main" val="94674800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2C50E6-4C34-4CBA-A269-EE16B43EF94A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36866" name="Rectangle 73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3916" y="96273"/>
            <a:ext cx="7532688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若干概念术语</a:t>
            </a:r>
          </a:p>
        </p:txBody>
      </p:sp>
      <p:sp>
        <p:nvSpPr>
          <p:cNvPr id="36867" name="Rectangle 74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010426"/>
            <a:ext cx="810101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4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度量（变量、指标）：数据的实际意义，一般是一个数值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例如：销售量、销售额，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 	  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而具体数据（如“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10000”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）是变量的一个值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维：  观察数据的特定角度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例如：时间、地区，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维的层次：特定角度的不同细节程度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    例如：时间维：日、周、月、季、年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	  	  地理维：城市、地区、国家</a:t>
            </a:r>
          </a:p>
        </p:txBody>
      </p:sp>
    </p:spTree>
    <p:extLst>
      <p:ext uri="{BB962C8B-B14F-4D97-AF65-F5344CB8AC3E}">
        <p14:creationId xmlns:p14="http://schemas.microsoft.com/office/powerpoint/2010/main" val="383574291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F66953-B360-41C2-A5BF-6BF50103E271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37890" name="Rectangle 74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447" y="91935"/>
            <a:ext cx="777240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若干概念术语（续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7891" name="Rectangle 74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69629" y="941388"/>
            <a:ext cx="86042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维的成员：维的一个取值（称为该维的一个成员）或		    	不同维层次的取值的集合（对多层次情况）。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例如：时间维：三个层次，日、月、年，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维成员： 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1999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可以在某些层次上不取值，如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1999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月；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日；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1999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维成员是数据在该维上的位置描述</a:t>
            </a:r>
          </a:p>
          <a:p>
            <a:pPr marL="742950" lvl="1" indent="-285750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例如：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1999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日销售额</a:t>
            </a:r>
          </a:p>
          <a:p>
            <a:pPr marL="742950" lvl="1" indent="-285750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         表示销售额数据在时间维上的位置</a:t>
            </a:r>
          </a:p>
          <a:p>
            <a:pPr marL="742950" lvl="1" indent="-285750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       （相当于时间轴上的某一点或某一区间）</a:t>
            </a:r>
          </a:p>
        </p:txBody>
      </p:sp>
    </p:spTree>
    <p:extLst>
      <p:ext uri="{BB962C8B-B14F-4D97-AF65-F5344CB8AC3E}">
        <p14:creationId xmlns:p14="http://schemas.microsoft.com/office/powerpoint/2010/main" val="242668210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F6DEF0-F230-4BC8-B70F-CFAFC75524CE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38914" name="Rectangle 74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8449" y="76680"/>
            <a:ext cx="7216775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多维分析的基本分析动作</a:t>
            </a:r>
          </a:p>
        </p:txBody>
      </p:sp>
      <p:sp>
        <p:nvSpPr>
          <p:cNvPr id="38915" name="Rectangle 74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3405" y="939948"/>
            <a:ext cx="8304028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切片（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Slice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从多维数组选定一个二维子集，切出一个“平面”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切块（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Dice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从多维数组选定一个三维子集，切出一个“立方体”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旋转（ 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Rotate 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改变一个报告（或页面）显示的维方向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钻取（ </a:t>
            </a:r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Drill Down/Roll Up 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1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获得更加详细（或综合）的数据</a:t>
            </a:r>
          </a:p>
        </p:txBody>
      </p:sp>
    </p:spTree>
    <p:extLst>
      <p:ext uri="{BB962C8B-B14F-4D97-AF65-F5344CB8AC3E}">
        <p14:creationId xmlns:p14="http://schemas.microsoft.com/office/powerpoint/2010/main" val="358586835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F8A9C9-5B46-4EA4-A576-E6191D127DBC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39938" name="Rectangle 75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6062" y="40106"/>
            <a:ext cx="7532688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切片举例</a:t>
            </a:r>
          </a:p>
        </p:txBody>
      </p:sp>
      <p:sp>
        <p:nvSpPr>
          <p:cNvPr id="39939" name="Rectangle 752"/>
          <p:cNvSpPr>
            <a:spLocks noChangeArrowheads="1"/>
          </p:cNvSpPr>
          <p:nvPr/>
        </p:nvSpPr>
        <p:spPr bwMode="auto">
          <a:xfrm>
            <a:off x="2762250" y="815975"/>
            <a:ext cx="37814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选定时间维的维成员＂</a:t>
            </a:r>
            <a:r>
              <a:rPr kumimoji="1" lang="ru-RU" altLang="zh-CN" b="1">
                <a:latin typeface="楷体_GB2312" pitchFamily="49" charset="-122"/>
                <a:ea typeface="楷体_GB2312" pitchFamily="49" charset="-122"/>
              </a:rPr>
              <a:t>1997</a:t>
            </a: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1" lang="ru-RU" altLang="zh-CN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月＂</a:t>
            </a:r>
          </a:p>
        </p:txBody>
      </p:sp>
      <p:sp>
        <p:nvSpPr>
          <p:cNvPr id="39940" name="Line 753"/>
          <p:cNvSpPr>
            <a:spLocks noChangeShapeType="1"/>
          </p:cNvSpPr>
          <p:nvPr/>
        </p:nvSpPr>
        <p:spPr bwMode="auto">
          <a:xfrm>
            <a:off x="2341563" y="1206500"/>
            <a:ext cx="420211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1" name="Rectangle 754"/>
          <p:cNvSpPr>
            <a:spLocks noChangeArrowheads="1"/>
          </p:cNvSpPr>
          <p:nvPr/>
        </p:nvSpPr>
        <p:spPr bwMode="auto">
          <a:xfrm>
            <a:off x="6594475" y="1060450"/>
            <a:ext cx="1722438" cy="58102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kumimoji="1" lang="ru-RU" altLang="zh-CN" b="1">
                <a:latin typeface="楷体_GB2312" pitchFamily="49" charset="-122"/>
                <a:ea typeface="楷体_GB2312" pitchFamily="49" charset="-122"/>
              </a:rPr>
              <a:t>  1997</a:t>
            </a: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1" lang="ru-RU" altLang="zh-CN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月</a:t>
            </a:r>
          </a:p>
          <a:p>
            <a:pPr algn="ctr">
              <a:buSzPct val="100000"/>
            </a:pP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 产品销售情况</a:t>
            </a:r>
          </a:p>
          <a:p>
            <a:pPr algn="ctr">
              <a:buSzPct val="100000"/>
            </a:pPr>
            <a:endParaRPr kumimoji="1" lang="ru-RU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42" name="Rectangle 755"/>
          <p:cNvSpPr>
            <a:spLocks noChangeArrowheads="1"/>
          </p:cNvSpPr>
          <p:nvPr/>
        </p:nvSpPr>
        <p:spPr bwMode="auto">
          <a:xfrm>
            <a:off x="781050" y="2051050"/>
            <a:ext cx="735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时间维</a:t>
            </a:r>
          </a:p>
        </p:txBody>
      </p:sp>
      <p:sp>
        <p:nvSpPr>
          <p:cNvPr id="39943" name="Line 756"/>
          <p:cNvSpPr>
            <a:spLocks noChangeShapeType="1"/>
          </p:cNvSpPr>
          <p:nvPr/>
        </p:nvSpPr>
        <p:spPr bwMode="auto">
          <a:xfrm>
            <a:off x="1049338" y="2717800"/>
            <a:ext cx="1587" cy="14446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4" name="Line 757"/>
          <p:cNvSpPr>
            <a:spLocks noChangeShapeType="1"/>
          </p:cNvSpPr>
          <p:nvPr/>
        </p:nvSpPr>
        <p:spPr bwMode="auto">
          <a:xfrm>
            <a:off x="1390650" y="2736850"/>
            <a:ext cx="1588" cy="14446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5" name="Line 758"/>
          <p:cNvSpPr>
            <a:spLocks noChangeShapeType="1"/>
          </p:cNvSpPr>
          <p:nvPr/>
        </p:nvSpPr>
        <p:spPr bwMode="auto">
          <a:xfrm>
            <a:off x="1752600" y="2717800"/>
            <a:ext cx="1588" cy="14446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Line 759"/>
          <p:cNvSpPr>
            <a:spLocks noChangeShapeType="1"/>
          </p:cNvSpPr>
          <p:nvPr/>
        </p:nvSpPr>
        <p:spPr bwMode="auto">
          <a:xfrm>
            <a:off x="719138" y="3119438"/>
            <a:ext cx="1404937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7" name="Line 760"/>
          <p:cNvSpPr>
            <a:spLocks noChangeShapeType="1"/>
          </p:cNvSpPr>
          <p:nvPr/>
        </p:nvSpPr>
        <p:spPr bwMode="auto">
          <a:xfrm>
            <a:off x="700088" y="3816350"/>
            <a:ext cx="1404937" cy="158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48" name="Group 761"/>
          <p:cNvGrpSpPr>
            <a:grpSpLocks/>
          </p:cNvGrpSpPr>
          <p:nvPr/>
        </p:nvGrpSpPr>
        <p:grpSpPr bwMode="auto">
          <a:xfrm>
            <a:off x="704850" y="2127250"/>
            <a:ext cx="2106613" cy="579438"/>
            <a:chOff x="0" y="27"/>
            <a:chExt cx="20001" cy="19973"/>
          </a:xfrm>
        </p:grpSpPr>
        <p:sp>
          <p:nvSpPr>
            <p:cNvPr id="39987" name="Line 762"/>
            <p:cNvSpPr>
              <a:spLocks noChangeShapeType="1"/>
            </p:cNvSpPr>
            <p:nvPr/>
          </p:nvSpPr>
          <p:spPr bwMode="auto">
            <a:xfrm>
              <a:off x="0" y="19491"/>
              <a:ext cx="13336" cy="4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8" name="Line 763"/>
            <p:cNvSpPr>
              <a:spLocks noChangeShapeType="1"/>
            </p:cNvSpPr>
            <p:nvPr/>
          </p:nvSpPr>
          <p:spPr bwMode="auto">
            <a:xfrm flipV="1">
              <a:off x="4069" y="9402"/>
              <a:ext cx="12965" cy="336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9" name="Line 764"/>
            <p:cNvSpPr>
              <a:spLocks noChangeShapeType="1"/>
            </p:cNvSpPr>
            <p:nvPr/>
          </p:nvSpPr>
          <p:spPr bwMode="auto">
            <a:xfrm flipV="1">
              <a:off x="2040" y="14698"/>
              <a:ext cx="12965" cy="16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0" name="Line 765"/>
            <p:cNvSpPr>
              <a:spLocks noChangeShapeType="1"/>
            </p:cNvSpPr>
            <p:nvPr/>
          </p:nvSpPr>
          <p:spPr bwMode="auto">
            <a:xfrm>
              <a:off x="7402" y="69"/>
              <a:ext cx="12599" cy="21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1" name="Line 766"/>
            <p:cNvSpPr>
              <a:spLocks noChangeShapeType="1"/>
            </p:cNvSpPr>
            <p:nvPr/>
          </p:nvSpPr>
          <p:spPr bwMode="auto">
            <a:xfrm>
              <a:off x="5926" y="4442"/>
              <a:ext cx="12785" cy="336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2" name="Line 767"/>
            <p:cNvSpPr>
              <a:spLocks noChangeShapeType="1"/>
            </p:cNvSpPr>
            <p:nvPr/>
          </p:nvSpPr>
          <p:spPr bwMode="auto">
            <a:xfrm flipH="1">
              <a:off x="13328" y="69"/>
              <a:ext cx="6485" cy="1980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3" name="Line 768"/>
            <p:cNvSpPr>
              <a:spLocks noChangeShapeType="1"/>
            </p:cNvSpPr>
            <p:nvPr/>
          </p:nvSpPr>
          <p:spPr bwMode="auto">
            <a:xfrm flipH="1">
              <a:off x="0" y="27"/>
              <a:ext cx="7235" cy="19973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4" name="Line 769"/>
            <p:cNvSpPr>
              <a:spLocks noChangeShapeType="1"/>
            </p:cNvSpPr>
            <p:nvPr/>
          </p:nvSpPr>
          <p:spPr bwMode="auto">
            <a:xfrm flipH="1">
              <a:off x="3143" y="27"/>
              <a:ext cx="7414" cy="1980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5" name="Line 770"/>
            <p:cNvSpPr>
              <a:spLocks noChangeShapeType="1"/>
            </p:cNvSpPr>
            <p:nvPr/>
          </p:nvSpPr>
          <p:spPr bwMode="auto">
            <a:xfrm flipH="1">
              <a:off x="6485" y="27"/>
              <a:ext cx="7239" cy="1980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6" name="Line 771"/>
            <p:cNvSpPr>
              <a:spLocks noChangeShapeType="1"/>
            </p:cNvSpPr>
            <p:nvPr/>
          </p:nvSpPr>
          <p:spPr bwMode="auto">
            <a:xfrm flipH="1">
              <a:off x="9818" y="27"/>
              <a:ext cx="7061" cy="1980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9" name="Line 772"/>
          <p:cNvSpPr>
            <a:spLocks noChangeShapeType="1"/>
          </p:cNvSpPr>
          <p:nvPr/>
        </p:nvSpPr>
        <p:spPr bwMode="auto">
          <a:xfrm>
            <a:off x="700088" y="3475038"/>
            <a:ext cx="1404937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50" name="Group 773"/>
          <p:cNvGrpSpPr>
            <a:grpSpLocks/>
          </p:cNvGrpSpPr>
          <p:nvPr/>
        </p:nvGrpSpPr>
        <p:grpSpPr bwMode="auto">
          <a:xfrm>
            <a:off x="2103438" y="2178050"/>
            <a:ext cx="701675" cy="1984375"/>
            <a:chOff x="0" y="-1"/>
            <a:chExt cx="20217" cy="20001"/>
          </a:xfrm>
        </p:grpSpPr>
        <p:sp>
          <p:nvSpPr>
            <p:cNvPr id="39978" name="Line 774"/>
            <p:cNvSpPr>
              <a:spLocks noChangeShapeType="1"/>
            </p:cNvSpPr>
            <p:nvPr/>
          </p:nvSpPr>
          <p:spPr bwMode="auto">
            <a:xfrm>
              <a:off x="0" y="5438"/>
              <a:ext cx="25" cy="1456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9" name="Line 775"/>
            <p:cNvSpPr>
              <a:spLocks noChangeShapeType="1"/>
            </p:cNvSpPr>
            <p:nvPr/>
          </p:nvSpPr>
          <p:spPr bwMode="auto">
            <a:xfrm flipH="1">
              <a:off x="0" y="13101"/>
              <a:ext cx="20217" cy="687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0" name="Line 776"/>
            <p:cNvSpPr>
              <a:spLocks noChangeShapeType="1"/>
            </p:cNvSpPr>
            <p:nvPr/>
          </p:nvSpPr>
          <p:spPr bwMode="auto">
            <a:xfrm>
              <a:off x="19575" y="-1"/>
              <a:ext cx="38" cy="1331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1" name="Line 777"/>
            <p:cNvSpPr>
              <a:spLocks noChangeShapeType="1"/>
            </p:cNvSpPr>
            <p:nvPr/>
          </p:nvSpPr>
          <p:spPr bwMode="auto">
            <a:xfrm flipH="1">
              <a:off x="0" y="2983"/>
              <a:ext cx="20217" cy="650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2" name="Line 778"/>
            <p:cNvSpPr>
              <a:spLocks noChangeShapeType="1"/>
            </p:cNvSpPr>
            <p:nvPr/>
          </p:nvSpPr>
          <p:spPr bwMode="auto">
            <a:xfrm flipH="1">
              <a:off x="0" y="9674"/>
              <a:ext cx="20217" cy="672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3" name="Line 779"/>
            <p:cNvSpPr>
              <a:spLocks noChangeShapeType="1"/>
            </p:cNvSpPr>
            <p:nvPr/>
          </p:nvSpPr>
          <p:spPr bwMode="auto">
            <a:xfrm>
              <a:off x="5054" y="3928"/>
              <a:ext cx="34" cy="1456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4" name="Line 780"/>
            <p:cNvSpPr>
              <a:spLocks noChangeShapeType="1"/>
            </p:cNvSpPr>
            <p:nvPr/>
          </p:nvSpPr>
          <p:spPr bwMode="auto">
            <a:xfrm>
              <a:off x="10638" y="2393"/>
              <a:ext cx="33" cy="1396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5" name="Line 781"/>
            <p:cNvSpPr>
              <a:spLocks noChangeShapeType="1"/>
            </p:cNvSpPr>
            <p:nvPr/>
          </p:nvSpPr>
          <p:spPr bwMode="auto">
            <a:xfrm>
              <a:off x="15700" y="1276"/>
              <a:ext cx="25" cy="1335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6" name="Line 782"/>
            <p:cNvSpPr>
              <a:spLocks noChangeShapeType="1"/>
            </p:cNvSpPr>
            <p:nvPr/>
          </p:nvSpPr>
          <p:spPr bwMode="auto">
            <a:xfrm flipH="1">
              <a:off x="0" y="6445"/>
              <a:ext cx="20217" cy="670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1" name="Line 783"/>
          <p:cNvSpPr>
            <a:spLocks noChangeShapeType="1"/>
          </p:cNvSpPr>
          <p:nvPr/>
        </p:nvSpPr>
        <p:spPr bwMode="auto">
          <a:xfrm>
            <a:off x="709613" y="2733675"/>
            <a:ext cx="1587" cy="144303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784"/>
          <p:cNvSpPr>
            <a:spLocks noChangeShapeType="1"/>
          </p:cNvSpPr>
          <p:nvPr/>
        </p:nvSpPr>
        <p:spPr bwMode="auto">
          <a:xfrm>
            <a:off x="669925" y="4162425"/>
            <a:ext cx="1423988" cy="158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3" name="Rectangle 785"/>
          <p:cNvSpPr>
            <a:spLocks noChangeArrowheads="1"/>
          </p:cNvSpPr>
          <p:nvPr/>
        </p:nvSpPr>
        <p:spPr bwMode="auto">
          <a:xfrm>
            <a:off x="1228725" y="4198938"/>
            <a:ext cx="735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地区维</a:t>
            </a:r>
          </a:p>
        </p:txBody>
      </p:sp>
      <p:sp>
        <p:nvSpPr>
          <p:cNvPr id="39954" name="Rectangle 786"/>
          <p:cNvSpPr>
            <a:spLocks noChangeArrowheads="1"/>
          </p:cNvSpPr>
          <p:nvPr/>
        </p:nvSpPr>
        <p:spPr bwMode="auto">
          <a:xfrm>
            <a:off x="323850" y="2566988"/>
            <a:ext cx="32385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产品维</a:t>
            </a:r>
          </a:p>
        </p:txBody>
      </p:sp>
      <p:sp>
        <p:nvSpPr>
          <p:cNvPr id="39955" name="Line 787"/>
          <p:cNvSpPr>
            <a:spLocks noChangeShapeType="1"/>
          </p:cNvSpPr>
          <p:nvPr/>
        </p:nvSpPr>
        <p:spPr bwMode="auto">
          <a:xfrm>
            <a:off x="733425" y="4176713"/>
            <a:ext cx="2482850" cy="0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6" name="Line 788"/>
          <p:cNvSpPr>
            <a:spLocks noChangeShapeType="1"/>
          </p:cNvSpPr>
          <p:nvPr/>
        </p:nvSpPr>
        <p:spPr bwMode="auto">
          <a:xfrm flipV="1">
            <a:off x="704850" y="1898650"/>
            <a:ext cx="0" cy="2314575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57" name="Group 789"/>
          <p:cNvGrpSpPr>
            <a:grpSpLocks/>
          </p:cNvGrpSpPr>
          <p:nvPr/>
        </p:nvGrpSpPr>
        <p:grpSpPr bwMode="auto">
          <a:xfrm>
            <a:off x="6561138" y="2443163"/>
            <a:ext cx="1420812" cy="1466850"/>
            <a:chOff x="0" y="0"/>
            <a:chExt cx="20000" cy="20002"/>
          </a:xfrm>
        </p:grpSpPr>
        <p:sp>
          <p:nvSpPr>
            <p:cNvPr id="39970" name="Rectangle 790"/>
            <p:cNvSpPr>
              <a:spLocks noChangeArrowheads="1"/>
            </p:cNvSpPr>
            <p:nvPr/>
          </p:nvSpPr>
          <p:spPr bwMode="auto">
            <a:xfrm>
              <a:off x="154" y="249"/>
              <a:ext cx="19432" cy="19286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39971" name="Line 791"/>
            <p:cNvSpPr>
              <a:spLocks noChangeShapeType="1"/>
            </p:cNvSpPr>
            <p:nvPr/>
          </p:nvSpPr>
          <p:spPr bwMode="auto">
            <a:xfrm>
              <a:off x="9900" y="0"/>
              <a:ext cx="17" cy="1970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2" name="Line 792"/>
            <p:cNvSpPr>
              <a:spLocks noChangeShapeType="1"/>
            </p:cNvSpPr>
            <p:nvPr/>
          </p:nvSpPr>
          <p:spPr bwMode="auto">
            <a:xfrm>
              <a:off x="14790" y="0"/>
              <a:ext cx="18" cy="1970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3" name="Line 793"/>
            <p:cNvSpPr>
              <a:spLocks noChangeShapeType="1"/>
            </p:cNvSpPr>
            <p:nvPr/>
          </p:nvSpPr>
          <p:spPr bwMode="auto">
            <a:xfrm>
              <a:off x="249" y="5466"/>
              <a:ext cx="19751" cy="16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4" name="Line 794"/>
            <p:cNvSpPr>
              <a:spLocks noChangeShapeType="1"/>
            </p:cNvSpPr>
            <p:nvPr/>
          </p:nvSpPr>
          <p:spPr bwMode="auto">
            <a:xfrm>
              <a:off x="0" y="14983"/>
              <a:ext cx="19758" cy="1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5" name="Line 795"/>
            <p:cNvSpPr>
              <a:spLocks noChangeShapeType="1"/>
            </p:cNvSpPr>
            <p:nvPr/>
          </p:nvSpPr>
          <p:spPr bwMode="auto">
            <a:xfrm>
              <a:off x="0" y="10332"/>
              <a:ext cx="19758" cy="1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6" name="Line 796"/>
            <p:cNvSpPr>
              <a:spLocks noChangeShapeType="1"/>
            </p:cNvSpPr>
            <p:nvPr/>
          </p:nvSpPr>
          <p:spPr bwMode="auto">
            <a:xfrm>
              <a:off x="154" y="266"/>
              <a:ext cx="18" cy="19702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7" name="Line 797"/>
            <p:cNvSpPr>
              <a:spLocks noChangeShapeType="1"/>
            </p:cNvSpPr>
            <p:nvPr/>
          </p:nvSpPr>
          <p:spPr bwMode="auto">
            <a:xfrm>
              <a:off x="5045" y="298"/>
              <a:ext cx="16" cy="1970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8" name="Rectangle 798"/>
          <p:cNvSpPr>
            <a:spLocks noChangeArrowheads="1"/>
          </p:cNvSpPr>
          <p:nvPr/>
        </p:nvSpPr>
        <p:spPr bwMode="auto">
          <a:xfrm>
            <a:off x="6184900" y="2490788"/>
            <a:ext cx="32385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产品维</a:t>
            </a:r>
          </a:p>
        </p:txBody>
      </p:sp>
      <p:sp>
        <p:nvSpPr>
          <p:cNvPr id="39959" name="Rectangle 799"/>
          <p:cNvSpPr>
            <a:spLocks noChangeArrowheads="1"/>
          </p:cNvSpPr>
          <p:nvPr/>
        </p:nvSpPr>
        <p:spPr bwMode="auto">
          <a:xfrm>
            <a:off x="6853238" y="3905250"/>
            <a:ext cx="735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地区维</a:t>
            </a:r>
          </a:p>
        </p:txBody>
      </p:sp>
      <p:sp>
        <p:nvSpPr>
          <p:cNvPr id="39960" name="Line 800"/>
          <p:cNvSpPr>
            <a:spLocks noChangeShapeType="1"/>
          </p:cNvSpPr>
          <p:nvPr/>
        </p:nvSpPr>
        <p:spPr bwMode="auto">
          <a:xfrm>
            <a:off x="6572250" y="3879850"/>
            <a:ext cx="2159000" cy="1588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1" name="Line 801"/>
          <p:cNvSpPr>
            <a:spLocks noChangeShapeType="1"/>
          </p:cNvSpPr>
          <p:nvPr/>
        </p:nvSpPr>
        <p:spPr bwMode="auto">
          <a:xfrm flipV="1">
            <a:off x="6572250" y="2127250"/>
            <a:ext cx="1588" cy="1779588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2" name="Rectangle 802"/>
          <p:cNvSpPr>
            <a:spLocks noChangeArrowheads="1"/>
          </p:cNvSpPr>
          <p:nvPr/>
        </p:nvSpPr>
        <p:spPr bwMode="auto">
          <a:xfrm>
            <a:off x="871538" y="1060450"/>
            <a:ext cx="1338262" cy="56197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产品</a:t>
            </a:r>
          </a:p>
          <a:p>
            <a:pPr algn="ctr">
              <a:buSzPct val="100000"/>
            </a:pP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销售情况</a:t>
            </a:r>
          </a:p>
        </p:txBody>
      </p:sp>
      <p:sp>
        <p:nvSpPr>
          <p:cNvPr id="39963" name="Rectangle 803"/>
          <p:cNvSpPr>
            <a:spLocks noChangeArrowheads="1"/>
          </p:cNvSpPr>
          <p:nvPr/>
        </p:nvSpPr>
        <p:spPr bwMode="auto">
          <a:xfrm>
            <a:off x="2762250" y="1289050"/>
            <a:ext cx="33226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b="1">
                <a:latin typeface="楷体_GB2312" pitchFamily="49" charset="-122"/>
                <a:ea typeface="楷体_GB2312" pitchFamily="49" charset="-122"/>
              </a:rPr>
              <a:t>选定两个维：产品维和地区维</a:t>
            </a:r>
          </a:p>
        </p:txBody>
      </p:sp>
      <p:sp>
        <p:nvSpPr>
          <p:cNvPr id="39964" name="Line 804"/>
          <p:cNvSpPr>
            <a:spLocks noChangeShapeType="1"/>
          </p:cNvSpPr>
          <p:nvPr/>
        </p:nvSpPr>
        <p:spPr bwMode="auto">
          <a:xfrm>
            <a:off x="3371850" y="2965450"/>
            <a:ext cx="2633663" cy="0"/>
          </a:xfrm>
          <a:prstGeom prst="line">
            <a:avLst/>
          </a:prstGeom>
          <a:noFill/>
          <a:ln w="25400" algn="ctr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5" name="Line 805"/>
          <p:cNvSpPr>
            <a:spLocks noChangeShapeType="1"/>
          </p:cNvSpPr>
          <p:nvPr/>
        </p:nvSpPr>
        <p:spPr bwMode="auto">
          <a:xfrm>
            <a:off x="1617663" y="1668463"/>
            <a:ext cx="1587" cy="341312"/>
          </a:xfrm>
          <a:prstGeom prst="line">
            <a:avLst/>
          </a:prstGeom>
          <a:noFill/>
          <a:ln w="25400" algn="ctr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6" name="Line 806"/>
          <p:cNvSpPr>
            <a:spLocks noChangeShapeType="1"/>
          </p:cNvSpPr>
          <p:nvPr/>
        </p:nvSpPr>
        <p:spPr bwMode="auto">
          <a:xfrm>
            <a:off x="7361238" y="1668463"/>
            <a:ext cx="3175" cy="365125"/>
          </a:xfrm>
          <a:prstGeom prst="line">
            <a:avLst/>
          </a:prstGeom>
          <a:noFill/>
          <a:ln w="25400" algn="ctr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55" name="Rectangle 807"/>
          <p:cNvSpPr>
            <a:spLocks noChangeArrowheads="1"/>
          </p:cNvSpPr>
          <p:nvPr/>
        </p:nvSpPr>
        <p:spPr bwMode="auto">
          <a:xfrm>
            <a:off x="709613" y="4868863"/>
            <a:ext cx="8021637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注：多维数组（地区、时间、产品、销售额）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若在时间维上选定维成员“</a:t>
            </a:r>
            <a:r>
              <a:rPr kumimoji="1" lang="ru-RU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1997</a:t>
            </a: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1" lang="ru-RU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11</a:t>
            </a: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月”</a:t>
            </a:r>
          </a:p>
          <a:p>
            <a:pPr eaLnBrk="1" hangingPunct="1">
              <a:lnSpc>
                <a:spcPct val="130000"/>
              </a:lnSpc>
              <a:buSzPct val="100000"/>
              <a:defRPr/>
            </a:pP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得到时间维上的切片（地区、“</a:t>
            </a:r>
            <a:r>
              <a:rPr kumimoji="1" lang="ru-RU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1997</a:t>
            </a: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1" lang="ru-RU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11</a:t>
            </a:r>
            <a:r>
              <a:rPr kumimoji="1" lang="zh-CN" altLang="ru-RU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月”、产品、销售额）</a:t>
            </a:r>
          </a:p>
        </p:txBody>
      </p:sp>
      <p:pic>
        <p:nvPicPr>
          <p:cNvPr id="39968" name="Picture 808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974850"/>
            <a:ext cx="1935163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69" name="Rectangle 809"/>
          <p:cNvSpPr>
            <a:spLocks noChangeArrowheads="1"/>
          </p:cNvSpPr>
          <p:nvPr/>
        </p:nvSpPr>
        <p:spPr bwMode="auto">
          <a:xfrm>
            <a:off x="2914650" y="2127250"/>
            <a:ext cx="21955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ru-RU" altLang="zh-CN" sz="2000" b="1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ru-RU" sz="2000" b="1">
                <a:latin typeface="楷体_GB2312" pitchFamily="49" charset="-122"/>
                <a:ea typeface="楷体_GB2312" pitchFamily="49" charset="-122"/>
              </a:rPr>
              <a:t>数据切片</a:t>
            </a:r>
          </a:p>
        </p:txBody>
      </p:sp>
    </p:spTree>
    <p:extLst>
      <p:ext uri="{BB962C8B-B14F-4D97-AF65-F5344CB8AC3E}">
        <p14:creationId xmlns:p14="http://schemas.microsoft.com/office/powerpoint/2010/main" val="31245082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2114FCC-17A4-4B28-A1D3-63A2C203F338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41986" name="Rectangle 81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0552" y="88565"/>
            <a:ext cx="6923088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旋转举例</a:t>
            </a:r>
          </a:p>
        </p:txBody>
      </p:sp>
      <p:sp>
        <p:nvSpPr>
          <p:cNvPr id="2861" name="Rectangle 813"/>
          <p:cNvSpPr>
            <a:spLocks noChangeArrowheads="1"/>
          </p:cNvSpPr>
          <p:nvPr/>
        </p:nvSpPr>
        <p:spPr bwMode="auto">
          <a:xfrm>
            <a:off x="704850" y="1098923"/>
            <a:ext cx="715639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SzPct val="100000"/>
              <a:defRPr/>
            </a:pP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旋转：改变一个报告或页面显示的内容</a:t>
            </a:r>
          </a:p>
        </p:txBody>
      </p:sp>
      <p:sp>
        <p:nvSpPr>
          <p:cNvPr id="41988" name="Rectangle 814"/>
          <p:cNvSpPr>
            <a:spLocks noChangeArrowheads="1"/>
          </p:cNvSpPr>
          <p:nvPr/>
        </p:nvSpPr>
        <p:spPr bwMode="auto">
          <a:xfrm>
            <a:off x="1690688" y="3744913"/>
            <a:ext cx="942975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时间维</a:t>
            </a:r>
          </a:p>
        </p:txBody>
      </p:sp>
      <p:grpSp>
        <p:nvGrpSpPr>
          <p:cNvPr id="41989" name="Group 815"/>
          <p:cNvGrpSpPr>
            <a:grpSpLocks/>
          </p:cNvGrpSpPr>
          <p:nvPr/>
        </p:nvGrpSpPr>
        <p:grpSpPr bwMode="auto">
          <a:xfrm>
            <a:off x="1444625" y="2198688"/>
            <a:ext cx="1182688" cy="1552575"/>
            <a:chOff x="0" y="0"/>
            <a:chExt cx="20000" cy="20000"/>
          </a:xfrm>
        </p:grpSpPr>
        <p:sp>
          <p:nvSpPr>
            <p:cNvPr id="42009" name="Rectangle 816"/>
            <p:cNvSpPr>
              <a:spLocks noChangeArrowheads="1"/>
            </p:cNvSpPr>
            <p:nvPr/>
          </p:nvSpPr>
          <p:spPr bwMode="auto">
            <a:xfrm>
              <a:off x="147" y="259"/>
              <a:ext cx="19387" cy="19260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2010" name="Line 817"/>
            <p:cNvSpPr>
              <a:spLocks noChangeShapeType="1"/>
            </p:cNvSpPr>
            <p:nvPr/>
          </p:nvSpPr>
          <p:spPr bwMode="auto">
            <a:xfrm>
              <a:off x="9917" y="0"/>
              <a:ext cx="19" cy="1968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1" name="Line 818"/>
            <p:cNvSpPr>
              <a:spLocks noChangeShapeType="1"/>
            </p:cNvSpPr>
            <p:nvPr/>
          </p:nvSpPr>
          <p:spPr bwMode="auto">
            <a:xfrm>
              <a:off x="14761" y="0"/>
              <a:ext cx="19" cy="1968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819"/>
            <p:cNvSpPr>
              <a:spLocks noChangeShapeType="1"/>
            </p:cNvSpPr>
            <p:nvPr/>
          </p:nvSpPr>
          <p:spPr bwMode="auto">
            <a:xfrm>
              <a:off x="281" y="5471"/>
              <a:ext cx="19719" cy="1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3" name="Line 820"/>
            <p:cNvSpPr>
              <a:spLocks noChangeShapeType="1"/>
            </p:cNvSpPr>
            <p:nvPr/>
          </p:nvSpPr>
          <p:spPr bwMode="auto">
            <a:xfrm>
              <a:off x="0" y="14972"/>
              <a:ext cx="19719" cy="1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4" name="Line 821"/>
            <p:cNvSpPr>
              <a:spLocks noChangeShapeType="1"/>
            </p:cNvSpPr>
            <p:nvPr/>
          </p:nvSpPr>
          <p:spPr bwMode="auto">
            <a:xfrm>
              <a:off x="0" y="10332"/>
              <a:ext cx="19719" cy="1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Line 822"/>
            <p:cNvSpPr>
              <a:spLocks noChangeShapeType="1"/>
            </p:cNvSpPr>
            <p:nvPr/>
          </p:nvSpPr>
          <p:spPr bwMode="auto">
            <a:xfrm>
              <a:off x="147" y="276"/>
              <a:ext cx="19" cy="19687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Line 823"/>
            <p:cNvSpPr>
              <a:spLocks noChangeShapeType="1"/>
            </p:cNvSpPr>
            <p:nvPr/>
          </p:nvSpPr>
          <p:spPr bwMode="auto">
            <a:xfrm>
              <a:off x="5054" y="314"/>
              <a:ext cx="19" cy="19686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90" name="Rectangle 824"/>
          <p:cNvSpPr>
            <a:spLocks noChangeArrowheads="1"/>
          </p:cNvSpPr>
          <p:nvPr/>
        </p:nvSpPr>
        <p:spPr bwMode="auto">
          <a:xfrm>
            <a:off x="990600" y="2249488"/>
            <a:ext cx="4143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产品维</a:t>
            </a:r>
          </a:p>
        </p:txBody>
      </p:sp>
      <p:sp>
        <p:nvSpPr>
          <p:cNvPr id="41991" name="Line 825"/>
          <p:cNvSpPr>
            <a:spLocks noChangeShapeType="1"/>
          </p:cNvSpPr>
          <p:nvPr/>
        </p:nvSpPr>
        <p:spPr bwMode="auto">
          <a:xfrm>
            <a:off x="1455738" y="3706813"/>
            <a:ext cx="1792287" cy="1587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2" name="Line 826"/>
          <p:cNvSpPr>
            <a:spLocks noChangeShapeType="1"/>
          </p:cNvSpPr>
          <p:nvPr/>
        </p:nvSpPr>
        <p:spPr bwMode="auto">
          <a:xfrm flipV="1">
            <a:off x="1443038" y="1863725"/>
            <a:ext cx="0" cy="1882775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3" name="Rectangle 827"/>
          <p:cNvSpPr>
            <a:spLocks noChangeArrowheads="1"/>
          </p:cNvSpPr>
          <p:nvPr/>
        </p:nvSpPr>
        <p:spPr bwMode="auto">
          <a:xfrm>
            <a:off x="6915150" y="3657600"/>
            <a:ext cx="981075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产品维</a:t>
            </a:r>
          </a:p>
        </p:txBody>
      </p:sp>
      <p:grpSp>
        <p:nvGrpSpPr>
          <p:cNvPr id="41994" name="Group 828"/>
          <p:cNvGrpSpPr>
            <a:grpSpLocks/>
          </p:cNvGrpSpPr>
          <p:nvPr/>
        </p:nvGrpSpPr>
        <p:grpSpPr bwMode="auto">
          <a:xfrm>
            <a:off x="6661150" y="2111375"/>
            <a:ext cx="1228725" cy="1552575"/>
            <a:chOff x="0" y="0"/>
            <a:chExt cx="20000" cy="20001"/>
          </a:xfrm>
        </p:grpSpPr>
        <p:sp>
          <p:nvSpPr>
            <p:cNvPr id="42001" name="Rectangle 829"/>
            <p:cNvSpPr>
              <a:spLocks noChangeArrowheads="1"/>
            </p:cNvSpPr>
            <p:nvPr/>
          </p:nvSpPr>
          <p:spPr bwMode="auto">
            <a:xfrm>
              <a:off x="166" y="259"/>
              <a:ext cx="19368" cy="19259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2002" name="Line 830"/>
            <p:cNvSpPr>
              <a:spLocks noChangeShapeType="1"/>
            </p:cNvSpPr>
            <p:nvPr/>
          </p:nvSpPr>
          <p:spPr bwMode="auto">
            <a:xfrm>
              <a:off x="9904" y="0"/>
              <a:ext cx="20" cy="1968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3" name="Line 831"/>
            <p:cNvSpPr>
              <a:spLocks noChangeShapeType="1"/>
            </p:cNvSpPr>
            <p:nvPr/>
          </p:nvSpPr>
          <p:spPr bwMode="auto">
            <a:xfrm>
              <a:off x="14761" y="0"/>
              <a:ext cx="19" cy="1968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4" name="Line 832"/>
            <p:cNvSpPr>
              <a:spLocks noChangeShapeType="1"/>
            </p:cNvSpPr>
            <p:nvPr/>
          </p:nvSpPr>
          <p:spPr bwMode="auto">
            <a:xfrm>
              <a:off x="288" y="5472"/>
              <a:ext cx="19712" cy="1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5" name="Line 833"/>
            <p:cNvSpPr>
              <a:spLocks noChangeShapeType="1"/>
            </p:cNvSpPr>
            <p:nvPr/>
          </p:nvSpPr>
          <p:spPr bwMode="auto">
            <a:xfrm>
              <a:off x="0" y="14973"/>
              <a:ext cx="19717" cy="1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6" name="Line 834"/>
            <p:cNvSpPr>
              <a:spLocks noChangeShapeType="1"/>
            </p:cNvSpPr>
            <p:nvPr/>
          </p:nvSpPr>
          <p:spPr bwMode="auto">
            <a:xfrm>
              <a:off x="0" y="10333"/>
              <a:ext cx="19717" cy="1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7" name="Line 835"/>
            <p:cNvSpPr>
              <a:spLocks noChangeShapeType="1"/>
            </p:cNvSpPr>
            <p:nvPr/>
          </p:nvSpPr>
          <p:spPr bwMode="auto">
            <a:xfrm>
              <a:off x="166" y="276"/>
              <a:ext cx="17" cy="1968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Line 836"/>
            <p:cNvSpPr>
              <a:spLocks noChangeShapeType="1"/>
            </p:cNvSpPr>
            <p:nvPr/>
          </p:nvSpPr>
          <p:spPr bwMode="auto">
            <a:xfrm>
              <a:off x="5059" y="314"/>
              <a:ext cx="19" cy="19687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95" name="Rectangle 837"/>
          <p:cNvSpPr>
            <a:spLocks noChangeArrowheads="1"/>
          </p:cNvSpPr>
          <p:nvPr/>
        </p:nvSpPr>
        <p:spPr bwMode="auto">
          <a:xfrm>
            <a:off x="6248400" y="2163763"/>
            <a:ext cx="36988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楷体_GB2312" pitchFamily="49" charset="-122"/>
                <a:ea typeface="楷体_GB2312" pitchFamily="49" charset="-122"/>
              </a:rPr>
              <a:t>时间维</a:t>
            </a:r>
          </a:p>
        </p:txBody>
      </p:sp>
      <p:sp>
        <p:nvSpPr>
          <p:cNvPr id="41996" name="Line 838"/>
          <p:cNvSpPr>
            <a:spLocks noChangeShapeType="1"/>
          </p:cNvSpPr>
          <p:nvPr/>
        </p:nvSpPr>
        <p:spPr bwMode="auto">
          <a:xfrm>
            <a:off x="6705600" y="3632200"/>
            <a:ext cx="1862138" cy="1588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7" name="Line 839"/>
          <p:cNvSpPr>
            <a:spLocks noChangeShapeType="1"/>
          </p:cNvSpPr>
          <p:nvPr/>
        </p:nvSpPr>
        <p:spPr bwMode="auto">
          <a:xfrm flipV="1">
            <a:off x="6672263" y="1778000"/>
            <a:ext cx="0" cy="1881188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8" name="Rectangle 840"/>
          <p:cNvSpPr>
            <a:spLocks noChangeArrowheads="1"/>
          </p:cNvSpPr>
          <p:nvPr/>
        </p:nvSpPr>
        <p:spPr bwMode="auto">
          <a:xfrm>
            <a:off x="3387725" y="2322513"/>
            <a:ext cx="1878013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ru-RU" altLang="zh-CN" sz="16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ru-RU" sz="2400" b="1">
                <a:latin typeface="楷体_GB2312" pitchFamily="49" charset="-122"/>
                <a:ea typeface="楷体_GB2312" pitchFamily="49" charset="-122"/>
              </a:rPr>
              <a:t>行列交换</a:t>
            </a:r>
          </a:p>
        </p:txBody>
      </p:sp>
      <p:sp>
        <p:nvSpPr>
          <p:cNvPr id="41999" name="Line 841"/>
          <p:cNvSpPr>
            <a:spLocks noChangeShapeType="1"/>
          </p:cNvSpPr>
          <p:nvPr/>
        </p:nvSpPr>
        <p:spPr bwMode="auto">
          <a:xfrm>
            <a:off x="3025775" y="2840038"/>
            <a:ext cx="3009900" cy="1587"/>
          </a:xfrm>
          <a:prstGeom prst="line">
            <a:avLst/>
          </a:prstGeom>
          <a:noFill/>
          <a:ln w="25400" algn="ctr">
            <a:solidFill>
              <a:srgbClr val="00008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90" name="Rectangle 842"/>
          <p:cNvSpPr>
            <a:spLocks noChangeArrowheads="1"/>
          </p:cNvSpPr>
          <p:nvPr/>
        </p:nvSpPr>
        <p:spPr bwMode="auto">
          <a:xfrm>
            <a:off x="990600" y="4292600"/>
            <a:ext cx="7239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just">
              <a:buSzPct val="100000"/>
              <a:defRPr/>
            </a:pPr>
            <a:r>
              <a:rPr kumimoji="1" lang="ru-RU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(a)	</a:t>
            </a: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把一个横向为时间，纵向为产品的报表</a:t>
            </a:r>
          </a:p>
          <a:p>
            <a:pPr algn="just">
              <a:buSzPct val="100000"/>
              <a:defRPr/>
            </a:pP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	旋转成为</a:t>
            </a:r>
          </a:p>
          <a:p>
            <a:pPr algn="just">
              <a:buSzPct val="100000"/>
              <a:defRPr/>
            </a:pP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	横向为产品和纵向为时间的报表</a:t>
            </a:r>
          </a:p>
          <a:p>
            <a:pPr algn="just">
              <a:buSzPct val="100000"/>
              <a:defRPr/>
            </a:pPr>
            <a:endParaRPr kumimoji="1" lang="ru-RU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55099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0589AA-E190-4E34-972B-826F9DC77618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123" name="Rectangle 5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35038" y="908050"/>
            <a:ext cx="8208962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ru-RU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为什么需要数据仓库技术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从技术发展的角度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从实际应用需求的角度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什么是数据仓库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什么是联机分析处理技术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联机分析处理技术实现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数据仓库系统的体系结构</a:t>
            </a:r>
          </a:p>
        </p:txBody>
      </p:sp>
      <p:sp>
        <p:nvSpPr>
          <p:cNvPr id="4" name="Rectangle 48"/>
          <p:cNvSpPr txBox="1">
            <a:spLocks noChangeArrowheads="1"/>
          </p:cNvSpPr>
          <p:nvPr/>
        </p:nvSpPr>
        <p:spPr bwMode="auto">
          <a:xfrm>
            <a:off x="251520" y="61913"/>
            <a:ext cx="7281168" cy="63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140274942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16BF0E-0063-4233-8234-97E4E24D44B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43010" name="Rectangle 84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112713"/>
            <a:ext cx="716280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旋转举例（续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grpSp>
        <p:nvGrpSpPr>
          <p:cNvPr id="43011" name="Group 846"/>
          <p:cNvGrpSpPr>
            <a:grpSpLocks/>
          </p:cNvGrpSpPr>
          <p:nvPr/>
        </p:nvGrpSpPr>
        <p:grpSpPr bwMode="auto">
          <a:xfrm>
            <a:off x="228600" y="1125538"/>
            <a:ext cx="9067800" cy="3556000"/>
            <a:chOff x="0" y="1296"/>
            <a:chExt cx="5712" cy="2240"/>
          </a:xfrm>
        </p:grpSpPr>
        <p:sp>
          <p:nvSpPr>
            <p:cNvPr id="43013" name="Rectangle 847"/>
            <p:cNvSpPr>
              <a:spLocks noChangeArrowheads="1"/>
            </p:cNvSpPr>
            <p:nvPr/>
          </p:nvSpPr>
          <p:spPr bwMode="auto">
            <a:xfrm>
              <a:off x="0" y="1344"/>
              <a:ext cx="2448" cy="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地区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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	    	 北京     上海</a:t>
              </a:r>
            </a:p>
            <a:p>
              <a:pPr>
                <a:lnSpc>
                  <a:spcPct val="21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时间      产品   销售量      销售量</a:t>
              </a:r>
            </a:p>
            <a:p>
              <a:pPr>
                <a:lnSpc>
                  <a:spcPct val="13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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   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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                           	</a:t>
              </a:r>
            </a:p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第一季度     ： </a:t>
              </a:r>
            </a:p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第二季度     ： </a:t>
              </a:r>
            </a:p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：</a:t>
              </a:r>
            </a:p>
          </p:txBody>
        </p:sp>
        <p:sp>
          <p:nvSpPr>
            <p:cNvPr id="43014" name="Rectangle 848"/>
            <p:cNvSpPr>
              <a:spLocks noChangeArrowheads="1"/>
            </p:cNvSpPr>
            <p:nvPr/>
          </p:nvSpPr>
          <p:spPr bwMode="auto">
            <a:xfrm>
              <a:off x="48" y="1392"/>
              <a:ext cx="2208" cy="196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3015" name="Line 849"/>
            <p:cNvSpPr>
              <a:spLocks noChangeShapeType="1"/>
            </p:cNvSpPr>
            <p:nvPr/>
          </p:nvSpPr>
          <p:spPr bwMode="auto">
            <a:xfrm>
              <a:off x="48" y="1776"/>
              <a:ext cx="220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16" name="Rectangle 850"/>
            <p:cNvSpPr>
              <a:spLocks noChangeArrowheads="1"/>
            </p:cNvSpPr>
            <p:nvPr/>
          </p:nvSpPr>
          <p:spPr bwMode="auto">
            <a:xfrm>
              <a:off x="3072" y="1296"/>
              <a:ext cx="2640" cy="2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地区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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       北京                  上海</a:t>
              </a:r>
            </a:p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时间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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第一季度   第二季度     </a:t>
              </a:r>
              <a:r>
                <a:rPr kumimoji="1" lang="ru-RU" altLang="zh-CN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....... </a:t>
              </a:r>
            </a:p>
            <a:p>
              <a:pPr>
                <a:lnSpc>
                  <a:spcPct val="1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产品                  </a:t>
              </a:r>
            </a:p>
            <a:p>
              <a:pPr>
                <a:lnSpc>
                  <a:spcPct val="14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 </a:t>
              </a: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</a:t>
              </a:r>
            </a:p>
            <a:p>
              <a:pPr>
                <a:lnSpc>
                  <a:spcPct val="190000"/>
                </a:lnSpc>
                <a:buSzPct val="100000"/>
              </a:pPr>
              <a:endParaRPr kumimoji="1" lang="zh-CN" altLang="ru-RU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>
                <a:lnSpc>
                  <a:spcPct val="90000"/>
                </a:lnSpc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</a:t>
              </a:r>
              <a:r>
                <a:rPr kumimoji="1" lang="ru-RU" altLang="zh-CN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: </a:t>
              </a:r>
            </a:p>
            <a:p>
              <a:pPr>
                <a:lnSpc>
                  <a:spcPct val="120000"/>
                </a:lnSpc>
                <a:buSzPct val="100000"/>
              </a:pPr>
              <a:r>
                <a:rPr kumimoji="1" lang="ru-RU" altLang="zh-CN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:</a:t>
              </a:r>
            </a:p>
            <a:p>
              <a:pPr eaLnBrk="1" hangingPunct="1">
                <a:spcBef>
                  <a:spcPct val="50000"/>
                </a:spcBef>
                <a:buSzPct val="100000"/>
              </a:pPr>
              <a:endParaRPr kumimoji="1" lang="ru-RU" altLang="zh-CN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3017" name="Line 851"/>
            <p:cNvSpPr>
              <a:spLocks noChangeShapeType="1"/>
            </p:cNvSpPr>
            <p:nvPr/>
          </p:nvSpPr>
          <p:spPr bwMode="auto">
            <a:xfrm>
              <a:off x="1056" y="1392"/>
              <a:ext cx="0" cy="196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18" name="Line 852"/>
            <p:cNvSpPr>
              <a:spLocks noChangeShapeType="1"/>
            </p:cNvSpPr>
            <p:nvPr/>
          </p:nvSpPr>
          <p:spPr bwMode="auto">
            <a:xfrm>
              <a:off x="1632" y="1392"/>
              <a:ext cx="0" cy="196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19" name="Line 853"/>
            <p:cNvSpPr>
              <a:spLocks noChangeShapeType="1"/>
            </p:cNvSpPr>
            <p:nvPr/>
          </p:nvSpPr>
          <p:spPr bwMode="auto">
            <a:xfrm>
              <a:off x="48" y="2304"/>
              <a:ext cx="220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0" name="Line 854"/>
            <p:cNvSpPr>
              <a:spLocks noChangeShapeType="1"/>
            </p:cNvSpPr>
            <p:nvPr/>
          </p:nvSpPr>
          <p:spPr bwMode="auto">
            <a:xfrm>
              <a:off x="672" y="1776"/>
              <a:ext cx="0" cy="158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1" name="Line 855"/>
            <p:cNvSpPr>
              <a:spLocks noChangeShapeType="1"/>
            </p:cNvSpPr>
            <p:nvPr/>
          </p:nvSpPr>
          <p:spPr bwMode="auto">
            <a:xfrm>
              <a:off x="48" y="2640"/>
              <a:ext cx="220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2" name="Line 856"/>
            <p:cNvSpPr>
              <a:spLocks noChangeShapeType="1"/>
            </p:cNvSpPr>
            <p:nvPr/>
          </p:nvSpPr>
          <p:spPr bwMode="auto">
            <a:xfrm>
              <a:off x="48" y="3024"/>
              <a:ext cx="220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3" name="Rectangle 857"/>
            <p:cNvSpPr>
              <a:spLocks noChangeArrowheads="1"/>
            </p:cNvSpPr>
            <p:nvPr/>
          </p:nvSpPr>
          <p:spPr bwMode="auto">
            <a:xfrm>
              <a:off x="3024" y="1344"/>
              <a:ext cx="2448" cy="206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3024" name="Line 858"/>
            <p:cNvSpPr>
              <a:spLocks noChangeShapeType="1"/>
            </p:cNvSpPr>
            <p:nvPr/>
          </p:nvSpPr>
          <p:spPr bwMode="auto">
            <a:xfrm>
              <a:off x="3024" y="1728"/>
              <a:ext cx="244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5" name="Line 859"/>
            <p:cNvSpPr>
              <a:spLocks noChangeShapeType="1"/>
            </p:cNvSpPr>
            <p:nvPr/>
          </p:nvSpPr>
          <p:spPr bwMode="auto">
            <a:xfrm>
              <a:off x="3024" y="2064"/>
              <a:ext cx="244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6" name="Line 860"/>
            <p:cNvSpPr>
              <a:spLocks noChangeShapeType="1"/>
            </p:cNvSpPr>
            <p:nvPr/>
          </p:nvSpPr>
          <p:spPr bwMode="auto">
            <a:xfrm>
              <a:off x="3024" y="2688"/>
              <a:ext cx="2448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7" name="Line 861"/>
            <p:cNvSpPr>
              <a:spLocks noChangeShapeType="1"/>
            </p:cNvSpPr>
            <p:nvPr/>
          </p:nvSpPr>
          <p:spPr bwMode="auto">
            <a:xfrm>
              <a:off x="3600" y="1344"/>
              <a:ext cx="0" cy="206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8" name="Line 862"/>
            <p:cNvSpPr>
              <a:spLocks noChangeShapeType="1"/>
            </p:cNvSpPr>
            <p:nvPr/>
          </p:nvSpPr>
          <p:spPr bwMode="auto">
            <a:xfrm>
              <a:off x="4992" y="1344"/>
              <a:ext cx="0" cy="206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29" name="Line 863"/>
            <p:cNvSpPr>
              <a:spLocks noChangeShapeType="1"/>
            </p:cNvSpPr>
            <p:nvPr/>
          </p:nvSpPr>
          <p:spPr bwMode="auto">
            <a:xfrm>
              <a:off x="4272" y="1728"/>
              <a:ext cx="0" cy="168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30" name="Line 864"/>
            <p:cNvSpPr>
              <a:spLocks noChangeShapeType="1"/>
            </p:cNvSpPr>
            <p:nvPr/>
          </p:nvSpPr>
          <p:spPr bwMode="auto">
            <a:xfrm>
              <a:off x="2256" y="2448"/>
              <a:ext cx="768" cy="0"/>
            </a:xfrm>
            <a:prstGeom prst="line">
              <a:avLst/>
            </a:prstGeom>
            <a:noFill/>
            <a:ln w="25400" algn="ctr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31" name="Rectangle 865"/>
            <p:cNvSpPr>
              <a:spLocks noChangeArrowheads="1"/>
            </p:cNvSpPr>
            <p:nvPr/>
          </p:nvSpPr>
          <p:spPr bwMode="auto">
            <a:xfrm>
              <a:off x="2304" y="2160"/>
              <a:ext cx="720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50000"/>
                </a:spcBef>
                <a:buSzPct val="100000"/>
              </a:pPr>
              <a:r>
                <a:rPr kumimoji="1" lang="zh-CN" altLang="ru-RU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将某行维换向列维</a:t>
              </a:r>
            </a:p>
          </p:txBody>
        </p:sp>
      </p:grpSp>
      <p:sp>
        <p:nvSpPr>
          <p:cNvPr id="2914" name="Rectangle 866"/>
          <p:cNvSpPr>
            <a:spLocks noChangeArrowheads="1"/>
          </p:cNvSpPr>
          <p:nvPr/>
        </p:nvSpPr>
        <p:spPr bwMode="auto">
          <a:xfrm>
            <a:off x="1143000" y="4783138"/>
            <a:ext cx="753268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SzPct val="100000"/>
              <a:buFontTx/>
              <a:buAutoNum type="alphaLcParenBoth" startAt="2"/>
              <a:defRPr/>
            </a:pP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把一个纵向为时间和产品，横向为地区的报表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SzPct val="100000"/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变成  	 </a:t>
            </a:r>
          </a:p>
          <a:p>
            <a:pPr eaLnBrk="1" hangingPunct="1">
              <a:buSzPct val="100000"/>
              <a:defRPr/>
            </a:pPr>
            <a:r>
              <a:rPr kumimoji="1" lang="zh-CN" altLang="ru-RU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一个纵向为产品和横向为地区和时间的报表。</a:t>
            </a:r>
          </a:p>
        </p:txBody>
      </p:sp>
    </p:spTree>
    <p:extLst>
      <p:ext uri="{BB962C8B-B14F-4D97-AF65-F5344CB8AC3E}">
        <p14:creationId xmlns:p14="http://schemas.microsoft.com/office/powerpoint/2010/main" val="340242775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9B0C6C-8808-47BB-A2D1-6991E4454CF6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44034" name="Rectangle 86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7812" y="83345"/>
            <a:ext cx="7532688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钻取举例</a:t>
            </a:r>
          </a:p>
        </p:txBody>
      </p:sp>
      <p:sp>
        <p:nvSpPr>
          <p:cNvPr id="44035" name="Rectangle 870"/>
          <p:cNvSpPr>
            <a:spLocks noChangeArrowheads="1"/>
          </p:cNvSpPr>
          <p:nvPr/>
        </p:nvSpPr>
        <p:spPr bwMode="auto">
          <a:xfrm>
            <a:off x="550863" y="1531938"/>
            <a:ext cx="768350" cy="366712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b="1"/>
              <a:t>day 2</a:t>
            </a:r>
          </a:p>
        </p:txBody>
      </p:sp>
      <p:graphicFrame>
        <p:nvGraphicFramePr>
          <p:cNvPr id="44036" name="Object 871"/>
          <p:cNvGraphicFramePr>
            <a:graphicFrameLocks/>
          </p:cNvGraphicFramePr>
          <p:nvPr/>
        </p:nvGraphicFramePr>
        <p:xfrm>
          <a:off x="1295400" y="1509713"/>
          <a:ext cx="294481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3" imgW="2246345" imgH="1272462" progId="Excel.Sheet.8">
                  <p:embed/>
                </p:oleObj>
              </mc:Choice>
              <mc:Fallback>
                <p:oleObj name="Worksheet" r:id="rId3" imgW="2246345" imgH="1272462" progId="Excel.Sheet.8">
                  <p:embed/>
                  <p:pic>
                    <p:nvPicPr>
                      <p:cNvPr id="44036" name="Object 87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09713"/>
                        <a:ext cx="2944813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Rectangle 872"/>
          <p:cNvSpPr>
            <a:spLocks noChangeArrowheads="1"/>
          </p:cNvSpPr>
          <p:nvPr/>
        </p:nvSpPr>
        <p:spPr bwMode="auto">
          <a:xfrm>
            <a:off x="1073150" y="2049463"/>
            <a:ext cx="2578100" cy="749300"/>
          </a:xfrm>
          <a:prstGeom prst="rect">
            <a:avLst/>
          </a:prstGeom>
          <a:solidFill>
            <a:srgbClr val="80808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graphicFrame>
        <p:nvGraphicFramePr>
          <p:cNvPr id="44038" name="Object 873"/>
          <p:cNvGraphicFramePr>
            <a:graphicFrameLocks/>
          </p:cNvGraphicFramePr>
          <p:nvPr/>
        </p:nvGraphicFramePr>
        <p:xfrm>
          <a:off x="1066800" y="2043113"/>
          <a:ext cx="2590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Worksheet" r:id="rId5" imgW="2246345" imgH="1272462" progId="Excel.Sheet.8">
                  <p:embed/>
                </p:oleObj>
              </mc:Choice>
              <mc:Fallback>
                <p:oleObj name="Worksheet" r:id="rId5" imgW="2246345" imgH="1272462" progId="Excel.Sheet.8">
                  <p:embed/>
                  <p:pic>
                    <p:nvPicPr>
                      <p:cNvPr id="44038" name="Object 87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43113"/>
                        <a:ext cx="2590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Line 874"/>
          <p:cNvSpPr>
            <a:spLocks noChangeShapeType="1"/>
          </p:cNvSpPr>
          <p:nvPr/>
        </p:nvSpPr>
        <p:spPr bwMode="auto">
          <a:xfrm flipV="1">
            <a:off x="1066800" y="1052513"/>
            <a:ext cx="609600" cy="9906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40" name="Line 875"/>
          <p:cNvSpPr>
            <a:spLocks noChangeShapeType="1"/>
          </p:cNvSpPr>
          <p:nvPr/>
        </p:nvSpPr>
        <p:spPr bwMode="auto">
          <a:xfrm flipV="1">
            <a:off x="3657600" y="1052513"/>
            <a:ext cx="533400" cy="9906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41" name="Line 876"/>
          <p:cNvSpPr>
            <a:spLocks noChangeShapeType="1"/>
          </p:cNvSpPr>
          <p:nvPr/>
        </p:nvSpPr>
        <p:spPr bwMode="auto">
          <a:xfrm flipV="1">
            <a:off x="3657600" y="1890713"/>
            <a:ext cx="533400" cy="9144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42" name="Line 877"/>
          <p:cNvSpPr>
            <a:spLocks noChangeShapeType="1"/>
          </p:cNvSpPr>
          <p:nvPr/>
        </p:nvSpPr>
        <p:spPr bwMode="auto">
          <a:xfrm>
            <a:off x="1676400" y="1052513"/>
            <a:ext cx="25146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43" name="Line 878"/>
          <p:cNvSpPr>
            <a:spLocks noChangeShapeType="1"/>
          </p:cNvSpPr>
          <p:nvPr/>
        </p:nvSpPr>
        <p:spPr bwMode="auto">
          <a:xfrm>
            <a:off x="4191000" y="1052513"/>
            <a:ext cx="0" cy="8382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4044" name="Object 879"/>
          <p:cNvGraphicFramePr>
            <a:graphicFrameLocks/>
          </p:cNvGraphicFramePr>
          <p:nvPr/>
        </p:nvGraphicFramePr>
        <p:xfrm>
          <a:off x="728663" y="3595688"/>
          <a:ext cx="294481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Worksheet" r:id="rId7" imgW="2246345" imgH="1272462" progId="Excel.Sheet.8">
                  <p:embed/>
                </p:oleObj>
              </mc:Choice>
              <mc:Fallback>
                <p:oleObj name="Worksheet" r:id="rId7" imgW="2246345" imgH="1272462" progId="Excel.Sheet.8">
                  <p:embed/>
                  <p:pic>
                    <p:nvPicPr>
                      <p:cNvPr id="44044" name="Object 87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3595688"/>
                        <a:ext cx="294481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5" name="Object 880"/>
          <p:cNvGraphicFramePr>
            <a:graphicFrameLocks/>
          </p:cNvGraphicFramePr>
          <p:nvPr/>
        </p:nvGraphicFramePr>
        <p:xfrm>
          <a:off x="4441825" y="3128963"/>
          <a:ext cx="28384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r:id="rId9" imgW="2031297" imgH="1155920" progId="Excel.Sheet.8">
                  <p:embed/>
                </p:oleObj>
              </mc:Choice>
              <mc:Fallback>
                <p:oleObj name="Worksheet" r:id="rId9" imgW="2031297" imgH="1155920" progId="Excel.Sheet.8">
                  <p:embed/>
                  <p:pic>
                    <p:nvPicPr>
                      <p:cNvPr id="44045" name="Object 88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825" y="3128963"/>
                        <a:ext cx="28384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6" name="Object 881"/>
          <p:cNvGraphicFramePr>
            <a:graphicFrameLocks/>
          </p:cNvGraphicFramePr>
          <p:nvPr/>
        </p:nvGraphicFramePr>
        <p:xfrm>
          <a:off x="4576763" y="4545013"/>
          <a:ext cx="12890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Worksheet" r:id="rId11" imgW="1227147" imgH="800532" progId="Excel.Sheet.8">
                  <p:embed/>
                </p:oleObj>
              </mc:Choice>
              <mc:Fallback>
                <p:oleObj name="Worksheet" r:id="rId11" imgW="1227147" imgH="800532" progId="Excel.Sheet.8">
                  <p:embed/>
                  <p:pic>
                    <p:nvPicPr>
                      <p:cNvPr id="44046" name="Object 88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4545013"/>
                        <a:ext cx="128905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DDDD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Rectangle 882"/>
          <p:cNvSpPr>
            <a:spLocks noChangeArrowheads="1"/>
          </p:cNvSpPr>
          <p:nvPr/>
        </p:nvSpPr>
        <p:spPr bwMode="auto">
          <a:xfrm>
            <a:off x="7756525" y="4008438"/>
            <a:ext cx="692150" cy="4572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400">
                <a:solidFill>
                  <a:schemeClr val="tx2"/>
                </a:solidFill>
              </a:rPr>
              <a:t>129</a:t>
            </a:r>
          </a:p>
        </p:txBody>
      </p:sp>
      <p:sp>
        <p:nvSpPr>
          <p:cNvPr id="44048" name="Line 883"/>
          <p:cNvSpPr>
            <a:spLocks noChangeShapeType="1"/>
          </p:cNvSpPr>
          <p:nvPr/>
        </p:nvSpPr>
        <p:spPr bwMode="auto">
          <a:xfrm>
            <a:off x="2286000" y="2881313"/>
            <a:ext cx="0" cy="5334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49" name="Line 884"/>
          <p:cNvSpPr>
            <a:spLocks noChangeShapeType="1"/>
          </p:cNvSpPr>
          <p:nvPr/>
        </p:nvSpPr>
        <p:spPr bwMode="auto">
          <a:xfrm flipV="1">
            <a:off x="3505200" y="3340100"/>
            <a:ext cx="989013" cy="531813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0" name="Line 885"/>
          <p:cNvSpPr>
            <a:spLocks noChangeShapeType="1"/>
          </p:cNvSpPr>
          <p:nvPr/>
        </p:nvSpPr>
        <p:spPr bwMode="auto">
          <a:xfrm>
            <a:off x="3503613" y="4100513"/>
            <a:ext cx="992187" cy="8382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1" name="Line 886"/>
          <p:cNvSpPr>
            <a:spLocks noChangeShapeType="1"/>
          </p:cNvSpPr>
          <p:nvPr/>
        </p:nvSpPr>
        <p:spPr bwMode="auto">
          <a:xfrm>
            <a:off x="7239000" y="3414713"/>
            <a:ext cx="609600" cy="5334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2" name="Line 887"/>
          <p:cNvSpPr>
            <a:spLocks noChangeShapeType="1"/>
          </p:cNvSpPr>
          <p:nvPr/>
        </p:nvSpPr>
        <p:spPr bwMode="auto">
          <a:xfrm flipV="1">
            <a:off x="5942013" y="4405313"/>
            <a:ext cx="1754187" cy="534987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3" name="Line 888"/>
          <p:cNvSpPr>
            <a:spLocks noChangeShapeType="1"/>
          </p:cNvSpPr>
          <p:nvPr/>
        </p:nvSpPr>
        <p:spPr bwMode="auto">
          <a:xfrm>
            <a:off x="4419600" y="1814513"/>
            <a:ext cx="9906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4" name="Rectangle 889"/>
          <p:cNvSpPr>
            <a:spLocks noChangeArrowheads="1"/>
          </p:cNvSpPr>
          <p:nvPr/>
        </p:nvSpPr>
        <p:spPr bwMode="auto">
          <a:xfrm>
            <a:off x="5470525" y="1570038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400" b="1">
                <a:solidFill>
                  <a:schemeClr val="tx2"/>
                </a:solidFill>
              </a:rPr>
              <a:t>. . .</a:t>
            </a:r>
          </a:p>
        </p:txBody>
      </p:sp>
      <p:sp>
        <p:nvSpPr>
          <p:cNvPr id="44055" name="Line 890"/>
          <p:cNvSpPr>
            <a:spLocks noChangeShapeType="1"/>
          </p:cNvSpPr>
          <p:nvPr/>
        </p:nvSpPr>
        <p:spPr bwMode="auto">
          <a:xfrm>
            <a:off x="901700" y="4837113"/>
            <a:ext cx="2667000" cy="0"/>
          </a:xfrm>
          <a:prstGeom prst="line">
            <a:avLst/>
          </a:prstGeom>
          <a:noFill/>
          <a:ln w="50800" algn="ctr">
            <a:solidFill>
              <a:srgbClr val="FF33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6" name="Line 891"/>
          <p:cNvSpPr>
            <a:spLocks noChangeShapeType="1"/>
          </p:cNvSpPr>
          <p:nvPr/>
        </p:nvSpPr>
        <p:spPr bwMode="auto">
          <a:xfrm>
            <a:off x="901700" y="5446713"/>
            <a:ext cx="2667000" cy="0"/>
          </a:xfrm>
          <a:prstGeom prst="line">
            <a:avLst/>
          </a:prstGeom>
          <a:noFill/>
          <a:ln w="50800" algn="ctr">
            <a:solidFill>
              <a:srgbClr val="FF33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57" name="Rectangle 892"/>
          <p:cNvSpPr>
            <a:spLocks noChangeArrowheads="1"/>
          </p:cNvSpPr>
          <p:nvPr/>
        </p:nvSpPr>
        <p:spPr bwMode="auto">
          <a:xfrm>
            <a:off x="1676400" y="5202238"/>
            <a:ext cx="1219200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2000" b="1">
                <a:solidFill>
                  <a:schemeClr val="tx2"/>
                </a:solidFill>
                <a:ea typeface="华文楷体" panose="02010600040101010101" pitchFamily="2" charset="-122"/>
              </a:rPr>
              <a:t>向下钻取</a:t>
            </a:r>
          </a:p>
        </p:txBody>
      </p:sp>
      <p:sp>
        <p:nvSpPr>
          <p:cNvPr id="44058" name="Rectangle 893"/>
          <p:cNvSpPr>
            <a:spLocks noChangeArrowheads="1"/>
          </p:cNvSpPr>
          <p:nvPr/>
        </p:nvSpPr>
        <p:spPr bwMode="auto">
          <a:xfrm>
            <a:off x="1647825" y="4592638"/>
            <a:ext cx="1200150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GB" altLang="zh-CN" sz="2000" b="1">
                <a:solidFill>
                  <a:schemeClr val="tx2"/>
                </a:solidFill>
                <a:ea typeface="华文楷体" panose="02010600040101010101" pitchFamily="2" charset="-122"/>
              </a:rPr>
              <a:t>向上</a:t>
            </a:r>
            <a:r>
              <a:rPr lang="zh-CN" altLang="en-GB" sz="2000" b="1">
                <a:solidFill>
                  <a:schemeClr val="tx2"/>
                </a:solidFill>
                <a:ea typeface="华文楷体" panose="02010600040101010101" pitchFamily="2" charset="-122"/>
              </a:rPr>
              <a:t>钻取</a:t>
            </a:r>
          </a:p>
        </p:txBody>
      </p:sp>
      <p:sp>
        <p:nvSpPr>
          <p:cNvPr id="44059" name="Rectangle 894"/>
          <p:cNvSpPr>
            <a:spLocks noChangeArrowheads="1"/>
          </p:cNvSpPr>
          <p:nvPr/>
        </p:nvSpPr>
        <p:spPr bwMode="auto">
          <a:xfrm>
            <a:off x="5105400" y="1204913"/>
            <a:ext cx="234038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GB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GB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操作：求和</a:t>
            </a:r>
          </a:p>
        </p:txBody>
      </p:sp>
      <p:sp>
        <p:nvSpPr>
          <p:cNvPr id="44060" name="Line 895"/>
          <p:cNvSpPr>
            <a:spLocks noChangeShapeType="1"/>
          </p:cNvSpPr>
          <p:nvPr/>
        </p:nvSpPr>
        <p:spPr bwMode="auto">
          <a:xfrm>
            <a:off x="7467600" y="2576513"/>
            <a:ext cx="685800" cy="13716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61" name="Rectangle 896"/>
          <p:cNvSpPr>
            <a:spLocks noChangeArrowheads="1"/>
          </p:cNvSpPr>
          <p:nvPr/>
        </p:nvSpPr>
        <p:spPr bwMode="auto">
          <a:xfrm>
            <a:off x="304800" y="2119313"/>
            <a:ext cx="7683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b="1"/>
              <a:t>day 1</a:t>
            </a:r>
          </a:p>
        </p:txBody>
      </p:sp>
      <p:sp>
        <p:nvSpPr>
          <p:cNvPr id="44062" name="AutoShape 897"/>
          <p:cNvSpPr>
            <a:spLocks noChangeArrowheads="1"/>
          </p:cNvSpPr>
          <p:nvPr/>
        </p:nvSpPr>
        <p:spPr bwMode="auto">
          <a:xfrm>
            <a:off x="5334000" y="2271713"/>
            <a:ext cx="1905000" cy="609600"/>
          </a:xfrm>
          <a:prstGeom prst="wedgeRoundRectCallout">
            <a:avLst>
              <a:gd name="adj1" fmla="val -30417"/>
              <a:gd name="adj2" fmla="val 147134"/>
              <a:gd name="adj3" fmla="val 16667"/>
            </a:avLst>
          </a:prstGeom>
          <a:noFill/>
          <a:ln w="38100" algn="ctr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en-US" altLang="en-GB" sz="2400" b="1">
                <a:solidFill>
                  <a:srgbClr val="FF3300"/>
                </a:solidFill>
              </a:rPr>
              <a:t>sale(s1,*,*)</a:t>
            </a:r>
          </a:p>
        </p:txBody>
      </p:sp>
      <p:sp>
        <p:nvSpPr>
          <p:cNvPr id="44063" name="AutoShape 898"/>
          <p:cNvSpPr>
            <a:spLocks noChangeArrowheads="1"/>
          </p:cNvSpPr>
          <p:nvPr/>
        </p:nvSpPr>
        <p:spPr bwMode="auto">
          <a:xfrm>
            <a:off x="7010400" y="4862513"/>
            <a:ext cx="1905000" cy="609600"/>
          </a:xfrm>
          <a:prstGeom prst="wedgeRoundRectCallout">
            <a:avLst>
              <a:gd name="adj1" fmla="val 12917"/>
              <a:gd name="adj2" fmla="val -127866"/>
              <a:gd name="adj3" fmla="val 16667"/>
            </a:avLst>
          </a:prstGeom>
          <a:noFill/>
          <a:ln w="38100" algn="ctr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en-US" altLang="en-GB" sz="2400" b="1">
                <a:solidFill>
                  <a:srgbClr val="FF3300"/>
                </a:solidFill>
              </a:rPr>
              <a:t>sale(*,*,*)</a:t>
            </a:r>
          </a:p>
        </p:txBody>
      </p:sp>
      <p:sp>
        <p:nvSpPr>
          <p:cNvPr id="44064" name="AutoShape 899"/>
          <p:cNvSpPr>
            <a:spLocks noChangeArrowheads="1"/>
          </p:cNvSpPr>
          <p:nvPr/>
        </p:nvSpPr>
        <p:spPr bwMode="auto">
          <a:xfrm>
            <a:off x="152400" y="2881313"/>
            <a:ext cx="1905000" cy="609600"/>
          </a:xfrm>
          <a:prstGeom prst="wedgeRoundRectCallout">
            <a:avLst>
              <a:gd name="adj1" fmla="val 82167"/>
              <a:gd name="adj2" fmla="val 155208"/>
              <a:gd name="adj3" fmla="val 16667"/>
            </a:avLst>
          </a:prstGeom>
          <a:noFill/>
          <a:ln w="38100" algn="ctr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en-US" altLang="en-GB" sz="2400" b="1">
                <a:solidFill>
                  <a:srgbClr val="FF3300"/>
                </a:solidFill>
              </a:rPr>
              <a:t>sale(s2,p2,*)</a:t>
            </a:r>
          </a:p>
        </p:txBody>
      </p:sp>
    </p:spTree>
    <p:extLst>
      <p:ext uri="{BB962C8B-B14F-4D97-AF65-F5344CB8AC3E}">
        <p14:creationId xmlns:p14="http://schemas.microsoft.com/office/powerpoint/2010/main" val="205955769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81F03A-BFA9-4D4C-9E12-79203F79F1E4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45058" name="Rectangle 90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369" y="87610"/>
            <a:ext cx="7532688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典型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Data Cube</a:t>
            </a:r>
          </a:p>
        </p:txBody>
      </p:sp>
      <p:grpSp>
        <p:nvGrpSpPr>
          <p:cNvPr id="45059" name="Group 903"/>
          <p:cNvGrpSpPr>
            <a:grpSpLocks/>
          </p:cNvGrpSpPr>
          <p:nvPr/>
        </p:nvGrpSpPr>
        <p:grpSpPr bwMode="auto">
          <a:xfrm>
            <a:off x="1403350" y="1341438"/>
            <a:ext cx="6120363" cy="4043362"/>
            <a:chOff x="2544" y="2496"/>
            <a:chExt cx="3054" cy="1732"/>
          </a:xfrm>
        </p:grpSpPr>
        <p:sp>
          <p:nvSpPr>
            <p:cNvPr id="45060" name="AutoShape 904"/>
            <p:cNvSpPr>
              <a:spLocks noChangeArrowheads="1"/>
            </p:cNvSpPr>
            <p:nvPr/>
          </p:nvSpPr>
          <p:spPr bwMode="auto">
            <a:xfrm>
              <a:off x="4260" y="358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1" name="AutoShape 905"/>
            <p:cNvSpPr>
              <a:spLocks noChangeArrowheads="1"/>
            </p:cNvSpPr>
            <p:nvPr/>
          </p:nvSpPr>
          <p:spPr bwMode="auto">
            <a:xfrm>
              <a:off x="4260" y="332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2" name="AutoShape 906"/>
            <p:cNvSpPr>
              <a:spLocks noChangeArrowheads="1"/>
            </p:cNvSpPr>
            <p:nvPr/>
          </p:nvSpPr>
          <p:spPr bwMode="auto">
            <a:xfrm>
              <a:off x="4260" y="3064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3" name="AutoShape 907"/>
            <p:cNvSpPr>
              <a:spLocks noChangeArrowheads="1"/>
            </p:cNvSpPr>
            <p:nvPr/>
          </p:nvSpPr>
          <p:spPr bwMode="auto">
            <a:xfrm>
              <a:off x="4171" y="3681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4" name="AutoShape 908"/>
            <p:cNvSpPr>
              <a:spLocks noChangeArrowheads="1"/>
            </p:cNvSpPr>
            <p:nvPr/>
          </p:nvSpPr>
          <p:spPr bwMode="auto">
            <a:xfrm>
              <a:off x="4171" y="3421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5" name="AutoShape 909"/>
            <p:cNvSpPr>
              <a:spLocks noChangeArrowheads="1"/>
            </p:cNvSpPr>
            <p:nvPr/>
          </p:nvSpPr>
          <p:spPr bwMode="auto">
            <a:xfrm>
              <a:off x="4171" y="3162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6" name="AutoShape 910"/>
            <p:cNvSpPr>
              <a:spLocks noChangeArrowheads="1"/>
            </p:cNvSpPr>
            <p:nvPr/>
          </p:nvSpPr>
          <p:spPr bwMode="auto">
            <a:xfrm>
              <a:off x="4082" y="3778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7" name="AutoShape 911"/>
            <p:cNvSpPr>
              <a:spLocks noChangeArrowheads="1"/>
            </p:cNvSpPr>
            <p:nvPr/>
          </p:nvSpPr>
          <p:spPr bwMode="auto">
            <a:xfrm>
              <a:off x="4082" y="351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8" name="AutoShape 912"/>
            <p:cNvSpPr>
              <a:spLocks noChangeArrowheads="1"/>
            </p:cNvSpPr>
            <p:nvPr/>
          </p:nvSpPr>
          <p:spPr bwMode="auto">
            <a:xfrm>
              <a:off x="4082" y="325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69" name="Rectangle 913"/>
            <p:cNvSpPr>
              <a:spLocks noChangeArrowheads="1"/>
            </p:cNvSpPr>
            <p:nvPr/>
          </p:nvSpPr>
          <p:spPr bwMode="auto">
            <a:xfrm>
              <a:off x="2637" y="3060"/>
              <a:ext cx="285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45070" name="Rectangle 914"/>
            <p:cNvSpPr>
              <a:spLocks noChangeArrowheads="1"/>
            </p:cNvSpPr>
            <p:nvPr/>
          </p:nvSpPr>
          <p:spPr bwMode="auto">
            <a:xfrm>
              <a:off x="3250" y="2676"/>
              <a:ext cx="202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J1</a:t>
              </a:r>
            </a:p>
          </p:txBody>
        </p:sp>
        <p:sp>
          <p:nvSpPr>
            <p:cNvPr id="45071" name="Rectangle 915"/>
            <p:cNvSpPr>
              <a:spLocks noChangeArrowheads="1"/>
            </p:cNvSpPr>
            <p:nvPr/>
          </p:nvSpPr>
          <p:spPr bwMode="auto">
            <a:xfrm>
              <a:off x="3488" y="2676"/>
              <a:ext cx="202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J2</a:t>
              </a:r>
            </a:p>
          </p:txBody>
        </p:sp>
        <p:sp>
          <p:nvSpPr>
            <p:cNvPr id="45072" name="Rectangle 916"/>
            <p:cNvSpPr>
              <a:spLocks noChangeArrowheads="1"/>
            </p:cNvSpPr>
            <p:nvPr/>
          </p:nvSpPr>
          <p:spPr bwMode="auto">
            <a:xfrm>
              <a:off x="4051" y="2676"/>
              <a:ext cx="202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J4</a:t>
              </a:r>
            </a:p>
          </p:txBody>
        </p:sp>
        <p:sp>
          <p:nvSpPr>
            <p:cNvPr id="45073" name="Rectangle 917"/>
            <p:cNvSpPr>
              <a:spLocks noChangeArrowheads="1"/>
            </p:cNvSpPr>
            <p:nvPr/>
          </p:nvSpPr>
          <p:spPr bwMode="auto">
            <a:xfrm>
              <a:off x="4322" y="2676"/>
              <a:ext cx="286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45074" name="AutoShape 918"/>
            <p:cNvSpPr>
              <a:spLocks noChangeArrowheads="1"/>
            </p:cNvSpPr>
            <p:nvPr/>
          </p:nvSpPr>
          <p:spPr bwMode="auto">
            <a:xfrm>
              <a:off x="3190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75" name="AutoShape 919"/>
            <p:cNvSpPr>
              <a:spLocks noChangeArrowheads="1"/>
            </p:cNvSpPr>
            <p:nvPr/>
          </p:nvSpPr>
          <p:spPr bwMode="auto">
            <a:xfrm>
              <a:off x="3101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76" name="AutoShape 920"/>
            <p:cNvSpPr>
              <a:spLocks noChangeArrowheads="1"/>
            </p:cNvSpPr>
            <p:nvPr/>
          </p:nvSpPr>
          <p:spPr bwMode="auto">
            <a:xfrm>
              <a:off x="3012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77" name="AutoShape 921"/>
            <p:cNvSpPr>
              <a:spLocks noChangeArrowheads="1"/>
            </p:cNvSpPr>
            <p:nvPr/>
          </p:nvSpPr>
          <p:spPr bwMode="auto">
            <a:xfrm>
              <a:off x="3458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78" name="AutoShape 922"/>
            <p:cNvSpPr>
              <a:spLocks noChangeArrowheads="1"/>
            </p:cNvSpPr>
            <p:nvPr/>
          </p:nvSpPr>
          <p:spPr bwMode="auto">
            <a:xfrm>
              <a:off x="3369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79" name="AutoShape 923"/>
            <p:cNvSpPr>
              <a:spLocks noChangeArrowheads="1"/>
            </p:cNvSpPr>
            <p:nvPr/>
          </p:nvSpPr>
          <p:spPr bwMode="auto">
            <a:xfrm>
              <a:off x="3279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0" name="AutoShape 924"/>
            <p:cNvSpPr>
              <a:spLocks noChangeArrowheads="1"/>
            </p:cNvSpPr>
            <p:nvPr/>
          </p:nvSpPr>
          <p:spPr bwMode="auto">
            <a:xfrm>
              <a:off x="3726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1" name="AutoShape 925"/>
            <p:cNvSpPr>
              <a:spLocks noChangeArrowheads="1"/>
            </p:cNvSpPr>
            <p:nvPr/>
          </p:nvSpPr>
          <p:spPr bwMode="auto">
            <a:xfrm>
              <a:off x="3637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2" name="AutoShape 926"/>
            <p:cNvSpPr>
              <a:spLocks noChangeArrowheads="1"/>
            </p:cNvSpPr>
            <p:nvPr/>
          </p:nvSpPr>
          <p:spPr bwMode="auto">
            <a:xfrm>
              <a:off x="3547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3" name="AutoShape 927"/>
            <p:cNvSpPr>
              <a:spLocks noChangeArrowheads="1"/>
            </p:cNvSpPr>
            <p:nvPr/>
          </p:nvSpPr>
          <p:spPr bwMode="auto">
            <a:xfrm>
              <a:off x="3993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4" name="AutoShape 928"/>
            <p:cNvSpPr>
              <a:spLocks noChangeArrowheads="1"/>
            </p:cNvSpPr>
            <p:nvPr/>
          </p:nvSpPr>
          <p:spPr bwMode="auto">
            <a:xfrm>
              <a:off x="3904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5" name="AutoShape 929"/>
            <p:cNvSpPr>
              <a:spLocks noChangeArrowheads="1"/>
            </p:cNvSpPr>
            <p:nvPr/>
          </p:nvSpPr>
          <p:spPr bwMode="auto">
            <a:xfrm>
              <a:off x="3815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6" name="AutoShape 930"/>
            <p:cNvSpPr>
              <a:spLocks noChangeArrowheads="1"/>
            </p:cNvSpPr>
            <p:nvPr/>
          </p:nvSpPr>
          <p:spPr bwMode="auto">
            <a:xfrm>
              <a:off x="4261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7" name="AutoShape 931"/>
            <p:cNvSpPr>
              <a:spLocks noChangeArrowheads="1"/>
            </p:cNvSpPr>
            <p:nvPr/>
          </p:nvSpPr>
          <p:spPr bwMode="auto">
            <a:xfrm>
              <a:off x="4172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45088" name="AutoShape 932"/>
            <p:cNvSpPr>
              <a:spLocks noChangeArrowheads="1"/>
            </p:cNvSpPr>
            <p:nvPr/>
          </p:nvSpPr>
          <p:spPr bwMode="auto">
            <a:xfrm>
              <a:off x="4082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grpSp>
          <p:nvGrpSpPr>
            <p:cNvPr id="45089" name="Group 933"/>
            <p:cNvGrpSpPr>
              <a:grpSpLocks/>
            </p:cNvGrpSpPr>
            <p:nvPr/>
          </p:nvGrpSpPr>
          <p:grpSpPr bwMode="auto">
            <a:xfrm>
              <a:off x="2935" y="3099"/>
              <a:ext cx="1392" cy="1098"/>
              <a:chOff x="1388" y="1937"/>
              <a:chExt cx="2026" cy="1310"/>
            </a:xfrm>
          </p:grpSpPr>
          <p:sp>
            <p:nvSpPr>
              <p:cNvPr id="45104" name="AutoShape 934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05" name="AutoShape 935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06" name="AutoShape 936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07" name="AutoShape 937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08" name="AutoShape 938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09" name="AutoShape 939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0" name="AutoShape 940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1" name="AutoShape 941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2" name="AutoShape 942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3" name="AutoShape 943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4" name="AutoShape 944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5" name="AutoShape 945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6" name="AutoShape 946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7" name="AutoShape 947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8" name="AutoShape 948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19" name="AutoShape 949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20" name="AutoShape 950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21" name="AutoShape 951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22" name="AutoShape 952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45123" name="AutoShape 953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90" name="Rectangle 954"/>
            <p:cNvSpPr>
              <a:spLocks noChangeArrowheads="1"/>
            </p:cNvSpPr>
            <p:nvPr/>
          </p:nvSpPr>
          <p:spPr bwMode="auto">
            <a:xfrm>
              <a:off x="4647" y="2837"/>
              <a:ext cx="626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批发</a:t>
              </a:r>
            </a:p>
          </p:txBody>
        </p:sp>
        <p:sp>
          <p:nvSpPr>
            <p:cNvPr id="45091" name="Rectangle 955"/>
            <p:cNvSpPr>
              <a:spLocks noChangeArrowheads="1"/>
            </p:cNvSpPr>
            <p:nvPr/>
          </p:nvSpPr>
          <p:spPr bwMode="auto">
            <a:xfrm>
              <a:off x="4684" y="3319"/>
              <a:ext cx="292" cy="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… ...</a:t>
              </a:r>
            </a:p>
          </p:txBody>
        </p:sp>
        <p:sp>
          <p:nvSpPr>
            <p:cNvPr id="45092" name="Rectangle 956"/>
            <p:cNvSpPr>
              <a:spLocks noChangeArrowheads="1"/>
            </p:cNvSpPr>
            <p:nvPr/>
          </p:nvSpPr>
          <p:spPr bwMode="auto">
            <a:xfrm>
              <a:off x="4647" y="3584"/>
              <a:ext cx="286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45093" name="Rectangle 957"/>
            <p:cNvSpPr>
              <a:spLocks noChangeArrowheads="1"/>
            </p:cNvSpPr>
            <p:nvPr/>
          </p:nvSpPr>
          <p:spPr bwMode="auto">
            <a:xfrm>
              <a:off x="4647" y="3097"/>
              <a:ext cx="281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零售</a:t>
              </a:r>
            </a:p>
          </p:txBody>
        </p:sp>
        <p:sp>
          <p:nvSpPr>
            <p:cNvPr id="3006" name="Rectangle 958"/>
            <p:cNvSpPr>
              <a:spLocks noChangeArrowheads="1"/>
            </p:cNvSpPr>
            <p:nvPr/>
          </p:nvSpPr>
          <p:spPr bwMode="auto">
            <a:xfrm>
              <a:off x="3648" y="2496"/>
              <a:ext cx="349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时间</a:t>
              </a:r>
            </a:p>
          </p:txBody>
        </p:sp>
        <p:sp>
          <p:nvSpPr>
            <p:cNvPr id="3007" name="Rectangle 959"/>
            <p:cNvSpPr>
              <a:spLocks noChangeArrowheads="1"/>
            </p:cNvSpPr>
            <p:nvPr/>
          </p:nvSpPr>
          <p:spPr bwMode="auto">
            <a:xfrm>
              <a:off x="2544" y="2736"/>
              <a:ext cx="349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地区</a:t>
              </a:r>
            </a:p>
          </p:txBody>
        </p:sp>
        <p:sp>
          <p:nvSpPr>
            <p:cNvPr id="3008" name="Rectangle 960"/>
            <p:cNvSpPr>
              <a:spLocks noChangeArrowheads="1"/>
            </p:cNvSpPr>
            <p:nvPr/>
          </p:nvSpPr>
          <p:spPr bwMode="auto">
            <a:xfrm>
              <a:off x="4992" y="3216"/>
              <a:ext cx="606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20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销售渠道</a:t>
              </a:r>
            </a:p>
          </p:txBody>
        </p:sp>
        <p:sp>
          <p:nvSpPr>
            <p:cNvPr id="45097" name="Rectangle 961"/>
            <p:cNvSpPr>
              <a:spLocks noChangeArrowheads="1"/>
            </p:cNvSpPr>
            <p:nvPr/>
          </p:nvSpPr>
          <p:spPr bwMode="auto">
            <a:xfrm>
              <a:off x="3755" y="2676"/>
              <a:ext cx="388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J3</a:t>
              </a:r>
            </a:p>
          </p:txBody>
        </p:sp>
        <p:sp>
          <p:nvSpPr>
            <p:cNvPr id="45098" name="Rectangle 962"/>
            <p:cNvSpPr>
              <a:spLocks noChangeArrowheads="1"/>
            </p:cNvSpPr>
            <p:nvPr/>
          </p:nvSpPr>
          <p:spPr bwMode="auto">
            <a:xfrm>
              <a:off x="2952" y="2738"/>
              <a:ext cx="305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北京</a:t>
              </a:r>
              <a:r>
                <a:rPr lang="ru-RU" altLang="zh-CN" sz="1200" b="1" i="1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45099" name="Rectangle 963"/>
            <p:cNvSpPr>
              <a:spLocks noChangeArrowheads="1"/>
            </p:cNvSpPr>
            <p:nvPr/>
          </p:nvSpPr>
          <p:spPr bwMode="auto">
            <a:xfrm>
              <a:off x="2832" y="2837"/>
              <a:ext cx="283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上海</a:t>
              </a:r>
            </a:p>
          </p:txBody>
        </p:sp>
        <p:sp>
          <p:nvSpPr>
            <p:cNvPr id="45100" name="Rectangle 964"/>
            <p:cNvSpPr>
              <a:spLocks noChangeArrowheads="1"/>
            </p:cNvSpPr>
            <p:nvPr/>
          </p:nvSpPr>
          <p:spPr bwMode="auto">
            <a:xfrm>
              <a:off x="2714" y="2937"/>
              <a:ext cx="283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广东</a:t>
              </a:r>
            </a:p>
          </p:txBody>
        </p:sp>
        <p:grpSp>
          <p:nvGrpSpPr>
            <p:cNvPr id="45101" name="Group 965"/>
            <p:cNvGrpSpPr>
              <a:grpSpLocks/>
            </p:cNvGrpSpPr>
            <p:nvPr/>
          </p:nvGrpSpPr>
          <p:grpSpPr bwMode="auto">
            <a:xfrm>
              <a:off x="4387" y="3985"/>
              <a:ext cx="914" cy="243"/>
              <a:chOff x="3508" y="3022"/>
              <a:chExt cx="1330" cy="290"/>
            </a:xfrm>
          </p:grpSpPr>
          <p:sp>
            <p:nvSpPr>
              <p:cNvPr id="45102" name="WordArt 966"/>
              <p:cNvSpPr>
                <a:spLocks noChangeArrowheads="1" noChangeShapeType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gradFill rotWithShape="1">
                      <a:gsLst>
                        <a:gs pos="0">
                          <a:srgbClr val="FFFF00"/>
                        </a:gs>
                        <a:gs pos="100000">
                          <a:srgbClr val="FF9933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 panose="020B0806030902050204" pitchFamily="34" charset="0"/>
                  </a:rPr>
                  <a:t>All, All, All</a:t>
                </a:r>
                <a:endParaRPr lang="zh-CN" altLang="en-US" sz="36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/>
                    </a:out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45103" name="AutoShape 967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105938"/>
                </a:avLst>
              </a:prstGeom>
              <a:solidFill>
                <a:srgbClr val="000000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638075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51CF82-106F-4D22-A5B7-468FCAF206F9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46082" name="Rectangle 97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106" y="31905"/>
            <a:ext cx="7532688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按照维层次钻取</a:t>
            </a:r>
          </a:p>
        </p:txBody>
      </p:sp>
      <p:graphicFrame>
        <p:nvGraphicFramePr>
          <p:cNvPr id="46083" name="Object 971"/>
          <p:cNvGraphicFramePr>
            <a:graphicFrameLocks/>
          </p:cNvGraphicFramePr>
          <p:nvPr/>
        </p:nvGraphicFramePr>
        <p:xfrm>
          <a:off x="1524000" y="4635500"/>
          <a:ext cx="26876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3" imgW="2198208" imgH="1232502" progId="Excel.Sheet.8">
                  <p:embed/>
                </p:oleObj>
              </mc:Choice>
              <mc:Fallback>
                <p:oleObj name="Worksheet" r:id="rId3" imgW="2198208" imgH="1232502" progId="Excel.Sheet.8">
                  <p:embed/>
                  <p:pic>
                    <p:nvPicPr>
                      <p:cNvPr id="46083" name="Object 97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635500"/>
                        <a:ext cx="2687638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972"/>
          <p:cNvSpPr>
            <a:spLocks noChangeArrowheads="1"/>
          </p:cNvSpPr>
          <p:nvPr/>
        </p:nvSpPr>
        <p:spPr bwMode="auto">
          <a:xfrm>
            <a:off x="6096000" y="2362200"/>
            <a:ext cx="8704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400"/>
              <a:t>store</a:t>
            </a:r>
          </a:p>
        </p:txBody>
      </p:sp>
      <p:sp>
        <p:nvSpPr>
          <p:cNvPr id="46085" name="Rectangle 973"/>
          <p:cNvSpPr>
            <a:spLocks noChangeArrowheads="1"/>
          </p:cNvSpPr>
          <p:nvPr/>
        </p:nvSpPr>
        <p:spPr bwMode="auto">
          <a:xfrm>
            <a:off x="6003925" y="3108325"/>
            <a:ext cx="104355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400"/>
              <a:t>region</a:t>
            </a:r>
          </a:p>
        </p:txBody>
      </p:sp>
      <p:sp>
        <p:nvSpPr>
          <p:cNvPr id="46086" name="Rectangle 974"/>
          <p:cNvSpPr>
            <a:spLocks noChangeArrowheads="1"/>
          </p:cNvSpPr>
          <p:nvPr/>
        </p:nvSpPr>
        <p:spPr bwMode="auto">
          <a:xfrm>
            <a:off x="6003925" y="3794125"/>
            <a:ext cx="119584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400"/>
              <a:t>country</a:t>
            </a:r>
          </a:p>
        </p:txBody>
      </p:sp>
      <p:sp>
        <p:nvSpPr>
          <p:cNvPr id="46087" name="Line 975"/>
          <p:cNvSpPr>
            <a:spLocks noChangeShapeType="1"/>
          </p:cNvSpPr>
          <p:nvPr/>
        </p:nvSpPr>
        <p:spPr bwMode="auto">
          <a:xfrm>
            <a:off x="6553200" y="2819400"/>
            <a:ext cx="0" cy="3048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8" name="Line 976"/>
          <p:cNvSpPr>
            <a:spLocks noChangeShapeType="1"/>
          </p:cNvSpPr>
          <p:nvPr/>
        </p:nvSpPr>
        <p:spPr bwMode="auto">
          <a:xfrm>
            <a:off x="6553200" y="3505200"/>
            <a:ext cx="0" cy="3048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89" name="Rectangle 977"/>
          <p:cNvSpPr>
            <a:spLocks noChangeArrowheads="1"/>
          </p:cNvSpPr>
          <p:nvPr/>
        </p:nvSpPr>
        <p:spPr bwMode="auto">
          <a:xfrm>
            <a:off x="4953000" y="4953000"/>
            <a:ext cx="311943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sz="2000">
                <a:solidFill>
                  <a:srgbClr val="993300"/>
                </a:solidFill>
              </a:rPr>
              <a:t>(store s1 in Region A;</a:t>
            </a:r>
          </a:p>
          <a:p>
            <a:pPr>
              <a:buSzPct val="100000"/>
            </a:pPr>
            <a:r>
              <a:rPr lang="en-US" altLang="en-GB" sz="2000">
                <a:solidFill>
                  <a:srgbClr val="993300"/>
                </a:solidFill>
              </a:rPr>
              <a:t>stores s2, s3 in Region B)</a:t>
            </a:r>
          </a:p>
        </p:txBody>
      </p:sp>
      <p:sp>
        <p:nvSpPr>
          <p:cNvPr id="46090" name="Rectangle 978"/>
          <p:cNvSpPr>
            <a:spLocks noChangeArrowheads="1"/>
          </p:cNvSpPr>
          <p:nvPr/>
        </p:nvSpPr>
        <p:spPr bwMode="auto">
          <a:xfrm>
            <a:off x="898525" y="2414588"/>
            <a:ext cx="768350" cy="366712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b="1"/>
              <a:t>day 2</a:t>
            </a:r>
          </a:p>
        </p:txBody>
      </p:sp>
      <p:graphicFrame>
        <p:nvGraphicFramePr>
          <p:cNvPr id="46091" name="Object 979"/>
          <p:cNvGraphicFramePr>
            <a:graphicFrameLocks/>
          </p:cNvGraphicFramePr>
          <p:nvPr/>
        </p:nvGraphicFramePr>
        <p:xfrm>
          <a:off x="1643063" y="2392363"/>
          <a:ext cx="29448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Worksheet" r:id="rId5" imgW="2246345" imgH="1272462" progId="Excel.Sheet.8">
                  <p:embed/>
                </p:oleObj>
              </mc:Choice>
              <mc:Fallback>
                <p:oleObj name="Worksheet" r:id="rId5" imgW="2246345" imgH="1272462" progId="Excel.Sheet.8">
                  <p:embed/>
                  <p:pic>
                    <p:nvPicPr>
                      <p:cNvPr id="46091" name="Object 97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2392363"/>
                        <a:ext cx="29448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2" name="Rectangle 980"/>
          <p:cNvSpPr>
            <a:spLocks noChangeArrowheads="1"/>
          </p:cNvSpPr>
          <p:nvPr/>
        </p:nvSpPr>
        <p:spPr bwMode="auto">
          <a:xfrm>
            <a:off x="1530350" y="2901950"/>
            <a:ext cx="2578100" cy="749300"/>
          </a:xfrm>
          <a:prstGeom prst="rect">
            <a:avLst/>
          </a:prstGeom>
          <a:solidFill>
            <a:srgbClr val="80808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graphicFrame>
        <p:nvGraphicFramePr>
          <p:cNvPr id="46093" name="Object 981"/>
          <p:cNvGraphicFramePr>
            <a:graphicFrameLocks/>
          </p:cNvGraphicFramePr>
          <p:nvPr/>
        </p:nvGraphicFramePr>
        <p:xfrm>
          <a:off x="1338263" y="2925763"/>
          <a:ext cx="29448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Worksheet" r:id="rId7" imgW="2246345" imgH="1272462" progId="Excel.Sheet.8">
                  <p:embed/>
                </p:oleObj>
              </mc:Choice>
              <mc:Fallback>
                <p:oleObj name="Worksheet" r:id="rId7" imgW="2246345" imgH="1272462" progId="Excel.Sheet.8">
                  <p:embed/>
                  <p:pic>
                    <p:nvPicPr>
                      <p:cNvPr id="46093" name="Object 98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2925763"/>
                        <a:ext cx="29448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4" name="Line 982"/>
          <p:cNvSpPr>
            <a:spLocks noChangeShapeType="1"/>
          </p:cNvSpPr>
          <p:nvPr/>
        </p:nvSpPr>
        <p:spPr bwMode="auto">
          <a:xfrm flipV="1">
            <a:off x="1524000" y="1905000"/>
            <a:ext cx="609600" cy="9906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95" name="Line 983"/>
          <p:cNvSpPr>
            <a:spLocks noChangeShapeType="1"/>
          </p:cNvSpPr>
          <p:nvPr/>
        </p:nvSpPr>
        <p:spPr bwMode="auto">
          <a:xfrm flipV="1">
            <a:off x="4114800" y="1905000"/>
            <a:ext cx="533400" cy="9906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96" name="Line 984"/>
          <p:cNvSpPr>
            <a:spLocks noChangeShapeType="1"/>
          </p:cNvSpPr>
          <p:nvPr/>
        </p:nvSpPr>
        <p:spPr bwMode="auto">
          <a:xfrm flipV="1">
            <a:off x="4114800" y="2743200"/>
            <a:ext cx="533400" cy="9144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97" name="Rectangle 985"/>
          <p:cNvSpPr>
            <a:spLocks noChangeArrowheads="1"/>
          </p:cNvSpPr>
          <p:nvPr/>
        </p:nvSpPr>
        <p:spPr bwMode="auto">
          <a:xfrm>
            <a:off x="669925" y="2947988"/>
            <a:ext cx="7683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en-US" altLang="en-GB" b="1"/>
              <a:t>day 1</a:t>
            </a:r>
          </a:p>
        </p:txBody>
      </p:sp>
      <p:sp>
        <p:nvSpPr>
          <p:cNvPr id="46098" name="Line 986"/>
          <p:cNvSpPr>
            <a:spLocks noChangeShapeType="1"/>
          </p:cNvSpPr>
          <p:nvPr/>
        </p:nvSpPr>
        <p:spPr bwMode="auto">
          <a:xfrm>
            <a:off x="2133600" y="1905000"/>
            <a:ext cx="2514600" cy="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099" name="Line 987"/>
          <p:cNvSpPr>
            <a:spLocks noChangeShapeType="1"/>
          </p:cNvSpPr>
          <p:nvPr/>
        </p:nvSpPr>
        <p:spPr bwMode="auto">
          <a:xfrm>
            <a:off x="4648200" y="1905000"/>
            <a:ext cx="0" cy="8382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00" name="Line 988"/>
          <p:cNvSpPr>
            <a:spLocks noChangeShapeType="1"/>
          </p:cNvSpPr>
          <p:nvPr/>
        </p:nvSpPr>
        <p:spPr bwMode="auto">
          <a:xfrm>
            <a:off x="2895600" y="3810000"/>
            <a:ext cx="0" cy="533400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9916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52ECC7-6211-4AA1-8122-69F5640429DF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47106" name="Rectangle 99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0242" y="0"/>
            <a:ext cx="822960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OLTP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的比较</a:t>
            </a:r>
            <a:endParaRPr lang="zh-CN" altLang="ru-RU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40" name="Rectangle 992"/>
          <p:cNvSpPr>
            <a:spLocks noChangeArrowheads="1"/>
          </p:cNvSpPr>
          <p:nvPr/>
        </p:nvSpPr>
        <p:spPr bwMode="auto">
          <a:xfrm>
            <a:off x="971550" y="4221163"/>
            <a:ext cx="7488238" cy="2520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所用数据来自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OLTP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进行了预综合和多维化处理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更强调界面的可视化和灵活性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可视化：多维报表，各种统计图形，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灵活性：切片、切块、旋转；逐层细化，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</p:txBody>
      </p:sp>
      <p:graphicFrame>
        <p:nvGraphicFramePr>
          <p:cNvPr id="3041" name="Group 993"/>
          <p:cNvGraphicFramePr>
            <a:graphicFrameLocks noGrp="1"/>
          </p:cNvGraphicFramePr>
          <p:nvPr>
            <p:extLst/>
          </p:nvPr>
        </p:nvGraphicFramePr>
        <p:xfrm>
          <a:off x="442913" y="981075"/>
          <a:ext cx="8305800" cy="3124204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765693816"/>
                    </a:ext>
                  </a:extLst>
                </a:gridCol>
                <a:gridCol w="3041650">
                  <a:extLst>
                    <a:ext uri="{9D8B030D-6E8A-4147-A177-3AD203B41FA5}">
                      <a16:colId xmlns:a16="http://schemas.microsoft.com/office/drawing/2014/main" val="2292908455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194790250"/>
                    </a:ext>
                  </a:extLst>
                </a:gridCol>
              </a:tblGrid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OLTP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OLAP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807810"/>
                  </a:ext>
                </a:extLst>
              </a:tr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面向操作人员，支持日常操作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面向决策人员，支持管理需要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307795"/>
                  </a:ext>
                </a:extLst>
              </a:tr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用途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kumimoji="0" lang="zh-CN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面向应用，事务驱动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面向分析，分析驱动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56186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数据情况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当前值数据，细节性数据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历史数据 ，综合数据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939417"/>
                  </a:ext>
                </a:extLst>
              </a:tr>
              <a:tr h="357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一次处理数据量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大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69435"/>
                  </a:ext>
                </a:extLst>
              </a:tr>
              <a:tr h="357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访问更新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可更新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大量查询，极少更新，但周期性刷新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236634"/>
                  </a:ext>
                </a:extLst>
              </a:tr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024210"/>
                  </a:ext>
                </a:extLst>
              </a:tr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数据规模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100M-1GB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100GB-TB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932328"/>
                  </a:ext>
                </a:extLst>
              </a:tr>
              <a:tr h="344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考察角度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事务吞吐量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查询吞吐量，响应时间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316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44444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DD8399-AFB9-4F41-BA79-352550164F0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48130" name="Rectangle 1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7079" y="22533"/>
            <a:ext cx="7532688" cy="6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介绍内容</a:t>
            </a:r>
          </a:p>
        </p:txBody>
      </p:sp>
      <p:sp>
        <p:nvSpPr>
          <p:cNvPr id="48131" name="Rectangle 1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87117" y="950581"/>
            <a:ext cx="7232650" cy="47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为什么需要数据仓库技术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什么是数据仓库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什么是联机分析处理技术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ru-RU" sz="28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联机分析处理技术实现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联机分析处理方法分类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多维数据库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数据仓库系统的体系结构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101620353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26F34-F13A-4601-BBEC-AD6B61905356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49154" name="Rectangle 1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27037" y="0"/>
            <a:ext cx="7415213" cy="7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的实现方法</a:t>
            </a:r>
          </a:p>
        </p:txBody>
      </p:sp>
      <p:sp>
        <p:nvSpPr>
          <p:cNvPr id="49155" name="Rectangle 1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27037" y="853921"/>
            <a:ext cx="8355456" cy="56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just" eaLnBrk="1" hangingPunct="1">
              <a:lnSpc>
                <a:spcPct val="120000"/>
              </a:lnSpc>
            </a:pPr>
            <a:r>
              <a:rPr lang="ru-RU" altLang="zh-CN" sz="2400" u="sng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Relational OLAP (ROLAP)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利用关系数据库来存储和管理基本数据和聚合数据，并利用一些中间件来支持缺失数据的处理</a:t>
            </a:r>
          </a:p>
          <a:p>
            <a:pPr marL="742950" lvl="1" indent="-285750" algn="just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具有良好的可扩展性</a:t>
            </a:r>
          </a:p>
          <a:p>
            <a:pPr algn="just" eaLnBrk="1" hangingPunct="1">
              <a:lnSpc>
                <a:spcPct val="120000"/>
              </a:lnSpc>
            </a:pPr>
            <a:r>
              <a:rPr lang="ru-RU" altLang="zh-CN" sz="2400" u="sng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Multidimensional OLAP (MOLAP)</a:t>
            </a:r>
            <a:r>
              <a:rPr lang="ru-RU" altLang="zh-CN" sz="24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利用多维数据库来存放和管理基本数据和聚合数据 ，其中需要对稀疏矩阵处理技术</a:t>
            </a:r>
          </a:p>
          <a:p>
            <a:pPr marL="742950" lvl="1" indent="-285750" algn="just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对预综合的数据进行快速索引</a:t>
            </a:r>
          </a:p>
          <a:p>
            <a:pPr algn="just" eaLnBrk="1" hangingPunct="1">
              <a:lnSpc>
                <a:spcPct val="120000"/>
              </a:lnSpc>
            </a:pPr>
            <a:r>
              <a:rPr lang="ru-RU" altLang="zh-CN" sz="2400" u="sng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Hybrid OLAP (HOLAP)</a:t>
            </a:r>
          </a:p>
          <a:p>
            <a:pPr marL="742950" lvl="1" indent="-285750" algn="just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利用关系数据库来存储和管理基本数据，利用多维数据库来存储和管理聚合数据。</a:t>
            </a:r>
          </a:p>
        </p:txBody>
      </p:sp>
    </p:spTree>
    <p:extLst>
      <p:ext uri="{BB962C8B-B14F-4D97-AF65-F5344CB8AC3E}">
        <p14:creationId xmlns:p14="http://schemas.microsoft.com/office/powerpoint/2010/main" val="7594245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601022-1F64-47C6-A51B-F9AE04B80F4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0178" name="Rectangle 2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5588" y="80963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多维数据的组织存放</a:t>
            </a:r>
          </a:p>
        </p:txBody>
      </p:sp>
      <p:sp>
        <p:nvSpPr>
          <p:cNvPr id="50179" name="Rectangle 2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62000" y="790575"/>
            <a:ext cx="8382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	维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：产品；维成员：冰箱、彩电、空调；	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维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：地区；维成员：东北、西北、华北；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变量：销售量</a:t>
            </a:r>
          </a:p>
          <a:p>
            <a:pPr eaLnBrk="1" hangingPunct="1">
              <a:lnSpc>
                <a:spcPct val="110000"/>
              </a:lnSpc>
            </a:pP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RDB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中的数据组织		       MDB中的数据组织</a:t>
            </a:r>
          </a:p>
        </p:txBody>
      </p:sp>
      <p:graphicFrame>
        <p:nvGraphicFramePr>
          <p:cNvPr id="50180" name="Object 23"/>
          <p:cNvGraphicFramePr>
            <a:graphicFrameLocks noChangeAspect="1"/>
          </p:cNvGraphicFramePr>
          <p:nvPr/>
        </p:nvGraphicFramePr>
        <p:xfrm>
          <a:off x="533400" y="2719388"/>
          <a:ext cx="365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文档" r:id="rId3" imgW="4460789" imgH="2523250" progId="Word.Document.8">
                  <p:embed/>
                </p:oleObj>
              </mc:Choice>
              <mc:Fallback>
                <p:oleObj name="文档" r:id="rId3" imgW="4460789" imgH="2523250" progId="Word.Document.8">
                  <p:embed/>
                  <p:pic>
                    <p:nvPicPr>
                      <p:cNvPr id="5018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19388"/>
                        <a:ext cx="3657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24"/>
          <p:cNvGraphicFramePr>
            <a:graphicFrameLocks noChangeAspect="1"/>
          </p:cNvGraphicFramePr>
          <p:nvPr/>
        </p:nvGraphicFramePr>
        <p:xfrm>
          <a:off x="5189538" y="3392488"/>
          <a:ext cx="3532187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ocument" r:id="rId5" imgW="3469788" imgH="1578383" progId="Word.Document.8">
                  <p:embed/>
                </p:oleObj>
              </mc:Choice>
              <mc:Fallback>
                <p:oleObj name="Document" r:id="rId5" imgW="3469788" imgH="1578383" progId="Word.Document.8">
                  <p:embed/>
                  <p:pic>
                    <p:nvPicPr>
                      <p:cNvPr id="50181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538" y="3392488"/>
                        <a:ext cx="3532187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25"/>
          <p:cNvSpPr>
            <a:spLocks noChangeArrowheads="1"/>
          </p:cNvSpPr>
          <p:nvPr/>
        </p:nvSpPr>
        <p:spPr bwMode="auto">
          <a:xfrm>
            <a:off x="6372225" y="2989263"/>
            <a:ext cx="965200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kumimoji="1" lang="ru-RU" altLang="zh-CN" sz="1600" b="1">
                <a:latin typeface="Times New Roman" panose="02020603050405020304" pitchFamily="18" charset="0"/>
              </a:rPr>
              <a:t> </a:t>
            </a:r>
            <a:r>
              <a:rPr kumimoji="1" lang="zh-CN" altLang="ru-RU" sz="1600" b="1">
                <a:latin typeface="Times New Roman" panose="02020603050405020304" pitchFamily="18" charset="0"/>
              </a:rPr>
              <a:t>输入成员</a:t>
            </a:r>
          </a:p>
        </p:txBody>
      </p:sp>
      <p:sp>
        <p:nvSpPr>
          <p:cNvPr id="50183" name="Rectangle 26"/>
          <p:cNvSpPr>
            <a:spLocks noChangeArrowheads="1"/>
          </p:cNvSpPr>
          <p:nvPr/>
        </p:nvSpPr>
        <p:spPr bwMode="auto">
          <a:xfrm>
            <a:off x="4067175" y="4173538"/>
            <a:ext cx="10350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SzPct val="100000"/>
            </a:pPr>
            <a:r>
              <a:rPr kumimoji="1" lang="ru-RU" altLang="zh-CN" sz="1600" b="1">
                <a:latin typeface="Times New Roman" panose="02020603050405020304" pitchFamily="18" charset="0"/>
              </a:rPr>
              <a:t> </a:t>
            </a:r>
            <a:r>
              <a:rPr kumimoji="1" lang="zh-CN" altLang="ru-RU" sz="1600" b="1">
                <a:latin typeface="Times New Roman" panose="02020603050405020304" pitchFamily="18" charset="0"/>
              </a:rPr>
              <a:t>输入成员</a:t>
            </a:r>
          </a:p>
        </p:txBody>
      </p:sp>
      <p:sp>
        <p:nvSpPr>
          <p:cNvPr id="50184" name="Rectangle 27"/>
          <p:cNvSpPr>
            <a:spLocks noChangeArrowheads="1"/>
          </p:cNvSpPr>
          <p:nvPr/>
        </p:nvSpPr>
        <p:spPr bwMode="auto">
          <a:xfrm>
            <a:off x="4141788" y="4803775"/>
            <a:ext cx="9715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buSzPct val="100000"/>
            </a:pPr>
            <a:r>
              <a:rPr kumimoji="1" lang="ru-RU" altLang="zh-CN" sz="1600" b="1">
                <a:latin typeface="Times New Roman" panose="02020603050405020304" pitchFamily="18" charset="0"/>
              </a:rPr>
              <a:t> </a:t>
            </a:r>
            <a:r>
              <a:rPr kumimoji="1" lang="zh-CN" altLang="ru-RU" sz="1600" b="1">
                <a:latin typeface="Times New Roman" panose="02020603050405020304" pitchFamily="18" charset="0"/>
              </a:rPr>
              <a:t>导出成员</a:t>
            </a:r>
          </a:p>
        </p:txBody>
      </p:sp>
      <p:sp>
        <p:nvSpPr>
          <p:cNvPr id="50185" name="Rectangle 28"/>
          <p:cNvSpPr>
            <a:spLocks noChangeArrowheads="1"/>
          </p:cNvSpPr>
          <p:nvPr/>
        </p:nvSpPr>
        <p:spPr bwMode="auto">
          <a:xfrm>
            <a:off x="7723188" y="2998788"/>
            <a:ext cx="97155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ru-RU" altLang="zh-CN" sz="1200" b="1">
                <a:latin typeface="Times New Roman" panose="02020603050405020304" pitchFamily="18" charset="0"/>
              </a:rPr>
              <a:t> </a:t>
            </a:r>
            <a:r>
              <a:rPr kumimoji="1" lang="zh-CN" altLang="ru-RU" sz="1600" b="1">
                <a:latin typeface="Times New Roman" panose="02020603050405020304" pitchFamily="18" charset="0"/>
              </a:rPr>
              <a:t>导出成员</a:t>
            </a:r>
          </a:p>
        </p:txBody>
      </p:sp>
      <p:sp>
        <p:nvSpPr>
          <p:cNvPr id="50186" name="Line 29"/>
          <p:cNvSpPr>
            <a:spLocks noChangeShapeType="1"/>
          </p:cNvSpPr>
          <p:nvPr/>
        </p:nvSpPr>
        <p:spPr bwMode="auto">
          <a:xfrm>
            <a:off x="5102225" y="4297363"/>
            <a:ext cx="347663" cy="158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7" name="Line 30"/>
          <p:cNvSpPr>
            <a:spLocks noChangeShapeType="1"/>
          </p:cNvSpPr>
          <p:nvPr/>
        </p:nvSpPr>
        <p:spPr bwMode="auto">
          <a:xfrm flipH="1">
            <a:off x="5102225" y="3895725"/>
            <a:ext cx="333375" cy="350838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8" name="Line 31"/>
          <p:cNvSpPr>
            <a:spLocks noChangeShapeType="1"/>
          </p:cNvSpPr>
          <p:nvPr/>
        </p:nvSpPr>
        <p:spPr bwMode="auto">
          <a:xfrm flipH="1" flipV="1">
            <a:off x="5102225" y="4356100"/>
            <a:ext cx="347663" cy="24765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9" name="Line 32"/>
          <p:cNvSpPr>
            <a:spLocks noChangeShapeType="1"/>
          </p:cNvSpPr>
          <p:nvPr/>
        </p:nvSpPr>
        <p:spPr bwMode="auto">
          <a:xfrm>
            <a:off x="5126038" y="4897438"/>
            <a:ext cx="336550" cy="158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0" name="Line 33"/>
          <p:cNvSpPr>
            <a:spLocks noChangeShapeType="1"/>
          </p:cNvSpPr>
          <p:nvPr/>
        </p:nvSpPr>
        <p:spPr bwMode="auto">
          <a:xfrm flipH="1">
            <a:off x="6240463" y="3316288"/>
            <a:ext cx="349250" cy="26828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1" name="Line 34"/>
          <p:cNvSpPr>
            <a:spLocks noChangeShapeType="1"/>
          </p:cNvSpPr>
          <p:nvPr/>
        </p:nvSpPr>
        <p:spPr bwMode="auto">
          <a:xfrm>
            <a:off x="6883400" y="3255963"/>
            <a:ext cx="1588" cy="320675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2" name="Line 35"/>
          <p:cNvSpPr>
            <a:spLocks noChangeShapeType="1"/>
          </p:cNvSpPr>
          <p:nvPr/>
        </p:nvSpPr>
        <p:spPr bwMode="auto">
          <a:xfrm>
            <a:off x="7134225" y="3278188"/>
            <a:ext cx="255588" cy="306387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3" name="Line 36"/>
          <p:cNvSpPr>
            <a:spLocks noChangeShapeType="1"/>
          </p:cNvSpPr>
          <p:nvPr/>
        </p:nvSpPr>
        <p:spPr bwMode="auto">
          <a:xfrm>
            <a:off x="8223250" y="3263900"/>
            <a:ext cx="0" cy="236538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2430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E4D390-31F2-4A50-B43A-64120A388A05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51202" name="Rectangle 3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5182" y="-119554"/>
            <a:ext cx="7532688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MDB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方法的优点</a:t>
            </a:r>
          </a:p>
        </p:txBody>
      </p:sp>
      <p:sp>
        <p:nvSpPr>
          <p:cNvPr id="51203" name="Rectangle 4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11756"/>
            <a:ext cx="82296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细节数据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清晰简明，占用存储少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性能好，尤其像“冰箱销售总量是多少？”的查询</a:t>
            </a:r>
          </a:p>
          <a:p>
            <a:pPr marL="1143000" lvl="2" indent="-228600" eaLnBrk="1" hangingPunct="1">
              <a:lnSpc>
                <a:spcPct val="130000"/>
              </a:lnSpc>
            </a:pP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RDB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方法：找出有关“冰箱”的记录，再对销售量求和</a:t>
            </a:r>
          </a:p>
          <a:p>
            <a:pPr marL="1143000" lvl="2" indent="-228600" eaLnBrk="1" hangingPunct="1">
              <a:lnSpc>
                <a:spcPct val="130000"/>
              </a:lnSpc>
            </a:pPr>
            <a:r>
              <a:rPr lang="ru-RU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MDB</a:t>
            </a: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方法：找到有关“冰箱”的行，按行求和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综合数据</a:t>
            </a:r>
          </a:p>
          <a:p>
            <a:pPr marL="742950" lvl="1" indent="-285750" eaLnBrk="1" hangingPunct="1">
              <a:lnSpc>
                <a:spcPct val="130000"/>
              </a:lnSpc>
              <a:buSzPct val="80000"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多维概念表达清晰，占用存储少</a:t>
            </a:r>
          </a:p>
          <a:p>
            <a:pPr marL="742950" lvl="1" indent="-285750" eaLnBrk="1" hangingPunct="1">
              <a:lnSpc>
                <a:spcPct val="130000"/>
              </a:lnSpc>
              <a:buSzPct val="80000"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对数据进行综合的速度快（只需按行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列累加）</a:t>
            </a:r>
          </a:p>
          <a:p>
            <a:pPr marL="742950" lvl="1" indent="-285750" eaLnBrk="1" hangingPunct="1">
              <a:lnSpc>
                <a:spcPct val="130000"/>
              </a:lnSpc>
              <a:buSzPct val="80000"/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ru-RU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RDB</a:t>
            </a: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中，“总和”作为某个域上的取值（属性值）与列定义语义不符</a:t>
            </a:r>
          </a:p>
        </p:txBody>
      </p:sp>
    </p:spTree>
    <p:extLst>
      <p:ext uri="{BB962C8B-B14F-4D97-AF65-F5344CB8AC3E}">
        <p14:creationId xmlns:p14="http://schemas.microsoft.com/office/powerpoint/2010/main" val="108905483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66E776-1EB6-4577-85CB-7717972CE2E3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2226" name="Rectangle 4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9532" y="-74113"/>
            <a:ext cx="7532688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维的层次关系</a:t>
            </a:r>
          </a:p>
        </p:txBody>
      </p:sp>
      <p:sp>
        <p:nvSpPr>
          <p:cNvPr id="3116" name="Rectangle 44"/>
          <p:cNvSpPr>
            <a:spLocks noGrp="1" noChangeArrowheads="1"/>
          </p:cNvSpPr>
          <p:nvPr>
            <p:ph type="body" idx="4294967295"/>
          </p:nvPr>
        </p:nvSpPr>
        <p:spPr>
          <a:xfrm>
            <a:off x="373787" y="855866"/>
            <a:ext cx="7232650" cy="41148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70000"/>
              </a:lnSpc>
              <a:buSzPct val="80000"/>
              <a:defRPr/>
            </a:pPr>
            <a:r>
              <a:rPr lang="ru-RU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ru-RU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简单层次关系</a:t>
            </a:r>
          </a:p>
          <a:p>
            <a:pPr marL="0" indent="0" eaLnBrk="1" hangingPunct="1">
              <a:lnSpc>
                <a:spcPct val="300000"/>
              </a:lnSpc>
              <a:spcAft>
                <a:spcPts val="1200"/>
              </a:spcAft>
              <a:buSzPct val="80000"/>
              <a:buFont typeface="Wingdings" panose="05000000000000000000" pitchFamily="2" charset="2"/>
              <a:buNone/>
              <a:defRPr/>
            </a:pPr>
            <a:endParaRPr lang="zh-CN" altLang="ru-RU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70000"/>
              </a:lnSpc>
              <a:buSzPct val="80000"/>
              <a:defRPr/>
            </a:pPr>
            <a:r>
              <a:rPr lang="zh-CN" altLang="ru-RU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较复杂的层次关系</a:t>
            </a:r>
          </a:p>
        </p:txBody>
      </p:sp>
      <p:grpSp>
        <p:nvGrpSpPr>
          <p:cNvPr id="52228" name="Group 45"/>
          <p:cNvGrpSpPr>
            <a:grpSpLocks/>
          </p:cNvGrpSpPr>
          <p:nvPr/>
        </p:nvGrpSpPr>
        <p:grpSpPr bwMode="auto">
          <a:xfrm>
            <a:off x="1695450" y="1724025"/>
            <a:ext cx="5715000" cy="1295400"/>
            <a:chOff x="4259" y="-3"/>
            <a:chExt cx="15300" cy="20005"/>
          </a:xfrm>
        </p:grpSpPr>
        <p:sp>
          <p:nvSpPr>
            <p:cNvPr id="52273" name="Line 46"/>
            <p:cNvSpPr>
              <a:spLocks noChangeShapeType="1"/>
            </p:cNvSpPr>
            <p:nvPr/>
          </p:nvSpPr>
          <p:spPr bwMode="auto">
            <a:xfrm>
              <a:off x="18122" y="11297"/>
              <a:ext cx="3" cy="3369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Rectangle 47"/>
            <p:cNvSpPr>
              <a:spLocks noChangeArrowheads="1"/>
            </p:cNvSpPr>
            <p:nvPr/>
          </p:nvSpPr>
          <p:spPr bwMode="auto">
            <a:xfrm>
              <a:off x="10235" y="-3"/>
              <a:ext cx="3829" cy="6791"/>
            </a:xfrm>
            <a:prstGeom prst="rect">
              <a:avLst/>
            </a:prstGeom>
            <a:noFill/>
            <a:ln w="12700" cap="flat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/>
            <a:p>
              <a:pPr algn="just">
                <a:buSzPct val="100000"/>
                <a:defRPr/>
              </a:pPr>
              <a:r>
                <a:rPr kumimoji="1" lang="ru-RU" altLang="zh-CN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   </a:t>
              </a:r>
              <a:r>
                <a:rPr kumimoji="1" lang="zh-CN" altLang="ru-RU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地区总和</a:t>
              </a:r>
            </a:p>
          </p:txBody>
        </p:sp>
        <p:sp>
          <p:nvSpPr>
            <p:cNvPr id="52275" name="Freeform 48"/>
            <p:cNvSpPr>
              <a:spLocks/>
            </p:cNvSpPr>
            <p:nvPr/>
          </p:nvSpPr>
          <p:spPr bwMode="auto">
            <a:xfrm>
              <a:off x="5693" y="6461"/>
              <a:ext cx="6456" cy="4530"/>
            </a:xfrm>
            <a:custGeom>
              <a:avLst/>
              <a:gdLst>
                <a:gd name="T0" fmla="*/ 0 w 20000"/>
                <a:gd name="T1" fmla="*/ 1022 h 20000"/>
                <a:gd name="T2" fmla="*/ 2083 w 20000"/>
                <a:gd name="T3" fmla="*/ 1022 h 20000"/>
                <a:gd name="T4" fmla="*/ 2083 w 20000"/>
                <a:gd name="T5" fmla="*/ 0 h 20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000" h="20000">
                  <a:moveTo>
                    <a:pt x="0" y="19929"/>
                  </a:moveTo>
                  <a:lnTo>
                    <a:pt x="19991" y="19929"/>
                  </a:lnTo>
                  <a:lnTo>
                    <a:pt x="19991" y="0"/>
                  </a:lnTo>
                </a:path>
              </a:pathLst>
            </a:custGeom>
            <a:noFill/>
            <a:ln w="12700" cap="flat" algn="ctr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76" name="Freeform 49"/>
            <p:cNvSpPr>
              <a:spLocks/>
            </p:cNvSpPr>
            <p:nvPr/>
          </p:nvSpPr>
          <p:spPr bwMode="auto">
            <a:xfrm>
              <a:off x="12086" y="10975"/>
              <a:ext cx="6039" cy="16"/>
            </a:xfrm>
            <a:custGeom>
              <a:avLst/>
              <a:gdLst>
                <a:gd name="T0" fmla="*/ 0 w 20000"/>
                <a:gd name="T1" fmla="*/ 0 h 20000"/>
                <a:gd name="T2" fmla="*/ 1823 w 20000"/>
                <a:gd name="T3" fmla="*/ 0 h 200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90" y="0"/>
                  </a:lnTo>
                </a:path>
              </a:pathLst>
            </a:custGeom>
            <a:noFill/>
            <a:ln w="12700" cap="flat" algn="ctr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77" name="Group 50"/>
            <p:cNvGrpSpPr>
              <a:grpSpLocks/>
            </p:cNvGrpSpPr>
            <p:nvPr/>
          </p:nvGrpSpPr>
          <p:grpSpPr bwMode="auto">
            <a:xfrm>
              <a:off x="4259" y="10652"/>
              <a:ext cx="2871" cy="9350"/>
              <a:chOff x="430" y="0"/>
              <a:chExt cx="19140" cy="19999"/>
            </a:xfrm>
          </p:grpSpPr>
          <p:sp>
            <p:nvSpPr>
              <p:cNvPr id="52284" name="Line 51"/>
              <p:cNvSpPr>
                <a:spLocks noChangeShapeType="1"/>
              </p:cNvSpPr>
              <p:nvPr/>
            </p:nvSpPr>
            <p:spPr bwMode="auto">
              <a:xfrm flipV="1">
                <a:off x="9990" y="0"/>
                <a:ext cx="20" cy="720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4" name="Rectangle 52"/>
              <p:cNvSpPr>
                <a:spLocks noChangeArrowheads="1"/>
              </p:cNvSpPr>
              <p:nvPr/>
            </p:nvSpPr>
            <p:spPr bwMode="auto">
              <a:xfrm>
                <a:off x="430" y="7624"/>
                <a:ext cx="19153" cy="12375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kumimoji="1" lang="zh-CN" altLang="ru-RU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西北地区</a:t>
                </a:r>
              </a:p>
            </p:txBody>
          </p:sp>
        </p:grpSp>
        <p:grpSp>
          <p:nvGrpSpPr>
            <p:cNvPr id="52278" name="Group 53"/>
            <p:cNvGrpSpPr>
              <a:grpSpLocks/>
            </p:cNvGrpSpPr>
            <p:nvPr/>
          </p:nvGrpSpPr>
          <p:grpSpPr bwMode="auto">
            <a:xfrm>
              <a:off x="10712" y="10330"/>
              <a:ext cx="2871" cy="9350"/>
              <a:chOff x="430" y="0"/>
              <a:chExt cx="19140" cy="19999"/>
            </a:xfrm>
          </p:grpSpPr>
          <p:sp>
            <p:nvSpPr>
              <p:cNvPr id="52282" name="Line 54"/>
              <p:cNvSpPr>
                <a:spLocks noChangeShapeType="1"/>
              </p:cNvSpPr>
              <p:nvPr/>
            </p:nvSpPr>
            <p:spPr bwMode="auto">
              <a:xfrm flipV="1">
                <a:off x="9990" y="0"/>
                <a:ext cx="20" cy="720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7" name="Rectangle 55"/>
              <p:cNvSpPr>
                <a:spLocks noChangeArrowheads="1"/>
              </p:cNvSpPr>
              <p:nvPr/>
            </p:nvSpPr>
            <p:spPr bwMode="auto">
              <a:xfrm>
                <a:off x="420" y="7578"/>
                <a:ext cx="19153" cy="12428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kumimoji="1" lang="zh-CN" altLang="ru-RU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东北地区</a:t>
                </a:r>
              </a:p>
            </p:txBody>
          </p:sp>
        </p:grpSp>
        <p:grpSp>
          <p:nvGrpSpPr>
            <p:cNvPr id="52279" name="Group 56"/>
            <p:cNvGrpSpPr>
              <a:grpSpLocks/>
            </p:cNvGrpSpPr>
            <p:nvPr/>
          </p:nvGrpSpPr>
          <p:grpSpPr bwMode="auto">
            <a:xfrm>
              <a:off x="16688" y="10636"/>
              <a:ext cx="2871" cy="9350"/>
              <a:chOff x="430" y="0"/>
              <a:chExt cx="19140" cy="19999"/>
            </a:xfrm>
          </p:grpSpPr>
          <p:sp>
            <p:nvSpPr>
              <p:cNvPr id="52280" name="Line 57"/>
              <p:cNvSpPr>
                <a:spLocks noChangeShapeType="1"/>
              </p:cNvSpPr>
              <p:nvPr/>
            </p:nvSpPr>
            <p:spPr bwMode="auto">
              <a:xfrm flipV="1">
                <a:off x="9990" y="0"/>
                <a:ext cx="20" cy="7206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0" name="Rectangle 58"/>
              <p:cNvSpPr>
                <a:spLocks noChangeArrowheads="1"/>
              </p:cNvSpPr>
              <p:nvPr/>
            </p:nvSpPr>
            <p:spPr bwMode="auto">
              <a:xfrm>
                <a:off x="417" y="7605"/>
                <a:ext cx="19153" cy="12375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kumimoji="1" lang="zh-CN" altLang="ru-RU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华北地区</a:t>
                </a:r>
              </a:p>
            </p:txBody>
          </p:sp>
        </p:grpSp>
      </p:grpSp>
      <p:grpSp>
        <p:nvGrpSpPr>
          <p:cNvPr id="52229" name="Group 59"/>
          <p:cNvGrpSpPr>
            <a:grpSpLocks/>
          </p:cNvGrpSpPr>
          <p:nvPr/>
        </p:nvGrpSpPr>
        <p:grpSpPr bwMode="auto">
          <a:xfrm>
            <a:off x="594277" y="3932449"/>
            <a:ext cx="4953000" cy="2103438"/>
            <a:chOff x="1872" y="2611"/>
            <a:chExt cx="3648" cy="1373"/>
          </a:xfrm>
        </p:grpSpPr>
        <p:sp>
          <p:nvSpPr>
            <p:cNvPr id="52240" name="Line 60"/>
            <p:cNvSpPr>
              <a:spLocks noChangeShapeType="1"/>
            </p:cNvSpPr>
            <p:nvPr/>
          </p:nvSpPr>
          <p:spPr bwMode="auto">
            <a:xfrm>
              <a:off x="2213" y="3324"/>
              <a:ext cx="2981" cy="1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1" name="Line 61"/>
            <p:cNvSpPr>
              <a:spLocks noChangeShapeType="1"/>
            </p:cNvSpPr>
            <p:nvPr/>
          </p:nvSpPr>
          <p:spPr bwMode="auto">
            <a:xfrm>
              <a:off x="3774" y="3219"/>
              <a:ext cx="0" cy="103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42" name="Group 62"/>
            <p:cNvGrpSpPr>
              <a:grpSpLocks/>
            </p:cNvGrpSpPr>
            <p:nvPr/>
          </p:nvGrpSpPr>
          <p:grpSpPr bwMode="auto">
            <a:xfrm>
              <a:off x="1886" y="2611"/>
              <a:ext cx="3634" cy="608"/>
              <a:chOff x="70" y="-2"/>
              <a:chExt cx="19923" cy="20003"/>
            </a:xfrm>
          </p:grpSpPr>
          <p:sp>
            <p:nvSpPr>
              <p:cNvPr id="52260" name="Line 63"/>
              <p:cNvSpPr>
                <a:spLocks noChangeShapeType="1"/>
              </p:cNvSpPr>
              <p:nvPr/>
            </p:nvSpPr>
            <p:spPr bwMode="auto">
              <a:xfrm>
                <a:off x="18122" y="11308"/>
                <a:ext cx="4" cy="3372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6" name="Rectangle 64"/>
              <p:cNvSpPr>
                <a:spLocks noChangeArrowheads="1"/>
              </p:cNvSpPr>
              <p:nvPr/>
            </p:nvSpPr>
            <p:spPr bwMode="auto">
              <a:xfrm>
                <a:off x="7852" y="-2"/>
                <a:ext cx="4981" cy="6784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地区总和</a:t>
                </a:r>
              </a:p>
            </p:txBody>
          </p:sp>
          <p:sp>
            <p:nvSpPr>
              <p:cNvPr id="52262" name="Freeform 65"/>
              <p:cNvSpPr>
                <a:spLocks/>
              </p:cNvSpPr>
              <p:nvPr/>
            </p:nvSpPr>
            <p:spPr bwMode="auto">
              <a:xfrm>
                <a:off x="1938" y="6478"/>
                <a:ext cx="8407" cy="4532"/>
              </a:xfrm>
              <a:custGeom>
                <a:avLst/>
                <a:gdLst>
                  <a:gd name="T0" fmla="*/ 0 w 20000"/>
                  <a:gd name="T1" fmla="*/ 1023 h 20000"/>
                  <a:gd name="T2" fmla="*/ 3532 w 20000"/>
                  <a:gd name="T3" fmla="*/ 1023 h 20000"/>
                  <a:gd name="T4" fmla="*/ 3532 w 20000"/>
                  <a:gd name="T5" fmla="*/ 0 h 200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000" h="20000">
                    <a:moveTo>
                      <a:pt x="0" y="19922"/>
                    </a:moveTo>
                    <a:lnTo>
                      <a:pt x="19991" y="19922"/>
                    </a:lnTo>
                    <a:lnTo>
                      <a:pt x="19991" y="0"/>
                    </a:lnTo>
                  </a:path>
                </a:pathLst>
              </a:custGeom>
              <a:noFill/>
              <a:ln w="12700" cap="flat" algn="ctr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3" name="Freeform 66"/>
              <p:cNvSpPr>
                <a:spLocks/>
              </p:cNvSpPr>
              <p:nvPr/>
            </p:nvSpPr>
            <p:spPr bwMode="auto">
              <a:xfrm>
                <a:off x="10263" y="10974"/>
                <a:ext cx="7862" cy="18"/>
              </a:xfrm>
              <a:custGeom>
                <a:avLst/>
                <a:gdLst>
                  <a:gd name="T0" fmla="*/ 0 w 20000"/>
                  <a:gd name="T1" fmla="*/ 0 h 20000"/>
                  <a:gd name="T2" fmla="*/ 3089 w 20000"/>
                  <a:gd name="T3" fmla="*/ 0 h 20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19990" y="0"/>
                    </a:lnTo>
                  </a:path>
                </a:pathLst>
              </a:custGeom>
              <a:noFill/>
              <a:ln w="12700" cap="flat" algn="ctr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264" name="Group 67"/>
              <p:cNvGrpSpPr>
                <a:grpSpLocks/>
              </p:cNvGrpSpPr>
              <p:nvPr/>
            </p:nvGrpSpPr>
            <p:grpSpPr bwMode="auto">
              <a:xfrm>
                <a:off x="70" y="10658"/>
                <a:ext cx="3739" cy="9343"/>
                <a:chOff x="185" y="0"/>
                <a:chExt cx="19630" cy="19999"/>
              </a:xfrm>
            </p:grpSpPr>
            <p:sp>
              <p:nvSpPr>
                <p:cNvPr id="52271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9987" y="0"/>
                  <a:ext cx="21" cy="7218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186" y="7612"/>
                  <a:ext cx="19620" cy="12406"/>
                </a:xfrm>
                <a:prstGeom prst="rect">
                  <a:avLst/>
                </a:prstGeom>
                <a:noFill/>
                <a:ln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buSzPct val="100000"/>
                    <a:defRPr/>
                  </a:pPr>
                  <a:r>
                    <a:rPr kumimoji="1" lang="ru-RU" altLang="zh-CN" sz="16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kumimoji="1" lang="zh-CN" altLang="ru-RU" sz="16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西北地区</a:t>
                  </a:r>
                </a:p>
              </p:txBody>
            </p:sp>
          </p:grpSp>
          <p:grpSp>
            <p:nvGrpSpPr>
              <p:cNvPr id="52265" name="Group 70"/>
              <p:cNvGrpSpPr>
                <a:grpSpLocks/>
              </p:cNvGrpSpPr>
              <p:nvPr/>
            </p:nvGrpSpPr>
            <p:grpSpPr bwMode="auto">
              <a:xfrm>
                <a:off x="8473" y="10324"/>
                <a:ext cx="3739" cy="9361"/>
                <a:chOff x="29" y="0"/>
                <a:chExt cx="19942" cy="19999"/>
              </a:xfrm>
            </p:grpSpPr>
            <p:sp>
              <p:nvSpPr>
                <p:cNvPr id="52269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9992" y="0"/>
                  <a:ext cx="16" cy="7204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4" y="7655"/>
                  <a:ext cx="19932" cy="12455"/>
                </a:xfrm>
                <a:prstGeom prst="rect">
                  <a:avLst/>
                </a:prstGeom>
                <a:noFill/>
                <a:ln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buSzPct val="100000"/>
                    <a:defRPr/>
                  </a:pPr>
                  <a:r>
                    <a:rPr kumimoji="1" lang="ru-RU" altLang="zh-CN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kumimoji="1" lang="zh-CN" altLang="ru-RU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东北地区</a:t>
                  </a:r>
                </a:p>
              </p:txBody>
            </p:sp>
          </p:grpSp>
          <p:grpSp>
            <p:nvGrpSpPr>
              <p:cNvPr id="52266" name="Group 73"/>
              <p:cNvGrpSpPr>
                <a:grpSpLocks/>
              </p:cNvGrpSpPr>
              <p:nvPr/>
            </p:nvGrpSpPr>
            <p:grpSpPr bwMode="auto">
              <a:xfrm>
                <a:off x="16254" y="10641"/>
                <a:ext cx="3739" cy="9342"/>
                <a:chOff x="185" y="0"/>
                <a:chExt cx="19630" cy="20000"/>
              </a:xfrm>
            </p:grpSpPr>
            <p:sp>
              <p:nvSpPr>
                <p:cNvPr id="5226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9992" y="0"/>
                  <a:ext cx="21" cy="7217"/>
                </a:xfrm>
                <a:prstGeom prst="line">
                  <a:avLst/>
                </a:prstGeom>
                <a:noFill/>
                <a:ln w="12700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7" name="Rectangle 75"/>
                <p:cNvSpPr>
                  <a:spLocks noChangeArrowheads="1"/>
                </p:cNvSpPr>
                <p:nvPr/>
              </p:nvSpPr>
              <p:spPr bwMode="auto">
                <a:xfrm>
                  <a:off x="195" y="7577"/>
                  <a:ext cx="19620" cy="12408"/>
                </a:xfrm>
                <a:prstGeom prst="rect">
                  <a:avLst/>
                </a:prstGeom>
                <a:noFill/>
                <a:ln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buSzPct val="100000"/>
                    <a:defRPr/>
                  </a:pPr>
                  <a:r>
                    <a:rPr kumimoji="1" lang="ru-RU" altLang="zh-CN" sz="16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kumimoji="1" lang="zh-CN" altLang="ru-RU" sz="16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华北地区</a:t>
                  </a:r>
                </a:p>
              </p:txBody>
            </p:sp>
          </p:grpSp>
        </p:grpSp>
        <p:grpSp>
          <p:nvGrpSpPr>
            <p:cNvPr id="52243" name="Group 76"/>
            <p:cNvGrpSpPr>
              <a:grpSpLocks/>
            </p:cNvGrpSpPr>
            <p:nvPr/>
          </p:nvGrpSpPr>
          <p:grpSpPr bwMode="auto">
            <a:xfrm>
              <a:off x="1872" y="3316"/>
              <a:ext cx="682" cy="285"/>
              <a:chOff x="185" y="0"/>
              <a:chExt cx="19630" cy="20001"/>
            </a:xfrm>
          </p:grpSpPr>
          <p:sp>
            <p:nvSpPr>
              <p:cNvPr id="52258" name="Line 77"/>
              <p:cNvSpPr>
                <a:spLocks noChangeShapeType="1"/>
              </p:cNvSpPr>
              <p:nvPr/>
            </p:nvSpPr>
            <p:spPr bwMode="auto">
              <a:xfrm flipV="1">
                <a:off x="9987" y="0"/>
                <a:ext cx="21" cy="720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0" name="Rectangle 78"/>
              <p:cNvSpPr>
                <a:spLocks noChangeArrowheads="1"/>
              </p:cNvSpPr>
              <p:nvPr/>
            </p:nvSpPr>
            <p:spPr bwMode="auto">
              <a:xfrm>
                <a:off x="185" y="7610"/>
                <a:ext cx="19620" cy="12363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黑龙江省</a:t>
                </a:r>
              </a:p>
            </p:txBody>
          </p:sp>
        </p:grpSp>
        <p:grpSp>
          <p:nvGrpSpPr>
            <p:cNvPr id="52244" name="Group 79"/>
            <p:cNvGrpSpPr>
              <a:grpSpLocks/>
            </p:cNvGrpSpPr>
            <p:nvPr/>
          </p:nvGrpSpPr>
          <p:grpSpPr bwMode="auto">
            <a:xfrm>
              <a:off x="3433" y="3317"/>
              <a:ext cx="682" cy="284"/>
              <a:chOff x="29" y="0"/>
              <a:chExt cx="19942" cy="20001"/>
            </a:xfrm>
          </p:grpSpPr>
          <p:sp>
            <p:nvSpPr>
              <p:cNvPr id="52256" name="Line 80"/>
              <p:cNvSpPr>
                <a:spLocks noChangeShapeType="1"/>
              </p:cNvSpPr>
              <p:nvPr/>
            </p:nvSpPr>
            <p:spPr bwMode="auto">
              <a:xfrm flipV="1">
                <a:off x="9992" y="0"/>
                <a:ext cx="16" cy="720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3" name="Rectangle 81"/>
              <p:cNvSpPr>
                <a:spLocks noChangeArrowheads="1"/>
              </p:cNvSpPr>
              <p:nvPr/>
            </p:nvSpPr>
            <p:spPr bwMode="auto">
              <a:xfrm>
                <a:off x="27" y="7566"/>
                <a:ext cx="19932" cy="12406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辽宁省</a:t>
                </a:r>
              </a:p>
            </p:txBody>
          </p:sp>
        </p:grpSp>
        <p:grpSp>
          <p:nvGrpSpPr>
            <p:cNvPr id="52245" name="Group 82"/>
            <p:cNvGrpSpPr>
              <a:grpSpLocks/>
            </p:cNvGrpSpPr>
            <p:nvPr/>
          </p:nvGrpSpPr>
          <p:grpSpPr bwMode="auto">
            <a:xfrm>
              <a:off x="4838" y="3317"/>
              <a:ext cx="682" cy="284"/>
              <a:chOff x="185" y="0"/>
              <a:chExt cx="19630" cy="20001"/>
            </a:xfrm>
          </p:grpSpPr>
          <p:sp>
            <p:nvSpPr>
              <p:cNvPr id="52254" name="Line 83"/>
              <p:cNvSpPr>
                <a:spLocks noChangeShapeType="1"/>
              </p:cNvSpPr>
              <p:nvPr/>
            </p:nvSpPr>
            <p:spPr bwMode="auto">
              <a:xfrm flipV="1">
                <a:off x="9992" y="0"/>
                <a:ext cx="21" cy="720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6" name="Rectangle 84"/>
              <p:cNvSpPr>
                <a:spLocks noChangeArrowheads="1"/>
              </p:cNvSpPr>
              <p:nvPr/>
            </p:nvSpPr>
            <p:spPr bwMode="auto">
              <a:xfrm>
                <a:off x="195" y="7566"/>
                <a:ext cx="19620" cy="12406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吉林省</a:t>
                </a:r>
              </a:p>
            </p:txBody>
          </p:sp>
        </p:grpSp>
        <p:sp>
          <p:nvSpPr>
            <p:cNvPr id="52246" name="Line 85"/>
            <p:cNvSpPr>
              <a:spLocks noChangeShapeType="1"/>
            </p:cNvSpPr>
            <p:nvPr/>
          </p:nvSpPr>
          <p:spPr bwMode="auto">
            <a:xfrm>
              <a:off x="3802" y="3601"/>
              <a:ext cx="1" cy="118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7" name="Line 86"/>
            <p:cNvSpPr>
              <a:spLocks noChangeShapeType="1"/>
            </p:cNvSpPr>
            <p:nvPr/>
          </p:nvSpPr>
          <p:spPr bwMode="auto">
            <a:xfrm>
              <a:off x="2993" y="3708"/>
              <a:ext cx="1534" cy="1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48" name="Group 87"/>
            <p:cNvGrpSpPr>
              <a:grpSpLocks/>
            </p:cNvGrpSpPr>
            <p:nvPr/>
          </p:nvGrpSpPr>
          <p:grpSpPr bwMode="auto">
            <a:xfrm>
              <a:off x="2653" y="3699"/>
              <a:ext cx="681" cy="285"/>
              <a:chOff x="-280" y="0"/>
              <a:chExt cx="20560" cy="20001"/>
            </a:xfrm>
          </p:grpSpPr>
          <p:sp>
            <p:nvSpPr>
              <p:cNvPr id="52252" name="Line 88"/>
              <p:cNvSpPr>
                <a:spLocks noChangeShapeType="1"/>
              </p:cNvSpPr>
              <p:nvPr/>
            </p:nvSpPr>
            <p:spPr bwMode="auto">
              <a:xfrm flipV="1">
                <a:off x="9989" y="0"/>
                <a:ext cx="22" cy="7205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1" name="Rectangle 89"/>
              <p:cNvSpPr>
                <a:spLocks noChangeArrowheads="1"/>
              </p:cNvSpPr>
              <p:nvPr/>
            </p:nvSpPr>
            <p:spPr bwMode="auto">
              <a:xfrm>
                <a:off x="-279" y="7638"/>
                <a:ext cx="20545" cy="12363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沈阳市</a:t>
                </a:r>
              </a:p>
            </p:txBody>
          </p:sp>
        </p:grpSp>
        <p:grpSp>
          <p:nvGrpSpPr>
            <p:cNvPr id="52249" name="Group 90"/>
            <p:cNvGrpSpPr>
              <a:grpSpLocks/>
            </p:cNvGrpSpPr>
            <p:nvPr/>
          </p:nvGrpSpPr>
          <p:grpSpPr bwMode="auto">
            <a:xfrm>
              <a:off x="4171" y="3699"/>
              <a:ext cx="682" cy="284"/>
              <a:chOff x="185" y="0"/>
              <a:chExt cx="19630" cy="20000"/>
            </a:xfrm>
          </p:grpSpPr>
          <p:sp>
            <p:nvSpPr>
              <p:cNvPr id="52250" name="Line 91"/>
              <p:cNvSpPr>
                <a:spLocks noChangeShapeType="1"/>
              </p:cNvSpPr>
              <p:nvPr/>
            </p:nvSpPr>
            <p:spPr bwMode="auto">
              <a:xfrm flipV="1">
                <a:off x="9992" y="0"/>
                <a:ext cx="21" cy="7218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64" name="Rectangle 92"/>
              <p:cNvSpPr>
                <a:spLocks noChangeArrowheads="1"/>
              </p:cNvSpPr>
              <p:nvPr/>
            </p:nvSpPr>
            <p:spPr bwMode="auto">
              <a:xfrm>
                <a:off x="177" y="7592"/>
                <a:ext cx="19654" cy="12406"/>
              </a:xfrm>
              <a:prstGeom prst="rect">
                <a:avLst/>
              </a:prstGeom>
              <a:noFill/>
              <a:ln w="127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buSzPct val="100000"/>
                  <a:defRPr/>
                </a:pPr>
                <a:r>
                  <a:rPr kumimoji="1" lang="ru-RU" altLang="zh-CN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kumimoji="1" lang="zh-CN" altLang="ru-RU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大连市</a:t>
                </a:r>
              </a:p>
            </p:txBody>
          </p:sp>
        </p:grpSp>
      </p:grpSp>
      <p:sp>
        <p:nvSpPr>
          <p:cNvPr id="3165" name="Rectangle 93"/>
          <p:cNvSpPr>
            <a:spLocks noChangeArrowheads="1"/>
          </p:cNvSpPr>
          <p:nvPr/>
        </p:nvSpPr>
        <p:spPr bwMode="auto">
          <a:xfrm>
            <a:off x="6811620" y="3747394"/>
            <a:ext cx="650875" cy="376238"/>
          </a:xfrm>
          <a:prstGeom prst="rect">
            <a:avLst/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华文楷体" panose="02010600040101010101" pitchFamily="2" charset="-122"/>
              </a:rPr>
              <a:t>年份</a:t>
            </a:r>
          </a:p>
        </p:txBody>
      </p:sp>
      <p:sp>
        <p:nvSpPr>
          <p:cNvPr id="3166" name="Rectangle 94"/>
          <p:cNvSpPr>
            <a:spLocks noChangeArrowheads="1"/>
          </p:cNvSpPr>
          <p:nvPr/>
        </p:nvSpPr>
        <p:spPr bwMode="auto">
          <a:xfrm>
            <a:off x="6125820" y="4433194"/>
            <a:ext cx="650875" cy="376238"/>
          </a:xfrm>
          <a:prstGeom prst="rect">
            <a:avLst/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华文楷体" panose="02010600040101010101" pitchFamily="2" charset="-122"/>
              </a:rPr>
              <a:t>季度</a:t>
            </a:r>
          </a:p>
        </p:txBody>
      </p:sp>
      <p:sp>
        <p:nvSpPr>
          <p:cNvPr id="3167" name="Rectangle 95"/>
          <p:cNvSpPr>
            <a:spLocks noChangeArrowheads="1"/>
          </p:cNvSpPr>
          <p:nvPr/>
        </p:nvSpPr>
        <p:spPr bwMode="auto">
          <a:xfrm>
            <a:off x="6125820" y="5195194"/>
            <a:ext cx="650875" cy="376238"/>
          </a:xfrm>
          <a:prstGeom prst="rect">
            <a:avLst/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华文楷体" panose="02010600040101010101" pitchFamily="2" charset="-122"/>
              </a:rPr>
              <a:t>月份</a:t>
            </a:r>
          </a:p>
        </p:txBody>
      </p:sp>
      <p:sp>
        <p:nvSpPr>
          <p:cNvPr id="3168" name="Rectangle 96"/>
          <p:cNvSpPr>
            <a:spLocks noChangeArrowheads="1"/>
          </p:cNvSpPr>
          <p:nvPr/>
        </p:nvSpPr>
        <p:spPr bwMode="auto">
          <a:xfrm>
            <a:off x="7040220" y="5804794"/>
            <a:ext cx="650875" cy="376238"/>
          </a:xfrm>
          <a:prstGeom prst="rect">
            <a:avLst/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华文楷体" panose="02010600040101010101" pitchFamily="2" charset="-122"/>
              </a:rPr>
              <a:t>日期</a:t>
            </a:r>
          </a:p>
        </p:txBody>
      </p:sp>
      <p:sp>
        <p:nvSpPr>
          <p:cNvPr id="3169" name="Rectangle 97"/>
          <p:cNvSpPr>
            <a:spLocks noChangeArrowheads="1"/>
          </p:cNvSpPr>
          <p:nvPr/>
        </p:nvSpPr>
        <p:spPr bwMode="auto">
          <a:xfrm>
            <a:off x="7802220" y="4814194"/>
            <a:ext cx="650875" cy="376238"/>
          </a:xfrm>
          <a:prstGeom prst="rect">
            <a:avLst/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b="1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华文楷体" panose="02010600040101010101" pitchFamily="2" charset="-122"/>
              </a:rPr>
              <a:t>周次</a:t>
            </a:r>
          </a:p>
        </p:txBody>
      </p:sp>
      <p:sp>
        <p:nvSpPr>
          <p:cNvPr id="52235" name="Line 98"/>
          <p:cNvSpPr>
            <a:spLocks noChangeShapeType="1"/>
          </p:cNvSpPr>
          <p:nvPr/>
        </p:nvSpPr>
        <p:spPr bwMode="auto">
          <a:xfrm flipH="1">
            <a:off x="6430620" y="4102994"/>
            <a:ext cx="685800" cy="304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36" name="Line 99"/>
          <p:cNvSpPr>
            <a:spLocks noChangeShapeType="1"/>
          </p:cNvSpPr>
          <p:nvPr/>
        </p:nvSpPr>
        <p:spPr bwMode="auto">
          <a:xfrm>
            <a:off x="6430620" y="4788794"/>
            <a:ext cx="0" cy="3810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37" name="Line 100"/>
          <p:cNvSpPr>
            <a:spLocks noChangeShapeType="1"/>
          </p:cNvSpPr>
          <p:nvPr/>
        </p:nvSpPr>
        <p:spPr bwMode="auto">
          <a:xfrm>
            <a:off x="6430620" y="5550794"/>
            <a:ext cx="91440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38" name="Line 101"/>
          <p:cNvSpPr>
            <a:spLocks noChangeShapeType="1"/>
          </p:cNvSpPr>
          <p:nvPr/>
        </p:nvSpPr>
        <p:spPr bwMode="auto">
          <a:xfrm>
            <a:off x="7116420" y="4102994"/>
            <a:ext cx="990600" cy="685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39" name="Line 102"/>
          <p:cNvSpPr>
            <a:spLocks noChangeShapeType="1"/>
          </p:cNvSpPr>
          <p:nvPr/>
        </p:nvSpPr>
        <p:spPr bwMode="auto">
          <a:xfrm flipH="1">
            <a:off x="7345020" y="5169794"/>
            <a:ext cx="762000" cy="609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842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BC3B38-6A92-42C3-9C7E-38394572CF34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147" name="Rectangle 57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0600" y="925513"/>
            <a:ext cx="8153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10000"/>
              </a:lnSpc>
            </a:pPr>
            <a:r>
              <a:rPr lang="zh-CN" altLang="ru-RU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早期阶段</a:t>
            </a:r>
          </a:p>
          <a:p>
            <a:pPr marL="742950" lvl="1" indent="-285750" algn="just" eaLnBrk="1" hangingPunct="1">
              <a:lnSpc>
                <a:spcPct val="11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数据属于特定应用，数据由用户管理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ru-RU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文件系统阶段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数据与（一类）应用对应，文件系统作了部分管理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ru-RU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数据库系统阶段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数据共享（面向整个企业），有结构的数据由</a:t>
            </a:r>
            <a:r>
              <a:rPr lang="ru-RU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DBMS</a:t>
            </a: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统一管理</a:t>
            </a:r>
          </a:p>
        </p:txBody>
      </p:sp>
      <p:sp>
        <p:nvSpPr>
          <p:cNvPr id="6148" name="Rectangle 58"/>
          <p:cNvSpPr>
            <a:spLocks noChangeArrowheads="1"/>
          </p:cNvSpPr>
          <p:nvPr/>
        </p:nvSpPr>
        <p:spPr bwMode="auto">
          <a:xfrm>
            <a:off x="900113" y="4906963"/>
            <a:ext cx="80279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40000"/>
              </a:lnSpc>
              <a:spcBef>
                <a:spcPct val="5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ru-RU" altLang="zh-CN" sz="20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zh-CN" altLang="ru-RU" sz="24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应用需求驱动  </a:t>
            </a:r>
            <a:r>
              <a:rPr kumimoji="1" lang="ru-RU" altLang="zh-CN" sz="24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+  </a:t>
            </a:r>
            <a:r>
              <a:rPr kumimoji="1" lang="zh-CN" altLang="ru-RU" sz="24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技术基础</a:t>
            </a:r>
          </a:p>
          <a:p>
            <a:pPr lvl="1" eaLnBrk="1" hangingPunct="1">
              <a:lnSpc>
                <a:spcPct val="140000"/>
              </a:lnSpc>
              <a:spcBef>
                <a:spcPct val="5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zh-CN" altLang="ru-RU" sz="24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  数据库数据的组织与管理大大方便应用的开发和维护</a:t>
            </a:r>
          </a:p>
        </p:txBody>
      </p:sp>
      <p:sp>
        <p:nvSpPr>
          <p:cNvPr id="6149" name="AutoShape 59"/>
          <p:cNvSpPr>
            <a:spLocks noChangeArrowheads="1"/>
          </p:cNvSpPr>
          <p:nvPr/>
        </p:nvSpPr>
        <p:spPr bwMode="auto">
          <a:xfrm>
            <a:off x="582613" y="5446713"/>
            <a:ext cx="914400" cy="333375"/>
          </a:xfrm>
          <a:prstGeom prst="notchedRightArrow">
            <a:avLst>
              <a:gd name="adj1" fmla="val 50000"/>
              <a:gd name="adj2" fmla="val 66679"/>
            </a:avLst>
          </a:prstGeom>
          <a:solidFill>
            <a:srgbClr val="0080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" name="Rectangle 48"/>
          <p:cNvSpPr txBox="1">
            <a:spLocks noChangeArrowheads="1"/>
          </p:cNvSpPr>
          <p:nvPr/>
        </p:nvSpPr>
        <p:spPr bwMode="auto">
          <a:xfrm>
            <a:off x="251520" y="61913"/>
            <a:ext cx="7281168" cy="63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数据管理技术发展回顾</a:t>
            </a:r>
            <a:endParaRPr lang="zh-CN" altLang="ru-RU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37810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AC93DC-58AA-4BC1-B9E2-A96D1513A16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53250" name="Rectangle 10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9244" y="-78760"/>
            <a:ext cx="7532688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维的层次关系</a:t>
            </a:r>
          </a:p>
        </p:txBody>
      </p:sp>
      <p:sp>
        <p:nvSpPr>
          <p:cNvPr id="53251" name="Rectangle 10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12750" y="957263"/>
            <a:ext cx="7772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不支持层次关系带来的问题</a:t>
            </a:r>
          </a:p>
          <a:p>
            <a:pPr marL="742950" lvl="1" indent="-285750" eaLnBrk="1" hangingPunct="1"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增加维的数目，变成非常“稀疏”的状况</a:t>
            </a:r>
          </a:p>
        </p:txBody>
      </p:sp>
      <p:grpSp>
        <p:nvGrpSpPr>
          <p:cNvPr id="53252" name="Group 107"/>
          <p:cNvGrpSpPr>
            <a:grpSpLocks/>
          </p:cNvGrpSpPr>
          <p:nvPr/>
        </p:nvGrpSpPr>
        <p:grpSpPr bwMode="auto">
          <a:xfrm>
            <a:off x="179388" y="2547938"/>
            <a:ext cx="3962400" cy="2362200"/>
            <a:chOff x="240" y="1920"/>
            <a:chExt cx="2496" cy="1488"/>
          </a:xfrm>
        </p:grpSpPr>
        <p:grpSp>
          <p:nvGrpSpPr>
            <p:cNvPr id="53305" name="Group 108"/>
            <p:cNvGrpSpPr>
              <a:grpSpLocks/>
            </p:cNvGrpSpPr>
            <p:nvPr/>
          </p:nvGrpSpPr>
          <p:grpSpPr bwMode="auto">
            <a:xfrm>
              <a:off x="661" y="2366"/>
              <a:ext cx="1383" cy="796"/>
              <a:chOff x="1207" y="2149"/>
              <a:chExt cx="903" cy="598"/>
            </a:xfrm>
          </p:grpSpPr>
          <p:sp>
            <p:nvSpPr>
              <p:cNvPr id="53324" name="Rectangle 109"/>
              <p:cNvSpPr>
                <a:spLocks noChangeArrowheads="1"/>
              </p:cNvSpPr>
              <p:nvPr/>
            </p:nvSpPr>
            <p:spPr bwMode="auto">
              <a:xfrm>
                <a:off x="1214" y="2157"/>
                <a:ext cx="887" cy="57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53325" name="Line 110"/>
              <p:cNvSpPr>
                <a:spLocks noChangeShapeType="1"/>
              </p:cNvSpPr>
              <p:nvPr/>
            </p:nvSpPr>
            <p:spPr bwMode="auto">
              <a:xfrm>
                <a:off x="1661" y="2149"/>
                <a:ext cx="0" cy="588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6" name="Line 111"/>
              <p:cNvSpPr>
                <a:spLocks noChangeShapeType="1"/>
              </p:cNvSpPr>
              <p:nvPr/>
            </p:nvSpPr>
            <p:spPr bwMode="auto">
              <a:xfrm>
                <a:off x="1883" y="2149"/>
                <a:ext cx="1" cy="588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7" name="Line 112"/>
              <p:cNvSpPr>
                <a:spLocks noChangeShapeType="1"/>
              </p:cNvSpPr>
              <p:nvPr/>
            </p:nvSpPr>
            <p:spPr bwMode="auto">
              <a:xfrm>
                <a:off x="1207" y="2540"/>
                <a:ext cx="903" cy="1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8" name="Line 113"/>
              <p:cNvSpPr>
                <a:spLocks noChangeShapeType="1"/>
              </p:cNvSpPr>
              <p:nvPr/>
            </p:nvSpPr>
            <p:spPr bwMode="auto">
              <a:xfrm>
                <a:off x="1207" y="2354"/>
                <a:ext cx="903" cy="1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29" name="Line 114"/>
              <p:cNvSpPr>
                <a:spLocks noChangeShapeType="1"/>
              </p:cNvSpPr>
              <p:nvPr/>
            </p:nvSpPr>
            <p:spPr bwMode="auto">
              <a:xfrm>
                <a:off x="1214" y="2157"/>
                <a:ext cx="0" cy="588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30" name="Line 115"/>
              <p:cNvSpPr>
                <a:spLocks noChangeShapeType="1"/>
              </p:cNvSpPr>
              <p:nvPr/>
            </p:nvSpPr>
            <p:spPr bwMode="auto">
              <a:xfrm>
                <a:off x="1438" y="2159"/>
                <a:ext cx="0" cy="588"/>
              </a:xfrm>
              <a:prstGeom prst="line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306" name="Rectangle 116"/>
            <p:cNvSpPr>
              <a:spLocks noChangeArrowheads="1"/>
            </p:cNvSpPr>
            <p:nvPr/>
          </p:nvSpPr>
          <p:spPr bwMode="auto">
            <a:xfrm>
              <a:off x="912" y="1968"/>
              <a:ext cx="1824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标注：＂    ＂表示有意义的单元</a:t>
              </a:r>
            </a:p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＂    ＂表示无意义的空单元</a:t>
              </a:r>
            </a:p>
            <a:p>
              <a:pPr algn="just">
                <a:buSzPct val="100000"/>
              </a:pPr>
              <a:endParaRPr kumimoji="1" lang="ru-RU" altLang="zh-CN" sz="16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3307" name="Rectangle 117"/>
            <p:cNvSpPr>
              <a:spLocks noChangeArrowheads="1"/>
            </p:cNvSpPr>
            <p:nvPr/>
          </p:nvSpPr>
          <p:spPr bwMode="auto">
            <a:xfrm>
              <a:off x="281" y="1920"/>
              <a:ext cx="35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省维</a:t>
              </a:r>
            </a:p>
          </p:txBody>
        </p:sp>
        <p:sp>
          <p:nvSpPr>
            <p:cNvPr id="53308" name="Rectangle 118"/>
            <p:cNvSpPr>
              <a:spLocks noChangeArrowheads="1"/>
            </p:cNvSpPr>
            <p:nvPr/>
          </p:nvSpPr>
          <p:spPr bwMode="auto">
            <a:xfrm>
              <a:off x="2286" y="3148"/>
              <a:ext cx="402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城市维</a:t>
              </a:r>
            </a:p>
          </p:txBody>
        </p:sp>
        <p:sp>
          <p:nvSpPr>
            <p:cNvPr id="53309" name="Rectangle 119"/>
            <p:cNvSpPr>
              <a:spLocks noChangeArrowheads="1"/>
            </p:cNvSpPr>
            <p:nvPr/>
          </p:nvSpPr>
          <p:spPr bwMode="auto">
            <a:xfrm>
              <a:off x="1073" y="3166"/>
              <a:ext cx="28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沈阳</a:t>
              </a:r>
            </a:p>
          </p:txBody>
        </p:sp>
        <p:sp>
          <p:nvSpPr>
            <p:cNvPr id="53310" name="Rectangle 120"/>
            <p:cNvSpPr>
              <a:spLocks noChangeArrowheads="1"/>
            </p:cNvSpPr>
            <p:nvPr/>
          </p:nvSpPr>
          <p:spPr bwMode="auto">
            <a:xfrm>
              <a:off x="1704" y="3166"/>
              <a:ext cx="4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哈尔滨</a:t>
              </a:r>
            </a:p>
          </p:txBody>
        </p:sp>
        <p:sp>
          <p:nvSpPr>
            <p:cNvPr id="53311" name="Rectangle 121"/>
            <p:cNvSpPr>
              <a:spLocks noChangeArrowheads="1"/>
            </p:cNvSpPr>
            <p:nvPr/>
          </p:nvSpPr>
          <p:spPr bwMode="auto">
            <a:xfrm>
              <a:off x="716" y="3166"/>
              <a:ext cx="2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大连</a:t>
              </a:r>
            </a:p>
          </p:txBody>
        </p:sp>
        <p:sp>
          <p:nvSpPr>
            <p:cNvPr id="53312" name="Rectangle 122"/>
            <p:cNvSpPr>
              <a:spLocks noChangeArrowheads="1"/>
            </p:cNvSpPr>
            <p:nvPr/>
          </p:nvSpPr>
          <p:spPr bwMode="auto">
            <a:xfrm>
              <a:off x="1407" y="3166"/>
              <a:ext cx="28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长春</a:t>
              </a:r>
            </a:p>
          </p:txBody>
        </p:sp>
        <p:sp>
          <p:nvSpPr>
            <p:cNvPr id="53313" name="Rectangle 123"/>
            <p:cNvSpPr>
              <a:spLocks noChangeArrowheads="1"/>
            </p:cNvSpPr>
            <p:nvPr/>
          </p:nvSpPr>
          <p:spPr bwMode="auto">
            <a:xfrm>
              <a:off x="240" y="2402"/>
              <a:ext cx="4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辽宁省</a:t>
              </a:r>
            </a:p>
          </p:txBody>
        </p:sp>
        <p:sp>
          <p:nvSpPr>
            <p:cNvPr id="53314" name="Rectangle 124"/>
            <p:cNvSpPr>
              <a:spLocks noChangeArrowheads="1"/>
            </p:cNvSpPr>
            <p:nvPr/>
          </p:nvSpPr>
          <p:spPr bwMode="auto">
            <a:xfrm>
              <a:off x="240" y="2657"/>
              <a:ext cx="41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黑龙江</a:t>
              </a:r>
            </a:p>
          </p:txBody>
        </p:sp>
        <p:sp>
          <p:nvSpPr>
            <p:cNvPr id="53315" name="Rectangle 125"/>
            <p:cNvSpPr>
              <a:spLocks noChangeArrowheads="1"/>
            </p:cNvSpPr>
            <p:nvPr/>
          </p:nvSpPr>
          <p:spPr bwMode="auto">
            <a:xfrm>
              <a:off x="240" y="2912"/>
              <a:ext cx="41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buSzPct val="100000"/>
              </a:pPr>
              <a:r>
                <a:rPr kumimoji="1" lang="zh-CN" altLang="ru-RU" sz="16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吉林省</a:t>
              </a:r>
            </a:p>
          </p:txBody>
        </p:sp>
        <p:sp>
          <p:nvSpPr>
            <p:cNvPr id="53316" name="Line 126"/>
            <p:cNvSpPr>
              <a:spLocks noChangeShapeType="1"/>
            </p:cNvSpPr>
            <p:nvPr/>
          </p:nvSpPr>
          <p:spPr bwMode="auto">
            <a:xfrm>
              <a:off x="664" y="3134"/>
              <a:ext cx="1997" cy="11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7" name="Line 127"/>
            <p:cNvSpPr>
              <a:spLocks noChangeShapeType="1"/>
            </p:cNvSpPr>
            <p:nvPr/>
          </p:nvSpPr>
          <p:spPr bwMode="auto">
            <a:xfrm flipH="1" flipV="1">
              <a:off x="671" y="1971"/>
              <a:ext cx="2" cy="1177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18" name="Rectangle 128"/>
            <p:cNvSpPr>
              <a:spLocks noChangeArrowheads="1"/>
            </p:cNvSpPr>
            <p:nvPr/>
          </p:nvSpPr>
          <p:spPr bwMode="auto">
            <a:xfrm>
              <a:off x="675" y="2376"/>
              <a:ext cx="334" cy="256"/>
            </a:xfrm>
            <a:prstGeom prst="rect">
              <a:avLst/>
            </a:prstGeom>
            <a:solidFill>
              <a:srgbClr val="BFBFB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53319" name="Rectangle 129"/>
            <p:cNvSpPr>
              <a:spLocks noChangeArrowheads="1"/>
            </p:cNvSpPr>
            <p:nvPr/>
          </p:nvSpPr>
          <p:spPr bwMode="auto">
            <a:xfrm>
              <a:off x="1020" y="2376"/>
              <a:ext cx="334" cy="256"/>
            </a:xfrm>
            <a:prstGeom prst="rect">
              <a:avLst/>
            </a:prstGeom>
            <a:solidFill>
              <a:srgbClr val="BFBFB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53320" name="Rectangle 130"/>
            <p:cNvSpPr>
              <a:spLocks noChangeArrowheads="1"/>
            </p:cNvSpPr>
            <p:nvPr/>
          </p:nvSpPr>
          <p:spPr bwMode="auto">
            <a:xfrm>
              <a:off x="1359" y="2889"/>
              <a:ext cx="334" cy="256"/>
            </a:xfrm>
            <a:prstGeom prst="rect">
              <a:avLst/>
            </a:prstGeom>
            <a:solidFill>
              <a:srgbClr val="BFBFB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53321" name="Rectangle 131"/>
            <p:cNvSpPr>
              <a:spLocks noChangeArrowheads="1"/>
            </p:cNvSpPr>
            <p:nvPr/>
          </p:nvSpPr>
          <p:spPr bwMode="auto">
            <a:xfrm>
              <a:off x="1693" y="2634"/>
              <a:ext cx="334" cy="257"/>
            </a:xfrm>
            <a:prstGeom prst="rect">
              <a:avLst/>
            </a:prstGeom>
            <a:solidFill>
              <a:srgbClr val="BFBFB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53322" name="Rectangle 132"/>
            <p:cNvSpPr>
              <a:spLocks noChangeArrowheads="1"/>
            </p:cNvSpPr>
            <p:nvPr/>
          </p:nvSpPr>
          <p:spPr bwMode="auto">
            <a:xfrm>
              <a:off x="1392" y="1968"/>
              <a:ext cx="161" cy="107"/>
            </a:xfrm>
            <a:prstGeom prst="rect">
              <a:avLst/>
            </a:prstGeom>
            <a:solidFill>
              <a:srgbClr val="BFBFB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53323" name="Rectangle 133"/>
            <p:cNvSpPr>
              <a:spLocks noChangeArrowheads="1"/>
            </p:cNvSpPr>
            <p:nvPr/>
          </p:nvSpPr>
          <p:spPr bwMode="auto">
            <a:xfrm>
              <a:off x="1248" y="2112"/>
              <a:ext cx="161" cy="107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</p:grpSp>
      <p:sp>
        <p:nvSpPr>
          <p:cNvPr id="53253" name="Rectangle 134"/>
          <p:cNvSpPr>
            <a:spLocks noChangeArrowheads="1"/>
          </p:cNvSpPr>
          <p:nvPr/>
        </p:nvSpPr>
        <p:spPr bwMode="auto">
          <a:xfrm>
            <a:off x="8369300" y="4529138"/>
            <a:ext cx="8016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时间维</a:t>
            </a:r>
          </a:p>
        </p:txBody>
      </p:sp>
      <p:grpSp>
        <p:nvGrpSpPr>
          <p:cNvPr id="53254" name="Group 135"/>
          <p:cNvGrpSpPr>
            <a:grpSpLocks/>
          </p:cNvGrpSpPr>
          <p:nvPr/>
        </p:nvGrpSpPr>
        <p:grpSpPr bwMode="auto">
          <a:xfrm>
            <a:off x="4598988" y="2471738"/>
            <a:ext cx="762000" cy="3048000"/>
            <a:chOff x="0" y="0"/>
            <a:chExt cx="19999" cy="19023"/>
          </a:xfrm>
        </p:grpSpPr>
        <p:sp>
          <p:nvSpPr>
            <p:cNvPr id="53291" name="Line 136"/>
            <p:cNvSpPr>
              <a:spLocks noChangeShapeType="1"/>
            </p:cNvSpPr>
            <p:nvPr/>
          </p:nvSpPr>
          <p:spPr bwMode="auto">
            <a:xfrm>
              <a:off x="640" y="0"/>
              <a:ext cx="7764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2" name="Line 137"/>
            <p:cNvSpPr>
              <a:spLocks noChangeShapeType="1"/>
            </p:cNvSpPr>
            <p:nvPr/>
          </p:nvSpPr>
          <p:spPr bwMode="auto">
            <a:xfrm>
              <a:off x="0" y="121"/>
              <a:ext cx="28" cy="18902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3" name="Line 138"/>
            <p:cNvSpPr>
              <a:spLocks noChangeShapeType="1"/>
            </p:cNvSpPr>
            <p:nvPr/>
          </p:nvSpPr>
          <p:spPr bwMode="auto">
            <a:xfrm>
              <a:off x="640" y="1562"/>
              <a:ext cx="19359" cy="6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4" name="Line 139"/>
            <p:cNvSpPr>
              <a:spLocks noChangeShapeType="1"/>
            </p:cNvSpPr>
            <p:nvPr/>
          </p:nvSpPr>
          <p:spPr bwMode="auto">
            <a:xfrm>
              <a:off x="12244" y="1562"/>
              <a:ext cx="28" cy="3122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5" name="Line 140"/>
            <p:cNvSpPr>
              <a:spLocks noChangeShapeType="1"/>
            </p:cNvSpPr>
            <p:nvPr/>
          </p:nvSpPr>
          <p:spPr bwMode="auto">
            <a:xfrm>
              <a:off x="12244" y="3117"/>
              <a:ext cx="7755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6" name="Line 141"/>
            <p:cNvSpPr>
              <a:spLocks noChangeShapeType="1"/>
            </p:cNvSpPr>
            <p:nvPr/>
          </p:nvSpPr>
          <p:spPr bwMode="auto">
            <a:xfrm>
              <a:off x="12244" y="4684"/>
              <a:ext cx="7755" cy="8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7" name="Line 142"/>
            <p:cNvSpPr>
              <a:spLocks noChangeShapeType="1"/>
            </p:cNvSpPr>
            <p:nvPr/>
          </p:nvSpPr>
          <p:spPr bwMode="auto">
            <a:xfrm>
              <a:off x="640" y="7802"/>
              <a:ext cx="7764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8" name="Line 143"/>
            <p:cNvSpPr>
              <a:spLocks noChangeShapeType="1"/>
            </p:cNvSpPr>
            <p:nvPr/>
          </p:nvSpPr>
          <p:spPr bwMode="auto">
            <a:xfrm>
              <a:off x="640" y="9364"/>
              <a:ext cx="19359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9" name="Line 144"/>
            <p:cNvSpPr>
              <a:spLocks noChangeShapeType="1"/>
            </p:cNvSpPr>
            <p:nvPr/>
          </p:nvSpPr>
          <p:spPr bwMode="auto">
            <a:xfrm>
              <a:off x="12244" y="9364"/>
              <a:ext cx="28" cy="3123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0" name="Line 145"/>
            <p:cNvSpPr>
              <a:spLocks noChangeShapeType="1"/>
            </p:cNvSpPr>
            <p:nvPr/>
          </p:nvSpPr>
          <p:spPr bwMode="auto">
            <a:xfrm>
              <a:off x="12244" y="10918"/>
              <a:ext cx="7755" cy="8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1" name="Line 146"/>
            <p:cNvSpPr>
              <a:spLocks noChangeShapeType="1"/>
            </p:cNvSpPr>
            <p:nvPr/>
          </p:nvSpPr>
          <p:spPr bwMode="auto">
            <a:xfrm>
              <a:off x="12244" y="12480"/>
              <a:ext cx="7755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2" name="Line 147"/>
            <p:cNvSpPr>
              <a:spLocks noChangeShapeType="1"/>
            </p:cNvSpPr>
            <p:nvPr/>
          </p:nvSpPr>
          <p:spPr bwMode="auto">
            <a:xfrm>
              <a:off x="16103" y="12480"/>
              <a:ext cx="37" cy="3125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3" name="Line 148"/>
            <p:cNvSpPr>
              <a:spLocks noChangeShapeType="1"/>
            </p:cNvSpPr>
            <p:nvPr/>
          </p:nvSpPr>
          <p:spPr bwMode="auto">
            <a:xfrm>
              <a:off x="16103" y="14042"/>
              <a:ext cx="3896" cy="7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304" name="Line 149"/>
            <p:cNvSpPr>
              <a:spLocks noChangeShapeType="1"/>
            </p:cNvSpPr>
            <p:nvPr/>
          </p:nvSpPr>
          <p:spPr bwMode="auto">
            <a:xfrm>
              <a:off x="16103" y="15592"/>
              <a:ext cx="3896" cy="6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255" name="Rectangle 150"/>
          <p:cNvSpPr>
            <a:spLocks noChangeArrowheads="1"/>
          </p:cNvSpPr>
          <p:nvPr/>
        </p:nvSpPr>
        <p:spPr bwMode="auto">
          <a:xfrm>
            <a:off x="6732588" y="4799013"/>
            <a:ext cx="763587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产品维</a:t>
            </a:r>
          </a:p>
        </p:txBody>
      </p:sp>
      <p:sp>
        <p:nvSpPr>
          <p:cNvPr id="53256" name="Rectangle 151"/>
          <p:cNvSpPr>
            <a:spLocks noChangeArrowheads="1"/>
          </p:cNvSpPr>
          <p:nvPr/>
        </p:nvSpPr>
        <p:spPr bwMode="auto">
          <a:xfrm>
            <a:off x="6191250" y="2593975"/>
            <a:ext cx="2117725" cy="216852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3257" name="Line 152"/>
          <p:cNvSpPr>
            <a:spLocks noChangeShapeType="1"/>
          </p:cNvSpPr>
          <p:nvPr/>
        </p:nvSpPr>
        <p:spPr bwMode="auto">
          <a:xfrm>
            <a:off x="6191250" y="3671888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8" name="Line 153"/>
          <p:cNvSpPr>
            <a:spLocks noChangeShapeType="1"/>
          </p:cNvSpPr>
          <p:nvPr/>
        </p:nvSpPr>
        <p:spPr bwMode="auto">
          <a:xfrm>
            <a:off x="6191250" y="3881438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9" name="Line 154"/>
          <p:cNvSpPr>
            <a:spLocks noChangeShapeType="1"/>
          </p:cNvSpPr>
          <p:nvPr/>
        </p:nvSpPr>
        <p:spPr bwMode="auto">
          <a:xfrm>
            <a:off x="6191250" y="4103688"/>
            <a:ext cx="2117725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0" name="Line 155"/>
          <p:cNvSpPr>
            <a:spLocks noChangeShapeType="1"/>
          </p:cNvSpPr>
          <p:nvPr/>
        </p:nvSpPr>
        <p:spPr bwMode="auto">
          <a:xfrm>
            <a:off x="6191250" y="4316413"/>
            <a:ext cx="2117725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1" name="Line 156"/>
          <p:cNvSpPr>
            <a:spLocks noChangeShapeType="1"/>
          </p:cNvSpPr>
          <p:nvPr/>
        </p:nvSpPr>
        <p:spPr bwMode="auto">
          <a:xfrm>
            <a:off x="6191250" y="4540250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2" name="Line 157"/>
          <p:cNvSpPr>
            <a:spLocks noChangeShapeType="1"/>
          </p:cNvSpPr>
          <p:nvPr/>
        </p:nvSpPr>
        <p:spPr bwMode="auto">
          <a:xfrm>
            <a:off x="6191250" y="3448050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3" name="Line 158"/>
          <p:cNvSpPr>
            <a:spLocks noChangeShapeType="1"/>
          </p:cNvSpPr>
          <p:nvPr/>
        </p:nvSpPr>
        <p:spPr bwMode="auto">
          <a:xfrm>
            <a:off x="6191250" y="3222625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4" name="Line 159"/>
          <p:cNvSpPr>
            <a:spLocks noChangeShapeType="1"/>
          </p:cNvSpPr>
          <p:nvPr/>
        </p:nvSpPr>
        <p:spPr bwMode="auto">
          <a:xfrm>
            <a:off x="6191250" y="3013075"/>
            <a:ext cx="2117725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5" name="Line 160"/>
          <p:cNvSpPr>
            <a:spLocks noChangeShapeType="1"/>
          </p:cNvSpPr>
          <p:nvPr/>
        </p:nvSpPr>
        <p:spPr bwMode="auto">
          <a:xfrm>
            <a:off x="6191250" y="2801938"/>
            <a:ext cx="2117725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6" name="Line 161"/>
          <p:cNvSpPr>
            <a:spLocks noChangeShapeType="1"/>
          </p:cNvSpPr>
          <p:nvPr/>
        </p:nvSpPr>
        <p:spPr bwMode="auto">
          <a:xfrm>
            <a:off x="6727825" y="2593975"/>
            <a:ext cx="1588" cy="21685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162"/>
          <p:cNvSpPr>
            <a:spLocks noChangeShapeType="1"/>
          </p:cNvSpPr>
          <p:nvPr/>
        </p:nvSpPr>
        <p:spPr bwMode="auto">
          <a:xfrm>
            <a:off x="7280275" y="2593975"/>
            <a:ext cx="1588" cy="21685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Line 163"/>
          <p:cNvSpPr>
            <a:spLocks noChangeShapeType="1"/>
          </p:cNvSpPr>
          <p:nvPr/>
        </p:nvSpPr>
        <p:spPr bwMode="auto">
          <a:xfrm>
            <a:off x="7802563" y="2593975"/>
            <a:ext cx="0" cy="216852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9" name="Line 164"/>
          <p:cNvSpPr>
            <a:spLocks noChangeShapeType="1"/>
          </p:cNvSpPr>
          <p:nvPr/>
        </p:nvSpPr>
        <p:spPr bwMode="auto">
          <a:xfrm flipV="1">
            <a:off x="6191250" y="2244725"/>
            <a:ext cx="368300" cy="35083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165"/>
          <p:cNvSpPr>
            <a:spLocks noChangeShapeType="1"/>
          </p:cNvSpPr>
          <p:nvPr/>
        </p:nvSpPr>
        <p:spPr bwMode="auto">
          <a:xfrm flipV="1">
            <a:off x="8308975" y="2244725"/>
            <a:ext cx="368300" cy="35083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1" name="Line 166"/>
          <p:cNvSpPr>
            <a:spLocks noChangeShapeType="1"/>
          </p:cNvSpPr>
          <p:nvPr/>
        </p:nvSpPr>
        <p:spPr bwMode="auto">
          <a:xfrm>
            <a:off x="6559550" y="2243138"/>
            <a:ext cx="2117725" cy="15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2" name="Line 167"/>
          <p:cNvSpPr>
            <a:spLocks noChangeShapeType="1"/>
          </p:cNvSpPr>
          <p:nvPr/>
        </p:nvSpPr>
        <p:spPr bwMode="auto">
          <a:xfrm flipV="1">
            <a:off x="8308975" y="4340225"/>
            <a:ext cx="368300" cy="420688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3" name="Line 168"/>
          <p:cNvSpPr>
            <a:spLocks noChangeShapeType="1"/>
          </p:cNvSpPr>
          <p:nvPr/>
        </p:nvSpPr>
        <p:spPr bwMode="auto">
          <a:xfrm>
            <a:off x="8677275" y="2243138"/>
            <a:ext cx="0" cy="2097087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4" name="Line 169"/>
          <p:cNvSpPr>
            <a:spLocks noChangeShapeType="1"/>
          </p:cNvSpPr>
          <p:nvPr/>
        </p:nvSpPr>
        <p:spPr bwMode="auto">
          <a:xfrm flipV="1">
            <a:off x="8713788" y="4452938"/>
            <a:ext cx="304800" cy="304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75" name="Line 170"/>
          <p:cNvSpPr>
            <a:spLocks noChangeShapeType="1"/>
          </p:cNvSpPr>
          <p:nvPr/>
        </p:nvSpPr>
        <p:spPr bwMode="auto">
          <a:xfrm>
            <a:off x="7494588" y="4910138"/>
            <a:ext cx="3048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76" name="Line 171"/>
          <p:cNvSpPr>
            <a:spLocks noChangeShapeType="1"/>
          </p:cNvSpPr>
          <p:nvPr/>
        </p:nvSpPr>
        <p:spPr bwMode="auto">
          <a:xfrm>
            <a:off x="4370388" y="2319338"/>
            <a:ext cx="0" cy="3276600"/>
          </a:xfrm>
          <a:prstGeom prst="line">
            <a:avLst/>
          </a:prstGeom>
          <a:noFill/>
          <a:ln w="25400" algn="ctr">
            <a:solidFill>
              <a:srgbClr val="33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77" name="Rectangle 172"/>
          <p:cNvSpPr>
            <a:spLocks noChangeArrowheads="1"/>
          </p:cNvSpPr>
          <p:nvPr/>
        </p:nvSpPr>
        <p:spPr bwMode="auto">
          <a:xfrm>
            <a:off x="4887913" y="231457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西北</a:t>
            </a:r>
          </a:p>
        </p:txBody>
      </p:sp>
      <p:sp>
        <p:nvSpPr>
          <p:cNvPr id="53278" name="Rectangle 173"/>
          <p:cNvSpPr>
            <a:spLocks noChangeArrowheads="1"/>
          </p:cNvSpPr>
          <p:nvPr/>
        </p:nvSpPr>
        <p:spPr bwMode="auto">
          <a:xfrm>
            <a:off x="5284788" y="25701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陕西</a:t>
            </a:r>
          </a:p>
        </p:txBody>
      </p:sp>
      <p:sp>
        <p:nvSpPr>
          <p:cNvPr id="53279" name="Rectangle 174"/>
          <p:cNvSpPr>
            <a:spLocks noChangeArrowheads="1"/>
          </p:cNvSpPr>
          <p:nvPr/>
        </p:nvSpPr>
        <p:spPr bwMode="auto">
          <a:xfrm>
            <a:off x="5284788" y="28368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甘肃</a:t>
            </a:r>
          </a:p>
        </p:txBody>
      </p:sp>
      <p:sp>
        <p:nvSpPr>
          <p:cNvPr id="53280" name="Rectangle 175"/>
          <p:cNvSpPr>
            <a:spLocks noChangeArrowheads="1"/>
          </p:cNvSpPr>
          <p:nvPr/>
        </p:nvSpPr>
        <p:spPr bwMode="auto">
          <a:xfrm>
            <a:off x="5284788" y="30908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宁夏</a:t>
            </a:r>
          </a:p>
        </p:txBody>
      </p:sp>
      <p:sp>
        <p:nvSpPr>
          <p:cNvPr id="53281" name="Rectangle 176"/>
          <p:cNvSpPr>
            <a:spLocks noChangeArrowheads="1"/>
          </p:cNvSpPr>
          <p:nvPr/>
        </p:nvSpPr>
        <p:spPr bwMode="auto">
          <a:xfrm>
            <a:off x="5132388" y="3243263"/>
            <a:ext cx="317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ru-RU" altLang="zh-CN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...</a:t>
            </a:r>
          </a:p>
        </p:txBody>
      </p:sp>
      <p:sp>
        <p:nvSpPr>
          <p:cNvPr id="53282" name="Rectangle 177"/>
          <p:cNvSpPr>
            <a:spLocks noChangeArrowheads="1"/>
          </p:cNvSpPr>
          <p:nvPr/>
        </p:nvSpPr>
        <p:spPr bwMode="auto">
          <a:xfrm>
            <a:off x="4903788" y="35607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zh-CN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东北</a:t>
            </a:r>
          </a:p>
        </p:txBody>
      </p:sp>
      <p:sp>
        <p:nvSpPr>
          <p:cNvPr id="53283" name="Rectangle 178"/>
          <p:cNvSpPr>
            <a:spLocks noChangeArrowheads="1"/>
          </p:cNvSpPr>
          <p:nvPr/>
        </p:nvSpPr>
        <p:spPr bwMode="auto">
          <a:xfrm>
            <a:off x="5300663" y="3816350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黑龙江</a:t>
            </a:r>
          </a:p>
        </p:txBody>
      </p:sp>
      <p:sp>
        <p:nvSpPr>
          <p:cNvPr id="53284" name="Rectangle 179"/>
          <p:cNvSpPr>
            <a:spLocks noChangeArrowheads="1"/>
          </p:cNvSpPr>
          <p:nvPr/>
        </p:nvSpPr>
        <p:spPr bwMode="auto">
          <a:xfrm>
            <a:off x="5300663" y="408305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吉林</a:t>
            </a:r>
          </a:p>
        </p:txBody>
      </p:sp>
      <p:sp>
        <p:nvSpPr>
          <p:cNvPr id="53285" name="Rectangle 180"/>
          <p:cNvSpPr>
            <a:spLocks noChangeArrowheads="1"/>
          </p:cNvSpPr>
          <p:nvPr/>
        </p:nvSpPr>
        <p:spPr bwMode="auto">
          <a:xfrm>
            <a:off x="5300663" y="433705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辽宁</a:t>
            </a:r>
          </a:p>
        </p:txBody>
      </p:sp>
      <p:sp>
        <p:nvSpPr>
          <p:cNvPr id="53286" name="Rectangle 181"/>
          <p:cNvSpPr>
            <a:spLocks noChangeArrowheads="1"/>
          </p:cNvSpPr>
          <p:nvPr/>
        </p:nvSpPr>
        <p:spPr bwMode="auto">
          <a:xfrm>
            <a:off x="5284788" y="45513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沈阳</a:t>
            </a:r>
          </a:p>
        </p:txBody>
      </p:sp>
      <p:sp>
        <p:nvSpPr>
          <p:cNvPr id="53287" name="Rectangle 182"/>
          <p:cNvSpPr>
            <a:spLocks noChangeArrowheads="1"/>
          </p:cNvSpPr>
          <p:nvPr/>
        </p:nvSpPr>
        <p:spPr bwMode="auto">
          <a:xfrm>
            <a:off x="5284788" y="48180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zh-CN" altLang="ru-RU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大连</a:t>
            </a:r>
          </a:p>
        </p:txBody>
      </p:sp>
      <p:sp>
        <p:nvSpPr>
          <p:cNvPr id="53288" name="Rectangle 183"/>
          <p:cNvSpPr>
            <a:spLocks noChangeArrowheads="1"/>
          </p:cNvSpPr>
          <p:nvPr/>
        </p:nvSpPr>
        <p:spPr bwMode="auto">
          <a:xfrm>
            <a:off x="5284788" y="5072063"/>
            <a:ext cx="4972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kumimoji="1" lang="ru-RU" altLang="zh-CN" sz="1600" b="1"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</a:p>
        </p:txBody>
      </p:sp>
      <p:sp>
        <p:nvSpPr>
          <p:cNvPr id="3256" name="Rectangle 184"/>
          <p:cNvSpPr>
            <a:spLocks noChangeArrowheads="1"/>
          </p:cNvSpPr>
          <p:nvPr/>
        </p:nvSpPr>
        <p:spPr bwMode="auto">
          <a:xfrm>
            <a:off x="941388" y="5314328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kumimoji="1" lang="zh-CN" altLang="ru-RU" sz="20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不支持维层次关系</a:t>
            </a:r>
          </a:p>
        </p:txBody>
      </p:sp>
      <p:sp>
        <p:nvSpPr>
          <p:cNvPr id="3257" name="Rectangle 185"/>
          <p:cNvSpPr>
            <a:spLocks noChangeArrowheads="1"/>
          </p:cNvSpPr>
          <p:nvPr/>
        </p:nvSpPr>
        <p:spPr bwMode="auto">
          <a:xfrm>
            <a:off x="6122988" y="5319713"/>
            <a:ext cx="19912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kumimoji="1" lang="zh-CN" altLang="ru-RU" sz="20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支持维层次关系</a:t>
            </a:r>
          </a:p>
        </p:txBody>
      </p:sp>
    </p:spTree>
    <p:extLst>
      <p:ext uri="{BB962C8B-B14F-4D97-AF65-F5344CB8AC3E}">
        <p14:creationId xmlns:p14="http://schemas.microsoft.com/office/powerpoint/2010/main" val="290786060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F5FE94-A604-4BB6-A358-7A390ADCA450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4274" name="Rectangle 18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395" y="-114273"/>
            <a:ext cx="7532688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ROLAP: 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星型模式（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Star Schema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54275" name="Rectangle 18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648450" y="1676400"/>
            <a:ext cx="24955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ru-RU" altLang="zh-CN" smtClean="0"/>
              <a:t>   </a:t>
            </a:r>
          </a:p>
        </p:txBody>
      </p:sp>
      <p:sp>
        <p:nvSpPr>
          <p:cNvPr id="54276" name="Rectangle 190"/>
          <p:cNvSpPr>
            <a:spLocks noChangeArrowheads="1"/>
          </p:cNvSpPr>
          <p:nvPr/>
        </p:nvSpPr>
        <p:spPr bwMode="auto">
          <a:xfrm>
            <a:off x="3548063" y="3162300"/>
            <a:ext cx="2065337" cy="452438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grpSp>
        <p:nvGrpSpPr>
          <p:cNvPr id="54277" name="Group 191"/>
          <p:cNvGrpSpPr>
            <a:grpSpLocks/>
          </p:cNvGrpSpPr>
          <p:nvPr/>
        </p:nvGrpSpPr>
        <p:grpSpPr bwMode="auto">
          <a:xfrm>
            <a:off x="304800" y="1295400"/>
            <a:ext cx="1819275" cy="2163763"/>
            <a:chOff x="277" y="1164"/>
            <a:chExt cx="1133" cy="1341"/>
          </a:xfrm>
        </p:grpSpPr>
        <p:sp>
          <p:nvSpPr>
            <p:cNvPr id="54309" name="Rectangle 192"/>
            <p:cNvSpPr>
              <a:spLocks noChangeArrowheads="1"/>
            </p:cNvSpPr>
            <p:nvPr/>
          </p:nvSpPr>
          <p:spPr bwMode="auto">
            <a:xfrm>
              <a:off x="277" y="1421"/>
              <a:ext cx="1133" cy="1084"/>
            </a:xfrm>
            <a:prstGeom prst="rect">
              <a:avLst/>
            </a:prstGeom>
            <a:solidFill>
              <a:srgbClr val="00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time_key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day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day_of_the_week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month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quarter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54310" name="Rectangle 193"/>
            <p:cNvSpPr>
              <a:spLocks noChangeArrowheads="1"/>
            </p:cNvSpPr>
            <p:nvPr/>
          </p:nvSpPr>
          <p:spPr bwMode="auto">
            <a:xfrm>
              <a:off x="277" y="1164"/>
              <a:ext cx="401" cy="252"/>
            </a:xfrm>
            <a:prstGeom prst="rect">
              <a:avLst/>
            </a:prstGeom>
            <a:solidFill>
              <a:srgbClr val="00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200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54278" name="Group 194"/>
          <p:cNvGrpSpPr>
            <a:grpSpLocks/>
          </p:cNvGrpSpPr>
          <p:nvPr/>
        </p:nvGrpSpPr>
        <p:grpSpPr bwMode="auto">
          <a:xfrm>
            <a:off x="6604000" y="3867150"/>
            <a:ext cx="1908175" cy="1884363"/>
            <a:chOff x="684" y="2196"/>
            <a:chExt cx="1189" cy="1168"/>
          </a:xfrm>
        </p:grpSpPr>
        <p:sp>
          <p:nvSpPr>
            <p:cNvPr id="54307" name="Rectangle 195"/>
            <p:cNvSpPr>
              <a:spLocks noChangeArrowheads="1"/>
            </p:cNvSpPr>
            <p:nvPr/>
          </p:nvSpPr>
          <p:spPr bwMode="auto">
            <a:xfrm>
              <a:off x="684" y="2450"/>
              <a:ext cx="1189" cy="91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location_key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street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city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province_or_street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54308" name="Rectangle 196"/>
            <p:cNvSpPr>
              <a:spLocks noChangeArrowheads="1"/>
            </p:cNvSpPr>
            <p:nvPr/>
          </p:nvSpPr>
          <p:spPr bwMode="auto">
            <a:xfrm>
              <a:off x="684" y="2196"/>
              <a:ext cx="630" cy="25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200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54279" name="Rectangle 197"/>
          <p:cNvSpPr>
            <a:spLocks noChangeArrowheads="1"/>
          </p:cNvSpPr>
          <p:nvPr/>
        </p:nvSpPr>
        <p:spPr bwMode="auto">
          <a:xfrm>
            <a:off x="3451225" y="2279650"/>
            <a:ext cx="186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54280" name="Rectangle 198"/>
          <p:cNvSpPr>
            <a:spLocks noChangeArrowheads="1"/>
          </p:cNvSpPr>
          <p:nvPr/>
        </p:nvSpPr>
        <p:spPr bwMode="auto">
          <a:xfrm>
            <a:off x="3548063" y="2697163"/>
            <a:ext cx="2065337" cy="45243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81" name="Rectangle 199"/>
          <p:cNvSpPr>
            <a:spLocks noChangeArrowheads="1"/>
          </p:cNvSpPr>
          <p:nvPr/>
        </p:nvSpPr>
        <p:spPr bwMode="auto">
          <a:xfrm>
            <a:off x="3581400" y="2743200"/>
            <a:ext cx="2057400" cy="396875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time_key</a:t>
            </a:r>
          </a:p>
        </p:txBody>
      </p:sp>
      <p:sp>
        <p:nvSpPr>
          <p:cNvPr id="54282" name="Rectangle 200"/>
          <p:cNvSpPr>
            <a:spLocks noChangeArrowheads="1"/>
          </p:cNvSpPr>
          <p:nvPr/>
        </p:nvSpPr>
        <p:spPr bwMode="auto">
          <a:xfrm>
            <a:off x="3582988" y="3192463"/>
            <a:ext cx="2016125" cy="3968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  item_key</a:t>
            </a:r>
          </a:p>
        </p:txBody>
      </p:sp>
      <p:sp>
        <p:nvSpPr>
          <p:cNvPr id="54283" name="Rectangle 201"/>
          <p:cNvSpPr>
            <a:spLocks noChangeArrowheads="1"/>
          </p:cNvSpPr>
          <p:nvPr/>
        </p:nvSpPr>
        <p:spPr bwMode="auto">
          <a:xfrm>
            <a:off x="3548063" y="3627438"/>
            <a:ext cx="2065337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84" name="Rectangle 202"/>
          <p:cNvSpPr>
            <a:spLocks noChangeArrowheads="1"/>
          </p:cNvSpPr>
          <p:nvPr/>
        </p:nvSpPr>
        <p:spPr bwMode="auto">
          <a:xfrm>
            <a:off x="3582988" y="3638550"/>
            <a:ext cx="2066925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branch_key</a:t>
            </a:r>
          </a:p>
        </p:txBody>
      </p:sp>
      <p:sp>
        <p:nvSpPr>
          <p:cNvPr id="54285" name="Rectangle 203"/>
          <p:cNvSpPr>
            <a:spLocks noChangeArrowheads="1"/>
          </p:cNvSpPr>
          <p:nvPr/>
        </p:nvSpPr>
        <p:spPr bwMode="auto">
          <a:xfrm>
            <a:off x="3548063" y="4090988"/>
            <a:ext cx="2065337" cy="45243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86" name="Rectangle 204"/>
          <p:cNvSpPr>
            <a:spLocks noChangeArrowheads="1"/>
          </p:cNvSpPr>
          <p:nvPr/>
        </p:nvSpPr>
        <p:spPr bwMode="auto">
          <a:xfrm>
            <a:off x="3581400" y="4114800"/>
            <a:ext cx="2065338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location_key</a:t>
            </a:r>
          </a:p>
        </p:txBody>
      </p:sp>
      <p:sp>
        <p:nvSpPr>
          <p:cNvPr id="54287" name="Rectangle 205"/>
          <p:cNvSpPr>
            <a:spLocks noChangeArrowheads="1"/>
          </p:cNvSpPr>
          <p:nvPr/>
        </p:nvSpPr>
        <p:spPr bwMode="auto">
          <a:xfrm>
            <a:off x="3548063" y="4556125"/>
            <a:ext cx="2065337" cy="452438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88" name="Rectangle 206"/>
          <p:cNvSpPr>
            <a:spLocks noChangeArrowheads="1"/>
          </p:cNvSpPr>
          <p:nvPr/>
        </p:nvSpPr>
        <p:spPr bwMode="auto">
          <a:xfrm>
            <a:off x="3582988" y="4606925"/>
            <a:ext cx="1987550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units_sold</a:t>
            </a:r>
          </a:p>
        </p:txBody>
      </p:sp>
      <p:sp>
        <p:nvSpPr>
          <p:cNvPr id="54289" name="Rectangle 207"/>
          <p:cNvSpPr>
            <a:spLocks noChangeArrowheads="1"/>
          </p:cNvSpPr>
          <p:nvPr/>
        </p:nvSpPr>
        <p:spPr bwMode="auto">
          <a:xfrm>
            <a:off x="3548063" y="5021263"/>
            <a:ext cx="2065337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90" name="Rectangle 208"/>
          <p:cNvSpPr>
            <a:spLocks noChangeArrowheads="1"/>
          </p:cNvSpPr>
          <p:nvPr/>
        </p:nvSpPr>
        <p:spPr bwMode="auto">
          <a:xfrm>
            <a:off x="3582988" y="5051425"/>
            <a:ext cx="1993900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dollars_sold</a:t>
            </a:r>
          </a:p>
        </p:txBody>
      </p:sp>
      <p:sp>
        <p:nvSpPr>
          <p:cNvPr id="54291" name="Rectangle 209"/>
          <p:cNvSpPr>
            <a:spLocks noChangeArrowheads="1"/>
          </p:cNvSpPr>
          <p:nvPr/>
        </p:nvSpPr>
        <p:spPr bwMode="auto">
          <a:xfrm>
            <a:off x="3548063" y="5486400"/>
            <a:ext cx="2065337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4292" name="Rectangle 210"/>
          <p:cNvSpPr>
            <a:spLocks noChangeArrowheads="1"/>
          </p:cNvSpPr>
          <p:nvPr/>
        </p:nvSpPr>
        <p:spPr bwMode="auto">
          <a:xfrm>
            <a:off x="3563938" y="5497513"/>
            <a:ext cx="1995487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 avg_sales</a:t>
            </a:r>
          </a:p>
        </p:txBody>
      </p:sp>
      <p:sp>
        <p:nvSpPr>
          <p:cNvPr id="54293" name="Rectangle 211"/>
          <p:cNvSpPr>
            <a:spLocks noChangeArrowheads="1"/>
          </p:cNvSpPr>
          <p:nvPr/>
        </p:nvSpPr>
        <p:spPr bwMode="auto">
          <a:xfrm>
            <a:off x="2057400" y="5905500"/>
            <a:ext cx="1219200" cy="406400"/>
          </a:xfrm>
          <a:prstGeom prst="rect">
            <a:avLst/>
          </a:prstGeom>
          <a:solidFill>
            <a:srgbClr val="FF99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54294" name="Line 212"/>
          <p:cNvSpPr>
            <a:spLocks noChangeShapeType="1"/>
          </p:cNvSpPr>
          <p:nvPr/>
        </p:nvSpPr>
        <p:spPr bwMode="auto">
          <a:xfrm flipV="1">
            <a:off x="2771775" y="4781550"/>
            <a:ext cx="769938" cy="11430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5" name="Line 213"/>
          <p:cNvSpPr>
            <a:spLocks noChangeShapeType="1"/>
          </p:cNvSpPr>
          <p:nvPr/>
        </p:nvSpPr>
        <p:spPr bwMode="auto">
          <a:xfrm flipV="1">
            <a:off x="2752725" y="5324475"/>
            <a:ext cx="788988" cy="5619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6" name="Line 214"/>
          <p:cNvSpPr>
            <a:spLocks noChangeShapeType="1"/>
          </p:cNvSpPr>
          <p:nvPr/>
        </p:nvSpPr>
        <p:spPr bwMode="auto">
          <a:xfrm flipV="1">
            <a:off x="2752725" y="5692775"/>
            <a:ext cx="904875" cy="1936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7" name="Line 215"/>
          <p:cNvSpPr>
            <a:spLocks noChangeShapeType="1"/>
          </p:cNvSpPr>
          <p:nvPr/>
        </p:nvSpPr>
        <p:spPr bwMode="auto">
          <a:xfrm flipH="1">
            <a:off x="2328863" y="3949700"/>
            <a:ext cx="1193800" cy="735013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8" name="Line 216"/>
          <p:cNvSpPr>
            <a:spLocks noChangeShapeType="1"/>
          </p:cNvSpPr>
          <p:nvPr/>
        </p:nvSpPr>
        <p:spPr bwMode="auto">
          <a:xfrm flipH="1" flipV="1">
            <a:off x="2133600" y="2514600"/>
            <a:ext cx="1446213" cy="485775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99" name="Line 217"/>
          <p:cNvSpPr>
            <a:spLocks noChangeShapeType="1"/>
          </p:cNvSpPr>
          <p:nvPr/>
        </p:nvSpPr>
        <p:spPr bwMode="auto">
          <a:xfrm>
            <a:off x="5580063" y="4356100"/>
            <a:ext cx="1039812" cy="387350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300" name="Line 218"/>
          <p:cNvSpPr>
            <a:spLocks noChangeShapeType="1"/>
          </p:cNvSpPr>
          <p:nvPr/>
        </p:nvSpPr>
        <p:spPr bwMode="auto">
          <a:xfrm flipV="1">
            <a:off x="5580063" y="2709863"/>
            <a:ext cx="1077912" cy="677862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4301" name="Group 219"/>
          <p:cNvGrpSpPr>
            <a:grpSpLocks/>
          </p:cNvGrpSpPr>
          <p:nvPr/>
        </p:nvGrpSpPr>
        <p:grpSpPr bwMode="auto">
          <a:xfrm>
            <a:off x="6610350" y="1600200"/>
            <a:ext cx="1438275" cy="1925638"/>
            <a:chOff x="3796" y="983"/>
            <a:chExt cx="896" cy="1194"/>
          </a:xfrm>
        </p:grpSpPr>
        <p:sp>
          <p:nvSpPr>
            <p:cNvPr id="54305" name="Rectangle 220"/>
            <p:cNvSpPr>
              <a:spLocks noChangeArrowheads="1"/>
            </p:cNvSpPr>
            <p:nvPr/>
          </p:nvSpPr>
          <p:spPr bwMode="auto">
            <a:xfrm>
              <a:off x="3796" y="1262"/>
              <a:ext cx="896" cy="915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item_key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item_name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brand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type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supplier_type</a:t>
              </a:r>
            </a:p>
          </p:txBody>
        </p:sp>
        <p:sp>
          <p:nvSpPr>
            <p:cNvPr id="54306" name="Rectangle 221"/>
            <p:cNvSpPr>
              <a:spLocks noChangeArrowheads="1"/>
            </p:cNvSpPr>
            <p:nvPr/>
          </p:nvSpPr>
          <p:spPr bwMode="auto">
            <a:xfrm>
              <a:off x="3926" y="983"/>
              <a:ext cx="457" cy="289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ru-RU" altLang="zh-CN" sz="240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54302" name="Group 222"/>
          <p:cNvGrpSpPr>
            <a:grpSpLocks/>
          </p:cNvGrpSpPr>
          <p:nvPr/>
        </p:nvGrpSpPr>
        <p:grpSpPr bwMode="auto">
          <a:xfrm>
            <a:off x="838200" y="3886200"/>
            <a:ext cx="1509713" cy="1393825"/>
            <a:chOff x="3844" y="2426"/>
            <a:chExt cx="939" cy="864"/>
          </a:xfrm>
        </p:grpSpPr>
        <p:sp>
          <p:nvSpPr>
            <p:cNvPr id="54303" name="Rectangle 223"/>
            <p:cNvSpPr>
              <a:spLocks noChangeArrowheads="1"/>
            </p:cNvSpPr>
            <p:nvPr/>
          </p:nvSpPr>
          <p:spPr bwMode="auto">
            <a:xfrm>
              <a:off x="3896" y="2716"/>
              <a:ext cx="887" cy="57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branch_name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branch_type</a:t>
              </a:r>
            </a:p>
          </p:txBody>
        </p:sp>
        <p:sp>
          <p:nvSpPr>
            <p:cNvPr id="54304" name="Rectangle 224"/>
            <p:cNvSpPr>
              <a:spLocks noChangeArrowheads="1"/>
            </p:cNvSpPr>
            <p:nvPr/>
          </p:nvSpPr>
          <p:spPr bwMode="auto">
            <a:xfrm>
              <a:off x="3844" y="2426"/>
              <a:ext cx="637" cy="289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ru-RU" altLang="zh-CN" sz="2400">
                  <a:latin typeface="Times New Roman" panose="02020603050405020304" pitchFamily="18" charset="0"/>
                </a:rPr>
                <a:t>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20143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98831-51B3-4965-88C3-63ACE7026143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55298" name="Rectangle 22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55181" y="-100011"/>
            <a:ext cx="7532688" cy="9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ROLAP: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星型模式（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Star Schema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55299" name="Rectangle 22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7519" y="961212"/>
            <a:ext cx="820896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30000"/>
              </a:lnSpc>
              <a:buSzPct val="80000"/>
              <a:buFont typeface="Monotype Sorts" pitchFamily="2" charset="2"/>
              <a:buChar char="l"/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销售事务表为事实表</a:t>
            </a:r>
          </a:p>
          <a:p>
            <a:pPr algn="just" eaLnBrk="1" hangingPunct="1">
              <a:lnSpc>
                <a:spcPct val="130000"/>
              </a:lnSpc>
              <a:buSzPct val="80000"/>
              <a:buFont typeface="Monotype Sorts" pitchFamily="2" charset="2"/>
              <a:buChar char="l"/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四个维表：产品、销售渠道、地理、时间</a:t>
            </a:r>
          </a:p>
          <a:p>
            <a:pPr algn="just" eaLnBrk="1" hangingPunct="1">
              <a:lnSpc>
                <a:spcPct val="130000"/>
              </a:lnSpc>
              <a:buSzPct val="80000"/>
              <a:buFont typeface="Monotype Sorts" pitchFamily="2" charset="2"/>
              <a:buChar char="l"/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事实表中的变量值为总收益、销售量</a:t>
            </a:r>
          </a:p>
          <a:p>
            <a:pPr marL="742950" lvl="1" indent="-285750"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维表码值为：产品代码、销售商代码、邮政编码、财政星期序号</a:t>
            </a:r>
          </a:p>
          <a:p>
            <a:pPr algn="just" eaLnBrk="1" hangingPunct="1">
              <a:lnSpc>
                <a:spcPct val="130000"/>
              </a:lnSpc>
              <a:buSzPct val="80000"/>
              <a:buFont typeface="Monotype Sorts" pitchFamily="2" charset="2"/>
              <a:buChar char="l"/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事实表与维表的连接操作实现数据的多维查询，查询变量的值及对应的维成员</a:t>
            </a:r>
          </a:p>
        </p:txBody>
      </p:sp>
    </p:spTree>
    <p:extLst>
      <p:ext uri="{BB962C8B-B14F-4D97-AF65-F5344CB8AC3E}">
        <p14:creationId xmlns:p14="http://schemas.microsoft.com/office/powerpoint/2010/main" val="231398381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63F2884-0B10-4E4C-B0E8-F3389A55C48C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53</a:t>
            </a:fld>
            <a:endParaRPr lang="zh-CN" altLang="en-US"/>
          </a:p>
        </p:txBody>
      </p:sp>
      <p:sp>
        <p:nvSpPr>
          <p:cNvPr id="56322" name="Rectangle 23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2262" y="-5593"/>
            <a:ext cx="84994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ROLAP: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雪片模式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(Snow Flake Schema)</a:t>
            </a:r>
          </a:p>
        </p:txBody>
      </p:sp>
      <p:sp>
        <p:nvSpPr>
          <p:cNvPr id="56323" name="Rectangle 232"/>
          <p:cNvSpPr>
            <a:spLocks noChangeArrowheads="1"/>
          </p:cNvSpPr>
          <p:nvPr/>
        </p:nvSpPr>
        <p:spPr bwMode="auto">
          <a:xfrm>
            <a:off x="3048000" y="3105150"/>
            <a:ext cx="2065338" cy="452438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grpSp>
        <p:nvGrpSpPr>
          <p:cNvPr id="56324" name="Group 233"/>
          <p:cNvGrpSpPr>
            <a:grpSpLocks/>
          </p:cNvGrpSpPr>
          <p:nvPr/>
        </p:nvGrpSpPr>
        <p:grpSpPr bwMode="auto">
          <a:xfrm>
            <a:off x="107950" y="1295400"/>
            <a:ext cx="1819275" cy="2163763"/>
            <a:chOff x="277" y="1164"/>
            <a:chExt cx="1133" cy="1341"/>
          </a:xfrm>
        </p:grpSpPr>
        <p:sp>
          <p:nvSpPr>
            <p:cNvPr id="56364" name="Rectangle 234"/>
            <p:cNvSpPr>
              <a:spLocks noChangeArrowheads="1"/>
            </p:cNvSpPr>
            <p:nvPr/>
          </p:nvSpPr>
          <p:spPr bwMode="auto">
            <a:xfrm>
              <a:off x="277" y="1421"/>
              <a:ext cx="1133" cy="1084"/>
            </a:xfrm>
            <a:prstGeom prst="rect">
              <a:avLst/>
            </a:prstGeom>
            <a:solidFill>
              <a:srgbClr val="00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time_key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day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day_of_the_week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month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quarter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56365" name="Rectangle 235"/>
            <p:cNvSpPr>
              <a:spLocks noChangeArrowheads="1"/>
            </p:cNvSpPr>
            <p:nvPr/>
          </p:nvSpPr>
          <p:spPr bwMode="auto">
            <a:xfrm>
              <a:off x="277" y="1164"/>
              <a:ext cx="401" cy="252"/>
            </a:xfrm>
            <a:prstGeom prst="rect">
              <a:avLst/>
            </a:prstGeom>
            <a:solidFill>
              <a:srgbClr val="00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200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56325" name="Group 236"/>
          <p:cNvGrpSpPr>
            <a:grpSpLocks/>
          </p:cNvGrpSpPr>
          <p:nvPr/>
        </p:nvGrpSpPr>
        <p:grpSpPr bwMode="auto">
          <a:xfrm>
            <a:off x="5597525" y="3810000"/>
            <a:ext cx="1374775" cy="1331913"/>
            <a:chOff x="684" y="2196"/>
            <a:chExt cx="1298" cy="834"/>
          </a:xfrm>
        </p:grpSpPr>
        <p:sp>
          <p:nvSpPr>
            <p:cNvPr id="56362" name="Rectangle 237"/>
            <p:cNvSpPr>
              <a:spLocks noChangeArrowheads="1"/>
            </p:cNvSpPr>
            <p:nvPr/>
          </p:nvSpPr>
          <p:spPr bwMode="auto">
            <a:xfrm>
              <a:off x="684" y="2450"/>
              <a:ext cx="1298" cy="580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location_key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street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city_key</a:t>
              </a:r>
            </a:p>
          </p:txBody>
        </p:sp>
        <p:sp>
          <p:nvSpPr>
            <p:cNvPr id="56363" name="Rectangle 238"/>
            <p:cNvSpPr>
              <a:spLocks noChangeArrowheads="1"/>
            </p:cNvSpPr>
            <p:nvPr/>
          </p:nvSpPr>
          <p:spPr bwMode="auto">
            <a:xfrm>
              <a:off x="684" y="2196"/>
              <a:ext cx="953" cy="25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200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56326" name="Rectangle 239"/>
          <p:cNvSpPr>
            <a:spLocks noChangeArrowheads="1"/>
          </p:cNvSpPr>
          <p:nvPr/>
        </p:nvSpPr>
        <p:spPr bwMode="auto">
          <a:xfrm>
            <a:off x="3005138" y="2152650"/>
            <a:ext cx="186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56327" name="Rectangle 240"/>
          <p:cNvSpPr>
            <a:spLocks noChangeArrowheads="1"/>
          </p:cNvSpPr>
          <p:nvPr/>
        </p:nvSpPr>
        <p:spPr bwMode="auto">
          <a:xfrm>
            <a:off x="3048000" y="2640013"/>
            <a:ext cx="2065338" cy="45243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28" name="Rectangle 241"/>
          <p:cNvSpPr>
            <a:spLocks noChangeArrowheads="1"/>
          </p:cNvSpPr>
          <p:nvPr/>
        </p:nvSpPr>
        <p:spPr bwMode="auto">
          <a:xfrm>
            <a:off x="3081338" y="2686050"/>
            <a:ext cx="2057400" cy="396875"/>
          </a:xfrm>
          <a:prstGeom prst="rect">
            <a:avLst/>
          </a:prstGeom>
          <a:solidFill>
            <a:srgbClr val="00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time_key</a:t>
            </a:r>
          </a:p>
        </p:txBody>
      </p:sp>
      <p:sp>
        <p:nvSpPr>
          <p:cNvPr id="56329" name="Rectangle 242"/>
          <p:cNvSpPr>
            <a:spLocks noChangeArrowheads="1"/>
          </p:cNvSpPr>
          <p:nvPr/>
        </p:nvSpPr>
        <p:spPr bwMode="auto">
          <a:xfrm>
            <a:off x="3082925" y="3135313"/>
            <a:ext cx="2016125" cy="3968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  item_key</a:t>
            </a:r>
          </a:p>
        </p:txBody>
      </p:sp>
      <p:sp>
        <p:nvSpPr>
          <p:cNvPr id="56330" name="Rectangle 243"/>
          <p:cNvSpPr>
            <a:spLocks noChangeArrowheads="1"/>
          </p:cNvSpPr>
          <p:nvPr/>
        </p:nvSpPr>
        <p:spPr bwMode="auto">
          <a:xfrm>
            <a:off x="3048000" y="3570288"/>
            <a:ext cx="2065338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31" name="Rectangle 244"/>
          <p:cNvSpPr>
            <a:spLocks noChangeArrowheads="1"/>
          </p:cNvSpPr>
          <p:nvPr/>
        </p:nvSpPr>
        <p:spPr bwMode="auto">
          <a:xfrm>
            <a:off x="3082925" y="3581400"/>
            <a:ext cx="2066925" cy="3968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branch_key</a:t>
            </a:r>
          </a:p>
        </p:txBody>
      </p:sp>
      <p:sp>
        <p:nvSpPr>
          <p:cNvPr id="56332" name="Rectangle 245"/>
          <p:cNvSpPr>
            <a:spLocks noChangeArrowheads="1"/>
          </p:cNvSpPr>
          <p:nvPr/>
        </p:nvSpPr>
        <p:spPr bwMode="auto">
          <a:xfrm>
            <a:off x="3048000" y="4033838"/>
            <a:ext cx="2065338" cy="45243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33" name="Rectangle 246"/>
          <p:cNvSpPr>
            <a:spLocks noChangeArrowheads="1"/>
          </p:cNvSpPr>
          <p:nvPr/>
        </p:nvSpPr>
        <p:spPr bwMode="auto">
          <a:xfrm>
            <a:off x="3081338" y="4057650"/>
            <a:ext cx="2065337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location_key</a:t>
            </a:r>
          </a:p>
        </p:txBody>
      </p:sp>
      <p:sp>
        <p:nvSpPr>
          <p:cNvPr id="56334" name="Rectangle 247"/>
          <p:cNvSpPr>
            <a:spLocks noChangeArrowheads="1"/>
          </p:cNvSpPr>
          <p:nvPr/>
        </p:nvSpPr>
        <p:spPr bwMode="auto">
          <a:xfrm>
            <a:off x="3048000" y="4498975"/>
            <a:ext cx="2065338" cy="452438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35" name="Rectangle 248"/>
          <p:cNvSpPr>
            <a:spLocks noChangeArrowheads="1"/>
          </p:cNvSpPr>
          <p:nvPr/>
        </p:nvSpPr>
        <p:spPr bwMode="auto">
          <a:xfrm>
            <a:off x="3082925" y="4549775"/>
            <a:ext cx="1987550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units_sold</a:t>
            </a:r>
          </a:p>
        </p:txBody>
      </p:sp>
      <p:sp>
        <p:nvSpPr>
          <p:cNvPr id="56336" name="Rectangle 249"/>
          <p:cNvSpPr>
            <a:spLocks noChangeArrowheads="1"/>
          </p:cNvSpPr>
          <p:nvPr/>
        </p:nvSpPr>
        <p:spPr bwMode="auto">
          <a:xfrm>
            <a:off x="3048000" y="4964113"/>
            <a:ext cx="2065338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37" name="Rectangle 250"/>
          <p:cNvSpPr>
            <a:spLocks noChangeArrowheads="1"/>
          </p:cNvSpPr>
          <p:nvPr/>
        </p:nvSpPr>
        <p:spPr bwMode="auto">
          <a:xfrm>
            <a:off x="3082925" y="4994275"/>
            <a:ext cx="1993900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dollars_sold</a:t>
            </a:r>
          </a:p>
        </p:txBody>
      </p:sp>
      <p:sp>
        <p:nvSpPr>
          <p:cNvPr id="56338" name="Rectangle 251"/>
          <p:cNvSpPr>
            <a:spLocks noChangeArrowheads="1"/>
          </p:cNvSpPr>
          <p:nvPr/>
        </p:nvSpPr>
        <p:spPr bwMode="auto">
          <a:xfrm>
            <a:off x="3048000" y="5429250"/>
            <a:ext cx="2065338" cy="45085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8484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56339" name="Rectangle 252"/>
          <p:cNvSpPr>
            <a:spLocks noChangeArrowheads="1"/>
          </p:cNvSpPr>
          <p:nvPr/>
        </p:nvSpPr>
        <p:spPr bwMode="auto">
          <a:xfrm>
            <a:off x="3063875" y="5440363"/>
            <a:ext cx="1995488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             avg_sales</a:t>
            </a:r>
          </a:p>
        </p:txBody>
      </p:sp>
      <p:sp>
        <p:nvSpPr>
          <p:cNvPr id="56340" name="Rectangle 253"/>
          <p:cNvSpPr>
            <a:spLocks noChangeArrowheads="1"/>
          </p:cNvSpPr>
          <p:nvPr/>
        </p:nvSpPr>
        <p:spPr bwMode="auto">
          <a:xfrm>
            <a:off x="1406525" y="5867400"/>
            <a:ext cx="1219200" cy="406400"/>
          </a:xfrm>
          <a:prstGeom prst="rect">
            <a:avLst/>
          </a:prstGeom>
          <a:solidFill>
            <a:srgbClr val="FF99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100000"/>
            </a:pPr>
            <a:r>
              <a:rPr lang="ru-RU" altLang="zh-CN" sz="20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56341" name="Line 254"/>
          <p:cNvSpPr>
            <a:spLocks noChangeShapeType="1"/>
          </p:cNvSpPr>
          <p:nvPr/>
        </p:nvSpPr>
        <p:spPr bwMode="auto">
          <a:xfrm flipV="1">
            <a:off x="2320925" y="4724400"/>
            <a:ext cx="769938" cy="11430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2" name="Line 255"/>
          <p:cNvSpPr>
            <a:spLocks noChangeShapeType="1"/>
          </p:cNvSpPr>
          <p:nvPr/>
        </p:nvSpPr>
        <p:spPr bwMode="auto">
          <a:xfrm flipV="1">
            <a:off x="2301875" y="5267325"/>
            <a:ext cx="788988" cy="5619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3" name="Line 256"/>
          <p:cNvSpPr>
            <a:spLocks noChangeShapeType="1"/>
          </p:cNvSpPr>
          <p:nvPr/>
        </p:nvSpPr>
        <p:spPr bwMode="auto">
          <a:xfrm flipV="1">
            <a:off x="2301875" y="5635625"/>
            <a:ext cx="904875" cy="1936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4" name="Line 257"/>
          <p:cNvSpPr>
            <a:spLocks noChangeShapeType="1"/>
          </p:cNvSpPr>
          <p:nvPr/>
        </p:nvSpPr>
        <p:spPr bwMode="auto">
          <a:xfrm flipH="1">
            <a:off x="1863725" y="3886200"/>
            <a:ext cx="1193800" cy="735013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5" name="Line 258"/>
          <p:cNvSpPr>
            <a:spLocks noChangeShapeType="1"/>
          </p:cNvSpPr>
          <p:nvPr/>
        </p:nvSpPr>
        <p:spPr bwMode="auto">
          <a:xfrm flipH="1" flipV="1">
            <a:off x="1863725" y="2514600"/>
            <a:ext cx="1446213" cy="485775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6" name="Line 259"/>
          <p:cNvSpPr>
            <a:spLocks noChangeShapeType="1"/>
          </p:cNvSpPr>
          <p:nvPr/>
        </p:nvSpPr>
        <p:spPr bwMode="auto">
          <a:xfrm>
            <a:off x="5140325" y="4267200"/>
            <a:ext cx="457200" cy="533400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347" name="Line 260"/>
          <p:cNvSpPr>
            <a:spLocks noChangeShapeType="1"/>
          </p:cNvSpPr>
          <p:nvPr/>
        </p:nvSpPr>
        <p:spPr bwMode="auto">
          <a:xfrm flipV="1">
            <a:off x="5064125" y="2819400"/>
            <a:ext cx="609600" cy="533400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6348" name="Group 261"/>
          <p:cNvGrpSpPr>
            <a:grpSpLocks/>
          </p:cNvGrpSpPr>
          <p:nvPr/>
        </p:nvGrpSpPr>
        <p:grpSpPr bwMode="auto">
          <a:xfrm>
            <a:off x="5673725" y="1524000"/>
            <a:ext cx="1374775" cy="1924050"/>
            <a:chOff x="3796" y="983"/>
            <a:chExt cx="857" cy="1193"/>
          </a:xfrm>
        </p:grpSpPr>
        <p:sp>
          <p:nvSpPr>
            <p:cNvPr id="56360" name="Rectangle 262"/>
            <p:cNvSpPr>
              <a:spLocks noChangeArrowheads="1"/>
            </p:cNvSpPr>
            <p:nvPr/>
          </p:nvSpPr>
          <p:spPr bwMode="auto">
            <a:xfrm>
              <a:off x="3796" y="1262"/>
              <a:ext cx="857" cy="914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item_key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item_name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brand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type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supplier_key</a:t>
              </a:r>
            </a:p>
          </p:txBody>
        </p:sp>
        <p:sp>
          <p:nvSpPr>
            <p:cNvPr id="56361" name="Rectangle 263"/>
            <p:cNvSpPr>
              <a:spLocks noChangeArrowheads="1"/>
            </p:cNvSpPr>
            <p:nvPr/>
          </p:nvSpPr>
          <p:spPr bwMode="auto">
            <a:xfrm>
              <a:off x="3926" y="983"/>
              <a:ext cx="457" cy="289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ru-RU" altLang="zh-CN" sz="240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56349" name="Group 264"/>
          <p:cNvGrpSpPr>
            <a:grpSpLocks/>
          </p:cNvGrpSpPr>
          <p:nvPr/>
        </p:nvGrpSpPr>
        <p:grpSpPr bwMode="auto">
          <a:xfrm>
            <a:off x="339725" y="3886200"/>
            <a:ext cx="1509713" cy="1393825"/>
            <a:chOff x="3844" y="2426"/>
            <a:chExt cx="939" cy="864"/>
          </a:xfrm>
        </p:grpSpPr>
        <p:sp>
          <p:nvSpPr>
            <p:cNvPr id="56358" name="Rectangle 265"/>
            <p:cNvSpPr>
              <a:spLocks noChangeArrowheads="1"/>
            </p:cNvSpPr>
            <p:nvPr/>
          </p:nvSpPr>
          <p:spPr bwMode="auto">
            <a:xfrm>
              <a:off x="3896" y="2716"/>
              <a:ext cx="887" cy="574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branch_name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branch_type</a:t>
              </a:r>
            </a:p>
          </p:txBody>
        </p:sp>
        <p:sp>
          <p:nvSpPr>
            <p:cNvPr id="56359" name="Rectangle 266"/>
            <p:cNvSpPr>
              <a:spLocks noChangeArrowheads="1"/>
            </p:cNvSpPr>
            <p:nvPr/>
          </p:nvSpPr>
          <p:spPr bwMode="auto">
            <a:xfrm>
              <a:off x="3844" y="2426"/>
              <a:ext cx="637" cy="289"/>
            </a:xfrm>
            <a:prstGeom prst="rect">
              <a:avLst/>
            </a:prstGeom>
            <a:solidFill>
              <a:srgbClr val="CCE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ru-RU" altLang="zh-CN" sz="2400">
                  <a:latin typeface="Times New Roman" panose="02020603050405020304" pitchFamily="18" charset="0"/>
                </a:rPr>
                <a:t>branch</a:t>
              </a:r>
            </a:p>
          </p:txBody>
        </p:sp>
      </p:grpSp>
      <p:grpSp>
        <p:nvGrpSpPr>
          <p:cNvPr id="56350" name="Group 267"/>
          <p:cNvGrpSpPr>
            <a:grpSpLocks/>
          </p:cNvGrpSpPr>
          <p:nvPr/>
        </p:nvGrpSpPr>
        <p:grpSpPr bwMode="auto">
          <a:xfrm>
            <a:off x="7424738" y="1981200"/>
            <a:ext cx="1449387" cy="998538"/>
            <a:chOff x="3789" y="855"/>
            <a:chExt cx="903" cy="1172"/>
          </a:xfrm>
        </p:grpSpPr>
        <p:sp>
          <p:nvSpPr>
            <p:cNvPr id="56356" name="Rectangle 268"/>
            <p:cNvSpPr>
              <a:spLocks noChangeArrowheads="1"/>
            </p:cNvSpPr>
            <p:nvPr/>
          </p:nvSpPr>
          <p:spPr bwMode="auto">
            <a:xfrm>
              <a:off x="3796" y="1263"/>
              <a:ext cx="896" cy="764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supplier_key</a:t>
              </a:r>
            </a:p>
            <a:p>
              <a:pPr>
                <a:buSzPct val="100000"/>
              </a:pPr>
              <a:r>
                <a:rPr lang="ru-RU" altLang="zh-CN">
                  <a:latin typeface="Times New Roman" panose="02020603050405020304" pitchFamily="18" charset="0"/>
                </a:rPr>
                <a:t>supplier_type</a:t>
              </a:r>
            </a:p>
          </p:txBody>
        </p:sp>
        <p:sp>
          <p:nvSpPr>
            <p:cNvPr id="56357" name="Rectangle 269"/>
            <p:cNvSpPr>
              <a:spLocks noChangeArrowheads="1"/>
            </p:cNvSpPr>
            <p:nvPr/>
          </p:nvSpPr>
          <p:spPr bwMode="auto">
            <a:xfrm>
              <a:off x="3789" y="855"/>
              <a:ext cx="732" cy="548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ru-RU" altLang="zh-CN" sz="2400">
                  <a:latin typeface="Times New Roman" panose="02020603050405020304" pitchFamily="18" charset="0"/>
                </a:rPr>
                <a:t>supplier</a:t>
              </a:r>
            </a:p>
          </p:txBody>
        </p:sp>
      </p:grpSp>
      <p:sp>
        <p:nvSpPr>
          <p:cNvPr id="56351" name="Line 270"/>
          <p:cNvSpPr>
            <a:spLocks noChangeShapeType="1"/>
          </p:cNvSpPr>
          <p:nvPr/>
        </p:nvSpPr>
        <p:spPr bwMode="auto">
          <a:xfrm flipV="1">
            <a:off x="6969125" y="2971800"/>
            <a:ext cx="533400" cy="304800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6352" name="Group 271"/>
          <p:cNvGrpSpPr>
            <a:grpSpLocks/>
          </p:cNvGrpSpPr>
          <p:nvPr/>
        </p:nvGrpSpPr>
        <p:grpSpPr bwMode="auto">
          <a:xfrm>
            <a:off x="7273925" y="4800600"/>
            <a:ext cx="1722438" cy="1485900"/>
            <a:chOff x="684" y="2196"/>
            <a:chExt cx="1627" cy="930"/>
          </a:xfrm>
        </p:grpSpPr>
        <p:sp>
          <p:nvSpPr>
            <p:cNvPr id="56354" name="Rectangle 272"/>
            <p:cNvSpPr>
              <a:spLocks noChangeArrowheads="1"/>
            </p:cNvSpPr>
            <p:nvPr/>
          </p:nvSpPr>
          <p:spPr bwMode="auto">
            <a:xfrm>
              <a:off x="684" y="2450"/>
              <a:ext cx="1627" cy="676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600">
                  <a:latin typeface="Times New Roman" panose="02020603050405020304" pitchFamily="18" charset="0"/>
                </a:rPr>
                <a:t>city_key</a:t>
              </a:r>
            </a:p>
            <a:p>
              <a:pPr>
                <a:buSzPct val="100000"/>
              </a:pPr>
              <a:r>
                <a:rPr lang="ru-RU" altLang="zh-CN" sz="1600">
                  <a:latin typeface="Times New Roman" panose="02020603050405020304" pitchFamily="18" charset="0"/>
                </a:rPr>
                <a:t>city</a:t>
              </a:r>
            </a:p>
            <a:p>
              <a:pPr>
                <a:buSzPct val="100000"/>
              </a:pPr>
              <a:r>
                <a:rPr lang="ru-RU" altLang="zh-CN" sz="1600">
                  <a:latin typeface="Times New Roman" panose="02020603050405020304" pitchFamily="18" charset="0"/>
                </a:rPr>
                <a:t>province_or_street</a:t>
              </a:r>
            </a:p>
            <a:p>
              <a:pPr>
                <a:buSzPct val="100000"/>
              </a:pPr>
              <a:r>
                <a:rPr lang="ru-RU" altLang="zh-CN" sz="1600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56355" name="Rectangle 273"/>
            <p:cNvSpPr>
              <a:spLocks noChangeArrowheads="1"/>
            </p:cNvSpPr>
            <p:nvPr/>
          </p:nvSpPr>
          <p:spPr bwMode="auto">
            <a:xfrm>
              <a:off x="684" y="2196"/>
              <a:ext cx="541" cy="25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2000">
                  <a:latin typeface="Times New Roman" panose="02020603050405020304" pitchFamily="18" charset="0"/>
                </a:rPr>
                <a:t>city</a:t>
              </a:r>
            </a:p>
          </p:txBody>
        </p:sp>
      </p:grpSp>
      <p:sp>
        <p:nvSpPr>
          <p:cNvPr id="56353" name="Line 274"/>
          <p:cNvSpPr>
            <a:spLocks noChangeShapeType="1"/>
          </p:cNvSpPr>
          <p:nvPr/>
        </p:nvSpPr>
        <p:spPr bwMode="auto">
          <a:xfrm>
            <a:off x="6892925" y="5105400"/>
            <a:ext cx="457200" cy="533400"/>
          </a:xfrm>
          <a:prstGeom prst="line">
            <a:avLst/>
          </a:prstGeom>
          <a:noFill/>
          <a:ln w="50800" algn="ctr">
            <a:solidFill>
              <a:srgbClr val="000000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88134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AE9ADA-B825-433E-8EBE-67F7ECDDF1AA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54</a:t>
            </a:fld>
            <a:endParaRPr lang="zh-CN" altLang="en-US"/>
          </a:p>
        </p:txBody>
      </p:sp>
      <p:sp>
        <p:nvSpPr>
          <p:cNvPr id="57346" name="Rectangle 27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446" y="76347"/>
            <a:ext cx="8153400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ROLAP: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雪片模式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(Snow Flake Schema)</a:t>
            </a:r>
          </a:p>
        </p:txBody>
      </p:sp>
      <p:sp>
        <p:nvSpPr>
          <p:cNvPr id="57347" name="Rectangle 27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95300" y="939947"/>
            <a:ext cx="8153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维的层次和类组合构成复杂的维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无法用一张维表表示复杂的维</a:t>
            </a:r>
          </a:p>
          <a:p>
            <a:pPr marL="742950" lvl="1" indent="-285750" eaLnBrk="1" hangingPunct="1">
              <a:lnSpc>
                <a:spcPct val="17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用多张表来描述复杂的维</a:t>
            </a:r>
          </a:p>
          <a:p>
            <a:pPr marL="742950" lvl="1" indent="-285750" eaLnBrk="1" hangingPunct="1"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每个维层次对应一张表；每个类属性对应一张表；</a:t>
            </a:r>
          </a:p>
          <a:p>
            <a:pPr marL="742950" lvl="1" indent="-285750" eaLnBrk="1" hangingPunct="1"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维表用来存放上述各表（对应层次的表、对应类的表）的码值</a:t>
            </a:r>
          </a:p>
        </p:txBody>
      </p:sp>
    </p:spTree>
    <p:extLst>
      <p:ext uri="{BB962C8B-B14F-4D97-AF65-F5344CB8AC3E}">
        <p14:creationId xmlns:p14="http://schemas.microsoft.com/office/powerpoint/2010/main" val="85144323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7D3E9B-2F0C-4AB4-AE2C-A90AA0FFBCBA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55</a:t>
            </a:fld>
            <a:endParaRPr lang="zh-CN" altLang="en-US"/>
          </a:p>
        </p:txBody>
      </p:sp>
      <p:sp>
        <p:nvSpPr>
          <p:cNvPr id="58370" name="Rectangle 28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447" y="126521"/>
            <a:ext cx="7532688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MOLAP: 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多维数据库存储</a:t>
            </a:r>
          </a:p>
        </p:txBody>
      </p:sp>
      <p:sp>
        <p:nvSpPr>
          <p:cNvPr id="58371" name="Rectangle 28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42900" y="929315"/>
            <a:ext cx="84582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62500" lnSpcReduction="20000"/>
          </a:bodyPr>
          <a:lstStyle/>
          <a:p>
            <a:pPr algn="just" eaLnBrk="1" hangingPunct="1">
              <a:lnSpc>
                <a:spcPct val="160000"/>
              </a:lnSpc>
            </a:pPr>
            <a:r>
              <a:rPr lang="zh-CN" altLang="ru-RU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由许多（经压缩的）类似于数组的对象构成</a:t>
            </a:r>
          </a:p>
          <a:p>
            <a:pPr marL="742950" lvl="1" indent="-285750" algn="just" eaLnBrk="1" hangingPunct="1">
              <a:lnSpc>
                <a:spcPct val="160000"/>
              </a:lnSpc>
            </a:pP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每个对象由聚集成组的单元块组成</a:t>
            </a:r>
          </a:p>
          <a:p>
            <a:pPr algn="just" eaLnBrk="1" hangingPunct="1">
              <a:lnSpc>
                <a:spcPct val="160000"/>
              </a:lnSpc>
            </a:pPr>
            <a:r>
              <a:rPr lang="zh-CN" altLang="ru-RU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每个单元块按类似于多维数据的结构存储</a:t>
            </a:r>
          </a:p>
          <a:p>
            <a:pPr marL="742950" lvl="1" indent="-285750" algn="just" eaLnBrk="1" hangingPunct="1">
              <a:lnSpc>
                <a:spcPct val="160000"/>
              </a:lnSpc>
            </a:pP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通过直接偏移计算进行存取</a:t>
            </a:r>
          </a:p>
          <a:p>
            <a:pPr marL="742950" lvl="1" indent="-285750" algn="just" eaLnBrk="1" hangingPunct="1">
              <a:lnSpc>
                <a:spcPct val="160000"/>
              </a:lnSpc>
            </a:pP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每个对象带有（压缩的）索引和指针结构</a:t>
            </a:r>
          </a:p>
          <a:p>
            <a:pPr algn="just" eaLnBrk="1" hangingPunct="1">
              <a:lnSpc>
                <a:spcPct val="160000"/>
              </a:lnSpc>
            </a:pPr>
            <a:r>
              <a:rPr lang="zh-CN" altLang="ru-RU" sz="3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分析时常需维间的组合</a:t>
            </a:r>
          </a:p>
          <a:p>
            <a:pPr marL="742950" lvl="1" indent="-285750" algn="just" eaLnBrk="1" hangingPunct="1">
              <a:lnSpc>
                <a:spcPct val="160000"/>
              </a:lnSpc>
            </a:pP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从而需“旋转”（数据立方体）及“切片”</a:t>
            </a:r>
          </a:p>
          <a:p>
            <a:pPr marL="742950" lvl="1" indent="-285750" algn="just" eaLnBrk="1" hangingPunct="1">
              <a:lnSpc>
                <a:spcPct val="160000"/>
              </a:lnSpc>
            </a:pP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须高效的稀疏数据处理能力</a:t>
            </a:r>
          </a:p>
          <a:p>
            <a:pPr algn="just" eaLnBrk="1" hangingPunct="1">
              <a:lnSpc>
                <a:spcPct val="160000"/>
              </a:lnSpc>
            </a:pPr>
            <a:endParaRPr lang="ru-RU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37125171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92793-21F0-4A12-824D-E257AE571A3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59394" name="Rectangle 28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6056" y="107470"/>
            <a:ext cx="7532688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两种实现技术比较</a:t>
            </a:r>
          </a:p>
        </p:txBody>
      </p:sp>
      <p:sp>
        <p:nvSpPr>
          <p:cNvPr id="59395" name="Rectangle 28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78465" y="908720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ru-RU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MOLAP</a:t>
            </a: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结构简洁、明了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适应数据量相对较少的情况</a:t>
            </a:r>
          </a:p>
          <a:p>
            <a:pPr marL="742950" lvl="1" indent="-285750" eaLnBrk="1" hangingPunct="1">
              <a:lnSpc>
                <a:spcPct val="11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灵活性稍差</a:t>
            </a:r>
          </a:p>
        </p:txBody>
      </p:sp>
      <p:sp>
        <p:nvSpPr>
          <p:cNvPr id="59396" name="Rectangle 287"/>
          <p:cNvSpPr>
            <a:spLocks noChangeArrowheads="1"/>
          </p:cNvSpPr>
          <p:nvPr/>
        </p:nvSpPr>
        <p:spPr bwMode="auto">
          <a:xfrm>
            <a:off x="4716016" y="908720"/>
            <a:ext cx="3799334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ru-RU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ROLAP</a:t>
            </a:r>
            <a:r>
              <a:rPr lang="zh-CN" altLang="ru-RU" sz="2800" dirty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ru-RU" sz="2400" dirty="0">
                <a:latin typeface="黑体" panose="02010609060101010101" pitchFamily="49" charset="-122"/>
                <a:ea typeface="黑体" panose="02010609060101010101" pitchFamily="49" charset="-122"/>
              </a:rPr>
              <a:t>结构相对庞大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ru-RU" sz="2400" dirty="0">
                <a:latin typeface="黑体" panose="02010609060101010101" pitchFamily="49" charset="-122"/>
                <a:ea typeface="黑体" panose="02010609060101010101" pitchFamily="49" charset="-122"/>
              </a:rPr>
              <a:t>适应数据量很大的情况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ru-RU" sz="2400" dirty="0">
                <a:latin typeface="黑体" panose="02010609060101010101" pitchFamily="49" charset="-122"/>
                <a:ea typeface="黑体" panose="02010609060101010101" pitchFamily="49" charset="-122"/>
              </a:rPr>
              <a:t>灵活性好</a:t>
            </a:r>
          </a:p>
        </p:txBody>
      </p:sp>
    </p:spTree>
    <p:extLst>
      <p:ext uri="{BB962C8B-B14F-4D97-AF65-F5344CB8AC3E}">
        <p14:creationId xmlns:p14="http://schemas.microsoft.com/office/powerpoint/2010/main" val="255712087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3C9D17-0051-4BEF-A49D-89763DF2525A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60418" name="Rectangle 29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8188" y="84409"/>
            <a:ext cx="7532688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OLAP Cube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的构建</a:t>
            </a:r>
          </a:p>
        </p:txBody>
      </p:sp>
      <p:sp>
        <p:nvSpPr>
          <p:cNvPr id="60421" name="Rectangle 357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81000" y="1058863"/>
            <a:ext cx="8763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r>
              <a:rPr lang="zh-CN" altLang="ru-RU" sz="2400" smtClean="0">
                <a:latin typeface="黑体" panose="02010609060101010101" pitchFamily="49" charset="-122"/>
                <a:ea typeface="黑体" panose="02010609060101010101" pitchFamily="49" charset="-122"/>
              </a:rPr>
              <a:t>销售量、销售额等度量是关于时间、产品和地区的一个函数</a:t>
            </a:r>
          </a:p>
        </p:txBody>
      </p:sp>
      <p:grpSp>
        <p:nvGrpSpPr>
          <p:cNvPr id="60419" name="Group 291"/>
          <p:cNvGrpSpPr>
            <a:grpSpLocks/>
          </p:cNvGrpSpPr>
          <p:nvPr/>
        </p:nvGrpSpPr>
        <p:grpSpPr bwMode="auto">
          <a:xfrm>
            <a:off x="107950" y="2060575"/>
            <a:ext cx="5110163" cy="3505200"/>
            <a:chOff x="2544" y="2496"/>
            <a:chExt cx="2768" cy="1732"/>
          </a:xfrm>
        </p:grpSpPr>
        <p:sp>
          <p:nvSpPr>
            <p:cNvPr id="60432" name="AutoShape 292"/>
            <p:cNvSpPr>
              <a:spLocks noChangeArrowheads="1"/>
            </p:cNvSpPr>
            <p:nvPr/>
          </p:nvSpPr>
          <p:spPr bwMode="auto">
            <a:xfrm>
              <a:off x="4260" y="358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3" name="AutoShape 293"/>
            <p:cNvSpPr>
              <a:spLocks noChangeArrowheads="1"/>
            </p:cNvSpPr>
            <p:nvPr/>
          </p:nvSpPr>
          <p:spPr bwMode="auto">
            <a:xfrm>
              <a:off x="4260" y="3324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4" name="AutoShape 294"/>
            <p:cNvSpPr>
              <a:spLocks noChangeArrowheads="1"/>
            </p:cNvSpPr>
            <p:nvPr/>
          </p:nvSpPr>
          <p:spPr bwMode="auto">
            <a:xfrm>
              <a:off x="4260" y="3064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5" name="AutoShape 295"/>
            <p:cNvSpPr>
              <a:spLocks noChangeArrowheads="1"/>
            </p:cNvSpPr>
            <p:nvPr/>
          </p:nvSpPr>
          <p:spPr bwMode="auto">
            <a:xfrm>
              <a:off x="4171" y="3681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6" name="AutoShape 296"/>
            <p:cNvSpPr>
              <a:spLocks noChangeArrowheads="1"/>
            </p:cNvSpPr>
            <p:nvPr/>
          </p:nvSpPr>
          <p:spPr bwMode="auto">
            <a:xfrm>
              <a:off x="4171" y="3421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7" name="AutoShape 297"/>
            <p:cNvSpPr>
              <a:spLocks noChangeArrowheads="1"/>
            </p:cNvSpPr>
            <p:nvPr/>
          </p:nvSpPr>
          <p:spPr bwMode="auto">
            <a:xfrm>
              <a:off x="4171" y="3162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8" name="AutoShape 298"/>
            <p:cNvSpPr>
              <a:spLocks noChangeArrowheads="1"/>
            </p:cNvSpPr>
            <p:nvPr/>
          </p:nvSpPr>
          <p:spPr bwMode="auto">
            <a:xfrm>
              <a:off x="4082" y="3778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39" name="AutoShape 299"/>
            <p:cNvSpPr>
              <a:spLocks noChangeArrowheads="1"/>
            </p:cNvSpPr>
            <p:nvPr/>
          </p:nvSpPr>
          <p:spPr bwMode="auto">
            <a:xfrm>
              <a:off x="4082" y="351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40" name="AutoShape 300"/>
            <p:cNvSpPr>
              <a:spLocks noChangeArrowheads="1"/>
            </p:cNvSpPr>
            <p:nvPr/>
          </p:nvSpPr>
          <p:spPr bwMode="auto">
            <a:xfrm>
              <a:off x="4082" y="3259"/>
              <a:ext cx="323" cy="320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41" name="Rectangle 301"/>
            <p:cNvSpPr>
              <a:spLocks noChangeArrowheads="1"/>
            </p:cNvSpPr>
            <p:nvPr/>
          </p:nvSpPr>
          <p:spPr bwMode="auto">
            <a:xfrm>
              <a:off x="2638" y="3060"/>
              <a:ext cx="26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60442" name="Rectangle 302"/>
            <p:cNvSpPr>
              <a:spLocks noChangeArrowheads="1"/>
            </p:cNvSpPr>
            <p:nvPr/>
          </p:nvSpPr>
          <p:spPr bwMode="auto">
            <a:xfrm>
              <a:off x="3250" y="2676"/>
              <a:ext cx="189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J1</a:t>
              </a:r>
            </a:p>
          </p:txBody>
        </p:sp>
        <p:sp>
          <p:nvSpPr>
            <p:cNvPr id="60443" name="Rectangle 303"/>
            <p:cNvSpPr>
              <a:spLocks noChangeArrowheads="1"/>
            </p:cNvSpPr>
            <p:nvPr/>
          </p:nvSpPr>
          <p:spPr bwMode="auto">
            <a:xfrm>
              <a:off x="3488" y="2676"/>
              <a:ext cx="189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J2</a:t>
              </a:r>
            </a:p>
          </p:txBody>
        </p:sp>
        <p:sp>
          <p:nvSpPr>
            <p:cNvPr id="60444" name="Rectangle 304"/>
            <p:cNvSpPr>
              <a:spLocks noChangeArrowheads="1"/>
            </p:cNvSpPr>
            <p:nvPr/>
          </p:nvSpPr>
          <p:spPr bwMode="auto">
            <a:xfrm>
              <a:off x="4053" y="2676"/>
              <a:ext cx="189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J4</a:t>
              </a:r>
            </a:p>
          </p:txBody>
        </p:sp>
        <p:sp>
          <p:nvSpPr>
            <p:cNvPr id="60445" name="Rectangle 305"/>
            <p:cNvSpPr>
              <a:spLocks noChangeArrowheads="1"/>
            </p:cNvSpPr>
            <p:nvPr/>
          </p:nvSpPr>
          <p:spPr bwMode="auto">
            <a:xfrm>
              <a:off x="4322" y="2676"/>
              <a:ext cx="268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60446" name="AutoShape 306"/>
            <p:cNvSpPr>
              <a:spLocks noChangeArrowheads="1"/>
            </p:cNvSpPr>
            <p:nvPr/>
          </p:nvSpPr>
          <p:spPr bwMode="auto">
            <a:xfrm>
              <a:off x="3190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47" name="AutoShape 307"/>
            <p:cNvSpPr>
              <a:spLocks noChangeArrowheads="1"/>
            </p:cNvSpPr>
            <p:nvPr/>
          </p:nvSpPr>
          <p:spPr bwMode="auto">
            <a:xfrm>
              <a:off x="3101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48" name="AutoShape 308"/>
            <p:cNvSpPr>
              <a:spLocks noChangeArrowheads="1"/>
            </p:cNvSpPr>
            <p:nvPr/>
          </p:nvSpPr>
          <p:spPr bwMode="auto">
            <a:xfrm>
              <a:off x="3012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49" name="AutoShape 309"/>
            <p:cNvSpPr>
              <a:spLocks noChangeArrowheads="1"/>
            </p:cNvSpPr>
            <p:nvPr/>
          </p:nvSpPr>
          <p:spPr bwMode="auto">
            <a:xfrm>
              <a:off x="3458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0" name="AutoShape 310"/>
            <p:cNvSpPr>
              <a:spLocks noChangeArrowheads="1"/>
            </p:cNvSpPr>
            <p:nvPr/>
          </p:nvSpPr>
          <p:spPr bwMode="auto">
            <a:xfrm>
              <a:off x="3369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1" name="AutoShape 311"/>
            <p:cNvSpPr>
              <a:spLocks noChangeArrowheads="1"/>
            </p:cNvSpPr>
            <p:nvPr/>
          </p:nvSpPr>
          <p:spPr bwMode="auto">
            <a:xfrm>
              <a:off x="3279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2" name="AutoShape 312"/>
            <p:cNvSpPr>
              <a:spLocks noChangeArrowheads="1"/>
            </p:cNvSpPr>
            <p:nvPr/>
          </p:nvSpPr>
          <p:spPr bwMode="auto">
            <a:xfrm>
              <a:off x="3726" y="2813"/>
              <a:ext cx="322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3" name="AutoShape 313"/>
            <p:cNvSpPr>
              <a:spLocks noChangeArrowheads="1"/>
            </p:cNvSpPr>
            <p:nvPr/>
          </p:nvSpPr>
          <p:spPr bwMode="auto">
            <a:xfrm>
              <a:off x="3637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4" name="AutoShape 314"/>
            <p:cNvSpPr>
              <a:spLocks noChangeArrowheads="1"/>
            </p:cNvSpPr>
            <p:nvPr/>
          </p:nvSpPr>
          <p:spPr bwMode="auto">
            <a:xfrm>
              <a:off x="3547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5" name="AutoShape 315"/>
            <p:cNvSpPr>
              <a:spLocks noChangeArrowheads="1"/>
            </p:cNvSpPr>
            <p:nvPr/>
          </p:nvSpPr>
          <p:spPr bwMode="auto">
            <a:xfrm>
              <a:off x="3993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6" name="AutoShape 316"/>
            <p:cNvSpPr>
              <a:spLocks noChangeArrowheads="1"/>
            </p:cNvSpPr>
            <p:nvPr/>
          </p:nvSpPr>
          <p:spPr bwMode="auto">
            <a:xfrm>
              <a:off x="3904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7" name="AutoShape 317"/>
            <p:cNvSpPr>
              <a:spLocks noChangeArrowheads="1"/>
            </p:cNvSpPr>
            <p:nvPr/>
          </p:nvSpPr>
          <p:spPr bwMode="auto">
            <a:xfrm>
              <a:off x="3815" y="3009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8" name="AutoShape 318"/>
            <p:cNvSpPr>
              <a:spLocks noChangeArrowheads="1"/>
            </p:cNvSpPr>
            <p:nvPr/>
          </p:nvSpPr>
          <p:spPr bwMode="auto">
            <a:xfrm>
              <a:off x="4261" y="2813"/>
              <a:ext cx="323" cy="321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59" name="AutoShape 319"/>
            <p:cNvSpPr>
              <a:spLocks noChangeArrowheads="1"/>
            </p:cNvSpPr>
            <p:nvPr/>
          </p:nvSpPr>
          <p:spPr bwMode="auto">
            <a:xfrm>
              <a:off x="4172" y="2912"/>
              <a:ext cx="322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0460" name="AutoShape 320"/>
            <p:cNvSpPr>
              <a:spLocks noChangeArrowheads="1"/>
            </p:cNvSpPr>
            <p:nvPr/>
          </p:nvSpPr>
          <p:spPr bwMode="auto">
            <a:xfrm>
              <a:off x="4082" y="3009"/>
              <a:ext cx="323" cy="319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grpSp>
          <p:nvGrpSpPr>
            <p:cNvPr id="60461" name="Group 321"/>
            <p:cNvGrpSpPr>
              <a:grpSpLocks/>
            </p:cNvGrpSpPr>
            <p:nvPr/>
          </p:nvGrpSpPr>
          <p:grpSpPr bwMode="auto">
            <a:xfrm>
              <a:off x="2935" y="3099"/>
              <a:ext cx="1392" cy="1098"/>
              <a:chOff x="1388" y="1937"/>
              <a:chExt cx="2026" cy="1310"/>
            </a:xfrm>
          </p:grpSpPr>
          <p:sp>
            <p:nvSpPr>
              <p:cNvPr id="60476" name="AutoShape 322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77" name="AutoShape 323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78" name="AutoShape 324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79" name="AutoShape 325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0" name="AutoShape 326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1" name="AutoShape 327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2" name="AutoShape 328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3" name="AutoShape 329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4" name="AutoShape 330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5" name="AutoShape 331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6" name="AutoShape 332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7" name="AutoShape 333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8" name="AutoShape 334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89" name="AutoShape 335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0" name="AutoShape 336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1" name="AutoShape 337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2" name="AutoShape 338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3" name="AutoShape 339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4" name="AutoShape 340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  <p:sp>
            <p:nvSpPr>
              <p:cNvPr id="60495" name="AutoShape 341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462" name="Rectangle 342"/>
            <p:cNvSpPr>
              <a:spLocks noChangeArrowheads="1"/>
            </p:cNvSpPr>
            <p:nvPr/>
          </p:nvSpPr>
          <p:spPr bwMode="auto">
            <a:xfrm>
              <a:off x="4647" y="2837"/>
              <a:ext cx="626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电视</a:t>
              </a:r>
            </a:p>
          </p:txBody>
        </p:sp>
        <p:sp>
          <p:nvSpPr>
            <p:cNvPr id="60463" name="Rectangle 343"/>
            <p:cNvSpPr>
              <a:spLocks noChangeArrowheads="1"/>
            </p:cNvSpPr>
            <p:nvPr/>
          </p:nvSpPr>
          <p:spPr bwMode="auto">
            <a:xfrm>
              <a:off x="4683" y="3318"/>
              <a:ext cx="274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… ...</a:t>
              </a:r>
            </a:p>
          </p:txBody>
        </p:sp>
        <p:sp>
          <p:nvSpPr>
            <p:cNvPr id="60464" name="Rectangle 344"/>
            <p:cNvSpPr>
              <a:spLocks noChangeArrowheads="1"/>
            </p:cNvSpPr>
            <p:nvPr/>
          </p:nvSpPr>
          <p:spPr bwMode="auto">
            <a:xfrm>
              <a:off x="4647" y="3584"/>
              <a:ext cx="268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sum</a:t>
              </a:r>
            </a:p>
          </p:txBody>
        </p:sp>
        <p:sp>
          <p:nvSpPr>
            <p:cNvPr id="60465" name="Rectangle 345"/>
            <p:cNvSpPr>
              <a:spLocks noChangeArrowheads="1"/>
            </p:cNvSpPr>
            <p:nvPr/>
          </p:nvSpPr>
          <p:spPr bwMode="auto">
            <a:xfrm>
              <a:off x="4647" y="3097"/>
              <a:ext cx="263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/>
                <a:t>冰箱</a:t>
              </a:r>
            </a:p>
          </p:txBody>
        </p:sp>
        <p:sp>
          <p:nvSpPr>
            <p:cNvPr id="3418" name="Rectangle 346"/>
            <p:cNvSpPr>
              <a:spLocks noChangeArrowheads="1"/>
            </p:cNvSpPr>
            <p:nvPr/>
          </p:nvSpPr>
          <p:spPr bwMode="auto">
            <a:xfrm>
              <a:off x="3648" y="2496"/>
              <a:ext cx="32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时间</a:t>
              </a:r>
            </a:p>
          </p:txBody>
        </p:sp>
        <p:sp>
          <p:nvSpPr>
            <p:cNvPr id="3419" name="Rectangle 347"/>
            <p:cNvSpPr>
              <a:spLocks noChangeArrowheads="1"/>
            </p:cNvSpPr>
            <p:nvPr/>
          </p:nvSpPr>
          <p:spPr bwMode="auto">
            <a:xfrm>
              <a:off x="2544" y="2736"/>
              <a:ext cx="32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地区</a:t>
              </a:r>
            </a:p>
          </p:txBody>
        </p:sp>
        <p:sp>
          <p:nvSpPr>
            <p:cNvPr id="3420" name="Rectangle 348"/>
            <p:cNvSpPr>
              <a:spLocks noChangeArrowheads="1"/>
            </p:cNvSpPr>
            <p:nvPr/>
          </p:nvSpPr>
          <p:spPr bwMode="auto">
            <a:xfrm>
              <a:off x="4992" y="3216"/>
              <a:ext cx="32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SzPct val="100000"/>
                <a:defRPr/>
              </a:pPr>
              <a:r>
                <a:rPr lang="zh-CN" altLang="ru-RU" sz="16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产品</a:t>
              </a:r>
            </a:p>
          </p:txBody>
        </p:sp>
        <p:sp>
          <p:nvSpPr>
            <p:cNvPr id="60469" name="Rectangle 349"/>
            <p:cNvSpPr>
              <a:spLocks noChangeArrowheads="1"/>
            </p:cNvSpPr>
            <p:nvPr/>
          </p:nvSpPr>
          <p:spPr bwMode="auto">
            <a:xfrm>
              <a:off x="3756" y="2676"/>
              <a:ext cx="38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ru-RU" altLang="zh-CN" sz="1200" b="1" i="1"/>
                <a:t>J3</a:t>
              </a:r>
            </a:p>
          </p:txBody>
        </p:sp>
        <p:sp>
          <p:nvSpPr>
            <p:cNvPr id="60470" name="Rectangle 350"/>
            <p:cNvSpPr>
              <a:spLocks noChangeArrowheads="1"/>
            </p:cNvSpPr>
            <p:nvPr/>
          </p:nvSpPr>
          <p:spPr bwMode="auto">
            <a:xfrm>
              <a:off x="2953" y="2738"/>
              <a:ext cx="28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北京</a:t>
              </a:r>
              <a:r>
                <a:rPr lang="ru-RU" altLang="zh-CN" sz="1200" b="1" i="1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60471" name="Rectangle 351"/>
            <p:cNvSpPr>
              <a:spLocks noChangeArrowheads="1"/>
            </p:cNvSpPr>
            <p:nvPr/>
          </p:nvSpPr>
          <p:spPr bwMode="auto">
            <a:xfrm>
              <a:off x="2832" y="2837"/>
              <a:ext cx="265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上海</a:t>
              </a:r>
            </a:p>
          </p:txBody>
        </p:sp>
        <p:sp>
          <p:nvSpPr>
            <p:cNvPr id="60472" name="Rectangle 352"/>
            <p:cNvSpPr>
              <a:spLocks noChangeArrowheads="1"/>
            </p:cNvSpPr>
            <p:nvPr/>
          </p:nvSpPr>
          <p:spPr bwMode="auto">
            <a:xfrm>
              <a:off x="2714" y="2937"/>
              <a:ext cx="265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100000"/>
              </a:pPr>
              <a:r>
                <a:rPr lang="zh-CN" altLang="ru-RU" sz="1200" b="1" i="1">
                  <a:latin typeface="Times New Roman" panose="02020603050405020304" pitchFamily="18" charset="0"/>
                </a:rPr>
                <a:t>广东</a:t>
              </a:r>
            </a:p>
          </p:txBody>
        </p:sp>
        <p:grpSp>
          <p:nvGrpSpPr>
            <p:cNvPr id="60473" name="Group 353"/>
            <p:cNvGrpSpPr>
              <a:grpSpLocks/>
            </p:cNvGrpSpPr>
            <p:nvPr/>
          </p:nvGrpSpPr>
          <p:grpSpPr bwMode="auto">
            <a:xfrm>
              <a:off x="4387" y="3985"/>
              <a:ext cx="914" cy="243"/>
              <a:chOff x="3508" y="3022"/>
              <a:chExt cx="1330" cy="290"/>
            </a:xfrm>
          </p:grpSpPr>
          <p:sp>
            <p:nvSpPr>
              <p:cNvPr id="60474" name="WordArt 354"/>
              <p:cNvSpPr>
                <a:spLocks noChangeArrowheads="1" noChangeShapeType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kern="10">
                    <a:gradFill rotWithShape="1">
                      <a:gsLst>
                        <a:gs pos="0">
                          <a:srgbClr val="FFFF00"/>
                        </a:gs>
                        <a:gs pos="100000">
                          <a:srgbClr val="FF9933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 panose="020B0806030902050204" pitchFamily="34" charset="0"/>
                  </a:rPr>
                  <a:t>All, All, All</a:t>
                </a:r>
                <a:endParaRPr lang="zh-CN" altLang="en-US" sz="36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/>
                    </a:out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60475" name="AutoShape 355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105938"/>
                </a:avLst>
              </a:prstGeom>
              <a:solidFill>
                <a:srgbClr val="000000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SzPct val="100000"/>
                </a:pPr>
                <a:endParaRPr lang="zh-CN" altLang="en-US"/>
              </a:p>
            </p:txBody>
          </p:sp>
        </p:grpSp>
      </p:grpSp>
      <p:sp>
        <p:nvSpPr>
          <p:cNvPr id="60420" name="Rectangle 356"/>
          <p:cNvSpPr>
            <a:spLocks noChangeArrowheads="1"/>
          </p:cNvSpPr>
          <p:nvPr/>
        </p:nvSpPr>
        <p:spPr bwMode="auto">
          <a:xfrm>
            <a:off x="5975350" y="2212975"/>
            <a:ext cx="2740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2000" b="1">
                <a:latin typeface="Tahoma" panose="020B0604030504040204" pitchFamily="34" charset="0"/>
                <a:ea typeface="隶书" panose="02010509060101010101" pitchFamily="49" charset="-122"/>
              </a:rPr>
              <a:t>维：时间、产品、地区</a:t>
            </a:r>
          </a:p>
          <a:p>
            <a:pPr eaLnBrk="1" hangingPunct="1">
              <a:buSzPct val="100000"/>
            </a:pPr>
            <a:r>
              <a:rPr lang="zh-CN" altLang="ru-RU" sz="2000" b="1">
                <a:latin typeface="Tahoma" panose="020B0604030504040204" pitchFamily="34" charset="0"/>
                <a:ea typeface="隶书" panose="02010509060101010101" pitchFamily="49" charset="-122"/>
              </a:rPr>
              <a:t>综合的维层次：</a:t>
            </a:r>
          </a:p>
        </p:txBody>
      </p:sp>
      <p:sp>
        <p:nvSpPr>
          <p:cNvPr id="60422" name="Rectangle 358"/>
          <p:cNvSpPr>
            <a:spLocks noChangeArrowheads="1"/>
          </p:cNvSpPr>
          <p:nvPr/>
        </p:nvSpPr>
        <p:spPr bwMode="auto">
          <a:xfrm>
            <a:off x="5678488" y="3203575"/>
            <a:ext cx="3367087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ru-RU" sz="1600" b="1">
                <a:latin typeface="隶书" panose="02010509060101010101" pitchFamily="49" charset="-122"/>
                <a:ea typeface="隶书" panose="02010509060101010101" pitchFamily="49" charset="-122"/>
              </a:rPr>
              <a:t>产品大类   大区       年份</a:t>
            </a:r>
          </a:p>
          <a:p>
            <a:pPr>
              <a:buSzPct val="100000"/>
            </a:pPr>
            <a:endParaRPr lang="zh-CN" altLang="ru-RU" sz="1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SzPct val="100000"/>
            </a:pPr>
            <a:r>
              <a:rPr lang="zh-CN" altLang="ru-RU" sz="1600" b="1">
                <a:latin typeface="隶书" panose="02010509060101010101" pitchFamily="49" charset="-122"/>
                <a:ea typeface="隶书" panose="02010509060101010101" pitchFamily="49" charset="-122"/>
              </a:rPr>
              <a:t>产品小类   省份  季度</a:t>
            </a:r>
          </a:p>
          <a:p>
            <a:pPr>
              <a:buSzPct val="100000"/>
            </a:pPr>
            <a:endParaRPr lang="zh-CN" altLang="ru-RU" sz="1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SzPct val="100000"/>
            </a:pPr>
            <a:r>
              <a:rPr lang="zh-CN" altLang="ru-RU" sz="1600" b="1">
                <a:latin typeface="隶书" panose="02010509060101010101" pitchFamily="49" charset="-122"/>
                <a:ea typeface="隶书" panose="02010509060101010101" pitchFamily="49" charset="-122"/>
              </a:rPr>
              <a:t>产品名称    城市     月份  周次</a:t>
            </a:r>
          </a:p>
          <a:p>
            <a:pPr>
              <a:buSzPct val="100000"/>
            </a:pPr>
            <a:endParaRPr lang="zh-CN" altLang="ru-RU" sz="1600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SzPct val="100000"/>
            </a:pPr>
            <a:r>
              <a:rPr lang="zh-CN" altLang="ru-RU" sz="1600" b="1">
                <a:latin typeface="隶书" panose="02010509060101010101" pitchFamily="49" charset="-122"/>
                <a:ea typeface="隶书" panose="02010509060101010101" pitchFamily="49" charset="-122"/>
              </a:rPr>
              <a:t>		    日期</a:t>
            </a:r>
          </a:p>
        </p:txBody>
      </p:sp>
      <p:sp>
        <p:nvSpPr>
          <p:cNvPr id="60423" name="Line 359"/>
          <p:cNvSpPr>
            <a:spLocks noChangeShapeType="1"/>
          </p:cNvSpPr>
          <p:nvPr/>
        </p:nvSpPr>
        <p:spPr bwMode="auto">
          <a:xfrm>
            <a:off x="6356350" y="3508375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4" name="Line 360"/>
          <p:cNvSpPr>
            <a:spLocks noChangeShapeType="1"/>
          </p:cNvSpPr>
          <p:nvPr/>
        </p:nvSpPr>
        <p:spPr bwMode="auto">
          <a:xfrm>
            <a:off x="6356350" y="3990975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5" name="Line 361"/>
          <p:cNvSpPr>
            <a:spLocks noChangeShapeType="1"/>
          </p:cNvSpPr>
          <p:nvPr/>
        </p:nvSpPr>
        <p:spPr bwMode="auto">
          <a:xfrm>
            <a:off x="7194550" y="3508375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6" name="Line 362"/>
          <p:cNvSpPr>
            <a:spLocks noChangeShapeType="1"/>
          </p:cNvSpPr>
          <p:nvPr/>
        </p:nvSpPr>
        <p:spPr bwMode="auto">
          <a:xfrm>
            <a:off x="7194550" y="3965575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7" name="Line 363"/>
          <p:cNvSpPr>
            <a:spLocks noChangeShapeType="1"/>
          </p:cNvSpPr>
          <p:nvPr/>
        </p:nvSpPr>
        <p:spPr bwMode="auto">
          <a:xfrm flipH="1">
            <a:off x="7804150" y="3508375"/>
            <a:ext cx="22860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8" name="Line 364"/>
          <p:cNvSpPr>
            <a:spLocks noChangeShapeType="1"/>
          </p:cNvSpPr>
          <p:nvPr/>
        </p:nvSpPr>
        <p:spPr bwMode="auto">
          <a:xfrm>
            <a:off x="7727950" y="3965575"/>
            <a:ext cx="15240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29" name="Line 365"/>
          <p:cNvSpPr>
            <a:spLocks noChangeShapeType="1"/>
          </p:cNvSpPr>
          <p:nvPr/>
        </p:nvSpPr>
        <p:spPr bwMode="auto">
          <a:xfrm>
            <a:off x="7956550" y="4498975"/>
            <a:ext cx="22860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30" name="Line 366"/>
          <p:cNvSpPr>
            <a:spLocks noChangeShapeType="1"/>
          </p:cNvSpPr>
          <p:nvPr/>
        </p:nvSpPr>
        <p:spPr bwMode="auto">
          <a:xfrm>
            <a:off x="8185150" y="3508375"/>
            <a:ext cx="609600" cy="7620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431" name="Line 367"/>
          <p:cNvSpPr>
            <a:spLocks noChangeShapeType="1"/>
          </p:cNvSpPr>
          <p:nvPr/>
        </p:nvSpPr>
        <p:spPr bwMode="auto">
          <a:xfrm flipH="1">
            <a:off x="8261350" y="4498975"/>
            <a:ext cx="22860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3986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Line 370"/>
          <p:cNvSpPr>
            <a:spLocks noChangeShapeType="1"/>
          </p:cNvSpPr>
          <p:nvPr/>
        </p:nvSpPr>
        <p:spPr bwMode="auto">
          <a:xfrm flipV="1">
            <a:off x="5791200" y="2667000"/>
            <a:ext cx="1143000" cy="609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3" name="Line 371"/>
          <p:cNvSpPr>
            <a:spLocks noChangeShapeType="1"/>
          </p:cNvSpPr>
          <p:nvPr/>
        </p:nvSpPr>
        <p:spPr bwMode="auto">
          <a:xfrm flipH="1" flipV="1">
            <a:off x="7315200" y="4343400"/>
            <a:ext cx="685800" cy="12192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4" name="Line 372"/>
          <p:cNvSpPr>
            <a:spLocks noChangeShapeType="1"/>
          </p:cNvSpPr>
          <p:nvPr/>
        </p:nvSpPr>
        <p:spPr bwMode="auto">
          <a:xfrm flipV="1">
            <a:off x="5638800" y="3352800"/>
            <a:ext cx="1676400" cy="2133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5" name="Line 373"/>
          <p:cNvSpPr>
            <a:spLocks noChangeShapeType="1"/>
          </p:cNvSpPr>
          <p:nvPr/>
        </p:nvSpPr>
        <p:spPr bwMode="auto">
          <a:xfrm flipV="1">
            <a:off x="6477000" y="3352800"/>
            <a:ext cx="2286000" cy="2133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6" name="Line 374"/>
          <p:cNvSpPr>
            <a:spLocks noChangeShapeType="1"/>
          </p:cNvSpPr>
          <p:nvPr/>
        </p:nvSpPr>
        <p:spPr bwMode="auto">
          <a:xfrm>
            <a:off x="6934200" y="2667000"/>
            <a:ext cx="381000" cy="609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7" name="Line 375"/>
          <p:cNvSpPr>
            <a:spLocks noChangeShapeType="1"/>
          </p:cNvSpPr>
          <p:nvPr/>
        </p:nvSpPr>
        <p:spPr bwMode="auto">
          <a:xfrm flipH="1">
            <a:off x="6096000" y="3276600"/>
            <a:ext cx="1219200" cy="11430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8" name="Line 376"/>
          <p:cNvSpPr>
            <a:spLocks noChangeShapeType="1"/>
          </p:cNvSpPr>
          <p:nvPr/>
        </p:nvSpPr>
        <p:spPr bwMode="auto">
          <a:xfrm>
            <a:off x="6934200" y="2667000"/>
            <a:ext cx="1828800" cy="609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49" name="Line 377"/>
          <p:cNvSpPr>
            <a:spLocks noChangeShapeType="1"/>
          </p:cNvSpPr>
          <p:nvPr/>
        </p:nvSpPr>
        <p:spPr bwMode="auto">
          <a:xfrm>
            <a:off x="7315200" y="3276600"/>
            <a:ext cx="1371600" cy="12954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0" name="Line 378"/>
          <p:cNvSpPr>
            <a:spLocks noChangeShapeType="1"/>
          </p:cNvSpPr>
          <p:nvPr/>
        </p:nvSpPr>
        <p:spPr bwMode="auto">
          <a:xfrm flipH="1">
            <a:off x="7391400" y="3276600"/>
            <a:ext cx="1371600" cy="990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1" name="Line 379"/>
          <p:cNvSpPr>
            <a:spLocks noChangeShapeType="1"/>
          </p:cNvSpPr>
          <p:nvPr/>
        </p:nvSpPr>
        <p:spPr bwMode="auto">
          <a:xfrm flipH="1">
            <a:off x="8686800" y="3276600"/>
            <a:ext cx="76200" cy="12954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2" name="Line 380"/>
          <p:cNvSpPr>
            <a:spLocks noChangeShapeType="1"/>
          </p:cNvSpPr>
          <p:nvPr/>
        </p:nvSpPr>
        <p:spPr bwMode="auto">
          <a:xfrm>
            <a:off x="5791200" y="3276600"/>
            <a:ext cx="1524000" cy="11430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3" name="Line 381"/>
          <p:cNvSpPr>
            <a:spLocks noChangeShapeType="1"/>
          </p:cNvSpPr>
          <p:nvPr/>
        </p:nvSpPr>
        <p:spPr bwMode="auto">
          <a:xfrm>
            <a:off x="5791200" y="3352800"/>
            <a:ext cx="304800" cy="1066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4" name="Line 382"/>
          <p:cNvSpPr>
            <a:spLocks noChangeShapeType="1"/>
          </p:cNvSpPr>
          <p:nvPr/>
        </p:nvSpPr>
        <p:spPr bwMode="auto">
          <a:xfrm flipH="1">
            <a:off x="5638800" y="3352800"/>
            <a:ext cx="152400" cy="1066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5" name="Line 383"/>
          <p:cNvSpPr>
            <a:spLocks noChangeShapeType="1"/>
          </p:cNvSpPr>
          <p:nvPr/>
        </p:nvSpPr>
        <p:spPr bwMode="auto">
          <a:xfrm>
            <a:off x="6096000" y="4419600"/>
            <a:ext cx="1905000" cy="12192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6" name="Line 384"/>
          <p:cNvSpPr>
            <a:spLocks noChangeShapeType="1"/>
          </p:cNvSpPr>
          <p:nvPr/>
        </p:nvSpPr>
        <p:spPr bwMode="auto">
          <a:xfrm flipH="1">
            <a:off x="5638800" y="4572000"/>
            <a:ext cx="0" cy="9144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7" name="Line 385"/>
          <p:cNvSpPr>
            <a:spLocks noChangeShapeType="1"/>
          </p:cNvSpPr>
          <p:nvPr/>
        </p:nvSpPr>
        <p:spPr bwMode="auto">
          <a:xfrm flipH="1">
            <a:off x="5638800" y="4419600"/>
            <a:ext cx="457200" cy="1066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58" name="Line 386"/>
          <p:cNvSpPr>
            <a:spLocks noChangeShapeType="1"/>
          </p:cNvSpPr>
          <p:nvPr/>
        </p:nvSpPr>
        <p:spPr bwMode="auto">
          <a:xfrm>
            <a:off x="5638800" y="5486400"/>
            <a:ext cx="838200" cy="685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F18042-1192-4930-AF5D-5271C61ACDE4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58</a:t>
            </a:fld>
            <a:endParaRPr lang="zh-CN" altLang="en-US"/>
          </a:p>
        </p:txBody>
      </p:sp>
      <p:sp>
        <p:nvSpPr>
          <p:cNvPr id="61459" name="Rectangle 38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15912" y="42863"/>
            <a:ext cx="7532688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Cuboid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Cell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的概念</a:t>
            </a:r>
          </a:p>
        </p:txBody>
      </p:sp>
      <p:sp>
        <p:nvSpPr>
          <p:cNvPr id="61475" name="Rectangle 40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47650" y="1371600"/>
            <a:ext cx="457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在多维数据的每一维中选定一个层次以后，所得到的将是一个由度量在相应维层次上所有取值构成的小立方体，它对应于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中的一个结点，我们称之为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在选定维层次后，如果我们再选定维成员，那么得到的将是度量的一个具体取值，它对应于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的一个结点，我们称之为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Cell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1460" name="Freeform 388"/>
          <p:cNvSpPr>
            <a:spLocks/>
          </p:cNvSpPr>
          <p:nvPr/>
        </p:nvSpPr>
        <p:spPr bwMode="auto">
          <a:xfrm>
            <a:off x="6019800" y="42672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1" name="Freeform 389"/>
          <p:cNvSpPr>
            <a:spLocks/>
          </p:cNvSpPr>
          <p:nvPr/>
        </p:nvSpPr>
        <p:spPr bwMode="auto">
          <a:xfrm>
            <a:off x="5562600" y="54102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2" name="Rectangle 390"/>
          <p:cNvSpPr>
            <a:spLocks noChangeArrowheads="1"/>
          </p:cNvSpPr>
          <p:nvPr/>
        </p:nvSpPr>
        <p:spPr bwMode="auto">
          <a:xfrm>
            <a:off x="6934200" y="243840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ru-RU" altLang="zh-CN" sz="1600" b="1">
                <a:latin typeface="Times New Roman" panose="02020603050405020304" pitchFamily="18" charset="0"/>
              </a:rPr>
              <a:t>all</a:t>
            </a:r>
          </a:p>
        </p:txBody>
      </p:sp>
      <p:sp>
        <p:nvSpPr>
          <p:cNvPr id="61463" name="Line 391"/>
          <p:cNvSpPr>
            <a:spLocks noChangeShapeType="1"/>
          </p:cNvSpPr>
          <p:nvPr/>
        </p:nvSpPr>
        <p:spPr bwMode="auto">
          <a:xfrm>
            <a:off x="5638800" y="4572000"/>
            <a:ext cx="838200" cy="990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4" name="Line 392"/>
          <p:cNvSpPr>
            <a:spLocks noChangeShapeType="1"/>
          </p:cNvSpPr>
          <p:nvPr/>
        </p:nvSpPr>
        <p:spPr bwMode="auto">
          <a:xfrm flipH="1">
            <a:off x="6400800" y="4343400"/>
            <a:ext cx="914400" cy="12192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5" name="Line 393"/>
          <p:cNvSpPr>
            <a:spLocks noChangeShapeType="1"/>
          </p:cNvSpPr>
          <p:nvPr/>
        </p:nvSpPr>
        <p:spPr bwMode="auto">
          <a:xfrm flipH="1">
            <a:off x="8001000" y="4572000"/>
            <a:ext cx="685800" cy="990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6" name="Line 394"/>
          <p:cNvSpPr>
            <a:spLocks noChangeShapeType="1"/>
          </p:cNvSpPr>
          <p:nvPr/>
        </p:nvSpPr>
        <p:spPr bwMode="auto">
          <a:xfrm flipH="1">
            <a:off x="6477000" y="5562600"/>
            <a:ext cx="0" cy="6858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67" name="Line 395"/>
          <p:cNvSpPr>
            <a:spLocks noChangeShapeType="1"/>
          </p:cNvSpPr>
          <p:nvPr/>
        </p:nvSpPr>
        <p:spPr bwMode="auto">
          <a:xfrm flipH="1">
            <a:off x="6477000" y="5562600"/>
            <a:ext cx="1524000" cy="609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68" name="Rectangle 396"/>
          <p:cNvSpPr>
            <a:spLocks noChangeArrowheads="1"/>
          </p:cNvSpPr>
          <p:nvPr/>
        </p:nvSpPr>
        <p:spPr bwMode="auto">
          <a:xfrm>
            <a:off x="4648200" y="43434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产品名称</a:t>
            </a:r>
          </a:p>
        </p:txBody>
      </p:sp>
      <p:sp>
        <p:nvSpPr>
          <p:cNvPr id="3469" name="Rectangle 397"/>
          <p:cNvSpPr>
            <a:spLocks noChangeArrowheads="1"/>
          </p:cNvSpPr>
          <p:nvPr/>
        </p:nvSpPr>
        <p:spPr bwMode="auto">
          <a:xfrm>
            <a:off x="5486400" y="4038600"/>
            <a:ext cx="1428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产品小类，城市</a:t>
            </a:r>
          </a:p>
        </p:txBody>
      </p:sp>
      <p:sp>
        <p:nvSpPr>
          <p:cNvPr id="3470" name="Rectangle 398"/>
          <p:cNvSpPr>
            <a:spLocks noChangeArrowheads="1"/>
          </p:cNvSpPr>
          <p:nvPr/>
        </p:nvSpPr>
        <p:spPr bwMode="auto">
          <a:xfrm>
            <a:off x="6629400" y="4419600"/>
            <a:ext cx="1428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产品小类，日期</a:t>
            </a:r>
          </a:p>
        </p:txBody>
      </p:sp>
      <p:sp>
        <p:nvSpPr>
          <p:cNvPr id="3471" name="Rectangle 399"/>
          <p:cNvSpPr>
            <a:spLocks noChangeArrowheads="1"/>
          </p:cNvSpPr>
          <p:nvPr/>
        </p:nvSpPr>
        <p:spPr bwMode="auto">
          <a:xfrm>
            <a:off x="5943600" y="5562600"/>
            <a:ext cx="133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产品名称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日期</a:t>
            </a:r>
          </a:p>
        </p:txBody>
      </p:sp>
      <p:sp>
        <p:nvSpPr>
          <p:cNvPr id="3472" name="Rectangle 400"/>
          <p:cNvSpPr>
            <a:spLocks noChangeArrowheads="1"/>
          </p:cNvSpPr>
          <p:nvPr/>
        </p:nvSpPr>
        <p:spPr bwMode="auto">
          <a:xfrm>
            <a:off x="4343400" y="5334000"/>
            <a:ext cx="133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产品名称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城市</a:t>
            </a:r>
          </a:p>
        </p:txBody>
      </p:sp>
      <p:sp>
        <p:nvSpPr>
          <p:cNvPr id="3473" name="Rectangle 401"/>
          <p:cNvSpPr>
            <a:spLocks noChangeArrowheads="1"/>
          </p:cNvSpPr>
          <p:nvPr/>
        </p:nvSpPr>
        <p:spPr bwMode="auto">
          <a:xfrm>
            <a:off x="7270750" y="5638800"/>
            <a:ext cx="187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产品小类，日期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城市</a:t>
            </a:r>
          </a:p>
        </p:txBody>
      </p:sp>
      <p:sp>
        <p:nvSpPr>
          <p:cNvPr id="3474" name="Rectangle 402"/>
          <p:cNvSpPr>
            <a:spLocks noChangeArrowheads="1"/>
          </p:cNvSpPr>
          <p:nvPr/>
        </p:nvSpPr>
        <p:spPr bwMode="auto">
          <a:xfrm>
            <a:off x="5638800" y="6324600"/>
            <a:ext cx="1784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产品名称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日期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城市</a:t>
            </a:r>
          </a:p>
        </p:txBody>
      </p:sp>
      <p:sp>
        <p:nvSpPr>
          <p:cNvPr id="61476" name="Rectangle 404"/>
          <p:cNvSpPr>
            <a:spLocks noChangeArrowheads="1"/>
          </p:cNvSpPr>
          <p:nvPr/>
        </p:nvSpPr>
        <p:spPr bwMode="auto">
          <a:xfrm>
            <a:off x="5562600" y="23622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1200" b="1">
                <a:latin typeface="Tahoma" panose="020B0604030504040204" pitchFamily="34" charset="0"/>
              </a:rPr>
              <a:t>产品名称</a:t>
            </a:r>
          </a:p>
        </p:txBody>
      </p:sp>
      <p:sp>
        <p:nvSpPr>
          <p:cNvPr id="61477" name="Rectangle 405"/>
          <p:cNvSpPr>
            <a:spLocks noChangeArrowheads="1"/>
          </p:cNvSpPr>
          <p:nvPr/>
        </p:nvSpPr>
        <p:spPr bwMode="auto">
          <a:xfrm>
            <a:off x="5562600" y="18288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1200" b="1">
                <a:latin typeface="Tahoma" panose="020B0604030504040204" pitchFamily="34" charset="0"/>
              </a:rPr>
              <a:t>产品小类</a:t>
            </a:r>
          </a:p>
        </p:txBody>
      </p:sp>
      <p:sp>
        <p:nvSpPr>
          <p:cNvPr id="61478" name="Rectangle 406"/>
          <p:cNvSpPr>
            <a:spLocks noChangeArrowheads="1"/>
          </p:cNvSpPr>
          <p:nvPr/>
        </p:nvSpPr>
        <p:spPr bwMode="auto">
          <a:xfrm>
            <a:off x="5486400" y="12954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200" b="1">
                <a:latin typeface="Tahoma" panose="020B0604030504040204" pitchFamily="34" charset="0"/>
              </a:rPr>
              <a:t>ALL</a:t>
            </a:r>
          </a:p>
        </p:txBody>
      </p:sp>
      <p:sp>
        <p:nvSpPr>
          <p:cNvPr id="61479" name="Line 407"/>
          <p:cNvSpPr>
            <a:spLocks noChangeShapeType="1"/>
          </p:cNvSpPr>
          <p:nvPr/>
        </p:nvSpPr>
        <p:spPr bwMode="auto">
          <a:xfrm>
            <a:off x="5867400" y="1600200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80" name="Line 408"/>
          <p:cNvSpPr>
            <a:spLocks noChangeShapeType="1"/>
          </p:cNvSpPr>
          <p:nvPr/>
        </p:nvSpPr>
        <p:spPr bwMode="auto">
          <a:xfrm>
            <a:off x="5867400" y="2133600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81" name="Rectangle 409"/>
          <p:cNvSpPr>
            <a:spLocks noChangeArrowheads="1"/>
          </p:cNvSpPr>
          <p:nvPr/>
        </p:nvSpPr>
        <p:spPr bwMode="auto">
          <a:xfrm>
            <a:off x="6781800" y="18288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1200" b="1">
                <a:latin typeface="Tahoma" panose="020B0604030504040204" pitchFamily="34" charset="0"/>
              </a:rPr>
              <a:t>城市</a:t>
            </a:r>
          </a:p>
        </p:txBody>
      </p:sp>
      <p:sp>
        <p:nvSpPr>
          <p:cNvPr id="61482" name="Rectangle 410"/>
          <p:cNvSpPr>
            <a:spLocks noChangeArrowheads="1"/>
          </p:cNvSpPr>
          <p:nvPr/>
        </p:nvSpPr>
        <p:spPr bwMode="auto">
          <a:xfrm>
            <a:off x="6629400" y="12954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200" b="1">
                <a:latin typeface="Tahoma" panose="020B0604030504040204" pitchFamily="34" charset="0"/>
              </a:rPr>
              <a:t>ALL</a:t>
            </a:r>
          </a:p>
        </p:txBody>
      </p:sp>
      <p:sp>
        <p:nvSpPr>
          <p:cNvPr id="61483" name="Line 411"/>
          <p:cNvSpPr>
            <a:spLocks noChangeShapeType="1"/>
          </p:cNvSpPr>
          <p:nvPr/>
        </p:nvSpPr>
        <p:spPr bwMode="auto">
          <a:xfrm>
            <a:off x="7010400" y="1600200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84" name="Rectangle 412"/>
          <p:cNvSpPr>
            <a:spLocks noChangeArrowheads="1"/>
          </p:cNvSpPr>
          <p:nvPr/>
        </p:nvSpPr>
        <p:spPr bwMode="auto">
          <a:xfrm>
            <a:off x="7772400" y="18288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lang="zh-CN" altLang="ru-RU" sz="1200" b="1">
                <a:latin typeface="Tahoma" panose="020B0604030504040204" pitchFamily="34" charset="0"/>
              </a:rPr>
              <a:t>日期</a:t>
            </a:r>
          </a:p>
        </p:txBody>
      </p:sp>
      <p:sp>
        <p:nvSpPr>
          <p:cNvPr id="61485" name="Rectangle 413"/>
          <p:cNvSpPr>
            <a:spLocks noChangeArrowheads="1"/>
          </p:cNvSpPr>
          <p:nvPr/>
        </p:nvSpPr>
        <p:spPr bwMode="auto">
          <a:xfrm>
            <a:off x="7620000" y="12954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200" b="1">
                <a:latin typeface="Tahoma" panose="020B0604030504040204" pitchFamily="34" charset="0"/>
              </a:rPr>
              <a:t>ALL</a:t>
            </a:r>
          </a:p>
        </p:txBody>
      </p:sp>
      <p:sp>
        <p:nvSpPr>
          <p:cNvPr id="61486" name="Line 414"/>
          <p:cNvSpPr>
            <a:spLocks noChangeShapeType="1"/>
          </p:cNvSpPr>
          <p:nvPr/>
        </p:nvSpPr>
        <p:spPr bwMode="auto">
          <a:xfrm>
            <a:off x="8001000" y="1600200"/>
            <a:ext cx="0" cy="22860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87" name="Freeform 415"/>
          <p:cNvSpPr>
            <a:spLocks/>
          </p:cNvSpPr>
          <p:nvPr/>
        </p:nvSpPr>
        <p:spPr bwMode="auto">
          <a:xfrm>
            <a:off x="5715000" y="32004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88" name="Rectangle 416"/>
          <p:cNvSpPr>
            <a:spLocks noChangeArrowheads="1"/>
          </p:cNvSpPr>
          <p:nvPr/>
        </p:nvSpPr>
        <p:spPr bwMode="auto">
          <a:xfrm>
            <a:off x="4876800" y="31242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产品小类</a:t>
            </a:r>
          </a:p>
        </p:txBody>
      </p:sp>
      <p:sp>
        <p:nvSpPr>
          <p:cNvPr id="61489" name="Freeform 417"/>
          <p:cNvSpPr>
            <a:spLocks/>
          </p:cNvSpPr>
          <p:nvPr/>
        </p:nvSpPr>
        <p:spPr bwMode="auto">
          <a:xfrm>
            <a:off x="6858000" y="25146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90" name="Line 418"/>
          <p:cNvSpPr>
            <a:spLocks noChangeShapeType="1"/>
          </p:cNvSpPr>
          <p:nvPr/>
        </p:nvSpPr>
        <p:spPr bwMode="auto">
          <a:xfrm>
            <a:off x="5867400" y="3276600"/>
            <a:ext cx="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91" name="Rectangle 419"/>
          <p:cNvSpPr>
            <a:spLocks noChangeArrowheads="1"/>
          </p:cNvSpPr>
          <p:nvPr/>
        </p:nvSpPr>
        <p:spPr bwMode="auto">
          <a:xfrm>
            <a:off x="8153400" y="3124200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日期</a:t>
            </a:r>
          </a:p>
        </p:txBody>
      </p:sp>
      <p:sp>
        <p:nvSpPr>
          <p:cNvPr id="61492" name="Freeform 420"/>
          <p:cNvSpPr>
            <a:spLocks/>
          </p:cNvSpPr>
          <p:nvPr/>
        </p:nvSpPr>
        <p:spPr bwMode="auto">
          <a:xfrm>
            <a:off x="6400800" y="54102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93" name="Freeform 421"/>
          <p:cNvSpPr>
            <a:spLocks/>
          </p:cNvSpPr>
          <p:nvPr/>
        </p:nvSpPr>
        <p:spPr bwMode="auto">
          <a:xfrm>
            <a:off x="6400800" y="60198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94" name="Freeform 422"/>
          <p:cNvSpPr>
            <a:spLocks/>
          </p:cNvSpPr>
          <p:nvPr/>
        </p:nvSpPr>
        <p:spPr bwMode="auto">
          <a:xfrm>
            <a:off x="7924800" y="54864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95" name="Freeform 423"/>
          <p:cNvSpPr>
            <a:spLocks/>
          </p:cNvSpPr>
          <p:nvPr/>
        </p:nvSpPr>
        <p:spPr bwMode="auto">
          <a:xfrm>
            <a:off x="5562600" y="44196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496" name="Freeform 424"/>
          <p:cNvSpPr>
            <a:spLocks/>
          </p:cNvSpPr>
          <p:nvPr/>
        </p:nvSpPr>
        <p:spPr bwMode="auto">
          <a:xfrm>
            <a:off x="7239000" y="42672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97" name="Rectangle 425"/>
          <p:cNvSpPr>
            <a:spLocks noChangeArrowheads="1"/>
          </p:cNvSpPr>
          <p:nvPr/>
        </p:nvSpPr>
        <p:spPr bwMode="auto">
          <a:xfrm>
            <a:off x="8159750" y="4648200"/>
            <a:ext cx="984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日期</a:t>
            </a:r>
            <a:r>
              <a:rPr lang="ru-RU" altLang="zh-CN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城市</a:t>
            </a:r>
          </a:p>
        </p:txBody>
      </p:sp>
      <p:sp>
        <p:nvSpPr>
          <p:cNvPr id="61498" name="Freeform 426"/>
          <p:cNvSpPr>
            <a:spLocks/>
          </p:cNvSpPr>
          <p:nvPr/>
        </p:nvSpPr>
        <p:spPr bwMode="auto">
          <a:xfrm>
            <a:off x="8610600" y="44196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99" name="Rectangle 427"/>
          <p:cNvSpPr>
            <a:spLocks noChangeArrowheads="1"/>
          </p:cNvSpPr>
          <p:nvPr/>
        </p:nvSpPr>
        <p:spPr bwMode="auto">
          <a:xfrm>
            <a:off x="6781800" y="3124200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城市</a:t>
            </a:r>
          </a:p>
        </p:txBody>
      </p:sp>
      <p:sp>
        <p:nvSpPr>
          <p:cNvPr id="61500" name="Freeform 428"/>
          <p:cNvSpPr>
            <a:spLocks/>
          </p:cNvSpPr>
          <p:nvPr/>
        </p:nvSpPr>
        <p:spPr bwMode="auto">
          <a:xfrm>
            <a:off x="7239000" y="32004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501" name="Freeform 429"/>
          <p:cNvSpPr>
            <a:spLocks/>
          </p:cNvSpPr>
          <p:nvPr/>
        </p:nvSpPr>
        <p:spPr bwMode="auto">
          <a:xfrm>
            <a:off x="8686800" y="3200400"/>
            <a:ext cx="152400" cy="22860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9205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26F7B7-1A63-4858-A25A-DBA0DA6BAF84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62466" name="Rectangle 43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7079" y="0"/>
            <a:ext cx="753268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聚集函数分类</a:t>
            </a:r>
          </a:p>
        </p:txBody>
      </p:sp>
      <p:sp>
        <p:nvSpPr>
          <p:cNvPr id="62467" name="Rectangle 43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7" y="950580"/>
            <a:ext cx="83534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Distributive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（分布函数）</a:t>
            </a:r>
          </a:p>
          <a:p>
            <a:pPr marL="742950" lvl="1" indent="-285750" algn="just" eaLnBrk="1" hangingPunct="1"/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对于这种聚集函数，我们可以将输入数据分成不相交的集合，分别进行聚集计算，最后将结果合并。例如：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Max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Count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Sum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等。</a:t>
            </a:r>
          </a:p>
          <a:p>
            <a:pPr algn="just" eaLnBrk="1" hangingPunct="1"/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Algebraic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（代数函数）</a:t>
            </a:r>
          </a:p>
          <a:p>
            <a:pPr marL="742950" lvl="1" indent="-285750" algn="just" eaLnBrk="1" hangingPunct="1"/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对于这种聚集函数能够转换为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Distributive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类型的聚集函数表达式。例如：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Average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Average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可以表示为：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Sum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（）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/Count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（）。</a:t>
            </a:r>
          </a:p>
          <a:p>
            <a:pPr algn="just" eaLnBrk="1" hangingPunct="1"/>
            <a:r>
              <a:rPr lang="ru-RU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Holistic</a:t>
            </a:r>
            <a:r>
              <a:rPr lang="zh-CN" altLang="ru-RU" sz="2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（全盘函数）</a:t>
            </a:r>
          </a:p>
          <a:p>
            <a:pPr marL="742950" lvl="1" indent="-285750" algn="just" eaLnBrk="1" hangingPunct="1"/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这种函数不能通过多个子集合聚集计算的合并来实现。例如：求中值函数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median,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排名函数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rank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6043651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F0FC28-6D20-4A49-974C-88B6613A0F9E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170" name="Rectangle 6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76446" y="69850"/>
            <a:ext cx="725624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现有的数据库系统的侧重点</a:t>
            </a:r>
          </a:p>
        </p:txBody>
      </p:sp>
      <p:sp>
        <p:nvSpPr>
          <p:cNvPr id="7171" name="Rectangle 6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0600" y="908050"/>
            <a:ext cx="8153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ru-RU" altLang="zh-CN" sz="3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ru-RU" sz="3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现有的数据库系统，主要用于事务处理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一笔订购（一张订单输入</a:t>
            </a:r>
            <a:r>
              <a:rPr lang="ru-RU" altLang="zh-CN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ru-RU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订单细则）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一笔销售（一张销售单）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一次进料（一张进料单）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一次出料（一张出料单）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2100" dirty="0" smtClean="0"/>
              <a:t>  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ru-RU" sz="3000" dirty="0" smtClean="0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强调多用户并发环境，数据的一致性、完整性</a:t>
            </a:r>
          </a:p>
          <a:p>
            <a:pPr marL="742950" lvl="1" indent="-285750" eaLnBrk="1" hangingPunct="1">
              <a:lnSpc>
                <a:spcPct val="130000"/>
              </a:lnSpc>
            </a:pPr>
            <a:endParaRPr lang="ru-RU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53055943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B5C22C-D0CA-4B8B-8FB2-0C0561C4E77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63490" name="Rectangle 43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3283" y="31899"/>
            <a:ext cx="753268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高效的</a:t>
            </a:r>
            <a:r>
              <a:rPr lang="ru-RU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Data Cube</a:t>
            </a:r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</a:p>
        </p:txBody>
      </p:sp>
      <p:sp>
        <p:nvSpPr>
          <p:cNvPr id="63491" name="Rectangle 437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1800" y="948772"/>
            <a:ext cx="82804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中的所有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可以形成一个格（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Lattice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）。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最低层次的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（称为基点）代表所有维的最低的抽象层次；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最高层次的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（称为顶点）在最高的抽象层次上汇总所有维。 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的个数：从理论上说，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中，如果第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维有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ru-RU" altLang="zh-CN" sz="2000" baseline="-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个层次，则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的总数为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N=k</a:t>
            </a:r>
            <a:r>
              <a:rPr lang="ru-RU" altLang="zh-CN" sz="2000" baseline="-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*k</a:t>
            </a:r>
            <a:r>
              <a:rPr lang="ru-RU" altLang="zh-CN" sz="2000" baseline="-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*…*k</a:t>
            </a:r>
            <a:r>
              <a:rPr lang="ru-RU" altLang="zh-CN" sz="2000" baseline="-30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个。一个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维的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，如果每个维都有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个层次，则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总数约为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次方。 </a:t>
            </a:r>
          </a:p>
          <a:p>
            <a:pPr algn="just" eaLnBrk="1" hangingPunct="1">
              <a:lnSpc>
                <a:spcPct val="150000"/>
              </a:lnSpc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实例化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全部实例化、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实例化、</a:t>
            </a:r>
            <a:r>
              <a:rPr lang="zh-CN" altLang="ru-RU" sz="20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部分实例化</a:t>
            </a:r>
          </a:p>
          <a:p>
            <a:pPr marL="742950" lvl="1" indent="-285750" algn="just" eaLnBrk="1" hangingPunct="1">
              <a:lnSpc>
                <a:spcPct val="150000"/>
              </a:lnSpc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部分实例化的依据</a:t>
            </a:r>
          </a:p>
          <a:p>
            <a:pPr marL="1143000" lvl="2" indent="-228600" algn="just" eaLnBrk="1" hangingPunct="1">
              <a:lnSpc>
                <a:spcPct val="150000"/>
              </a:lnSpc>
            </a:pP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所需要的存储开销即</a:t>
            </a:r>
            <a:r>
              <a:rPr lang="ru-RU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ru-RU" altLang="zh-CN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Size</a:t>
            </a:r>
          </a:p>
          <a:p>
            <a:pPr marL="1143000" lvl="2" indent="-228600" algn="just" eaLnBrk="1" hangingPunct="1">
              <a:lnSpc>
                <a:spcPct val="150000"/>
              </a:lnSpc>
            </a:pPr>
            <a:r>
              <a:rPr lang="zh-CN" altLang="ru-RU" sz="1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共享访问的频率等</a:t>
            </a:r>
          </a:p>
          <a:p>
            <a:pPr marL="1143000" lvl="2" indent="-228600" eaLnBrk="1" hangingPunct="1">
              <a:lnSpc>
                <a:spcPct val="150000"/>
              </a:lnSpc>
            </a:pPr>
            <a:endParaRPr lang="ru-RU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15921696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92CF50-2657-4817-BDA5-1E1160ABFA30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64514" name="Rectangle 44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3917" y="126521"/>
            <a:ext cx="8396288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ru-RU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ROLAP Cube</a:t>
            </a:r>
            <a:r>
              <a:rPr lang="zh-CN" altLang="ru-RU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计算与</a:t>
            </a:r>
            <a:r>
              <a:rPr lang="ru-RU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MOLAP Cube</a:t>
            </a:r>
            <a:r>
              <a:rPr lang="zh-CN" altLang="ru-RU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计算的比较</a:t>
            </a:r>
          </a:p>
        </p:txBody>
      </p:sp>
      <p:sp>
        <p:nvSpPr>
          <p:cNvPr id="64515" name="Rectangle 44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1625" y="907742"/>
            <a:ext cx="8540750" cy="56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ROLAP Cube 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ROLAP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系统采用关系表来存储数据，用一个元组来表示逻辑多维空间中的一个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Cell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。一张表对应一个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Cuboid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ROLAP 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计算主要采用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Group-by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操作符来实现多维聚集。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ROLAP 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计算中共享排序的结果可以大大提高检索和计算的效率。</a:t>
            </a:r>
          </a:p>
          <a:p>
            <a:pPr algn="just" eaLnBrk="1" hangingPunct="1">
              <a:lnSpc>
                <a:spcPct val="130000"/>
              </a:lnSpc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MOLAP Cube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MOLAP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中数据存储于一个固定的位置中，该位置是由维成员来确定。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不需要通过排序来提高效率。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MOLAP 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计算可以利用存储上的优势，进行分块操作，可以实现多路聚集。</a:t>
            </a:r>
          </a:p>
          <a:p>
            <a:pPr marL="742950" lvl="1" indent="-285750" algn="just" eaLnBrk="1" hangingPunct="1">
              <a:lnSpc>
                <a:spcPct val="130000"/>
              </a:lnSpc>
            </a:pP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MOLAP 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计算的效率比</a:t>
            </a:r>
            <a:r>
              <a:rPr lang="ru-RU" altLang="zh-CN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ROLAP Cube</a:t>
            </a:r>
            <a:r>
              <a:rPr lang="zh-CN" altLang="ru-RU" sz="2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计算的效率要高，但其复杂性也高。</a:t>
            </a:r>
          </a:p>
          <a:p>
            <a:pPr algn="just" eaLnBrk="1" hangingPunct="1">
              <a:lnSpc>
                <a:spcPct val="130000"/>
              </a:lnSpc>
            </a:pPr>
            <a:endParaRPr lang="ru-RU" altLang="zh-CN" sz="19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64271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90EA6B-5465-4C0B-A5D8-F771E8305D2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65538" name="Rectangle 44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80753" y="95878"/>
            <a:ext cx="7532688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国外联机分析处理工具提供商</a:t>
            </a:r>
          </a:p>
        </p:txBody>
      </p:sp>
      <p:sp>
        <p:nvSpPr>
          <p:cNvPr id="65539" name="Rectangle 44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25513" y="1773238"/>
            <a:ext cx="8218487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ru-RU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Hyperion  </a:t>
            </a:r>
          </a:p>
          <a:p>
            <a:pPr eaLnBrk="1" hangingPunct="1">
              <a:lnSpc>
                <a:spcPct val="130000"/>
              </a:lnSpc>
            </a:pPr>
            <a:r>
              <a:rPr lang="ru-RU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Cognos </a:t>
            </a:r>
          </a:p>
          <a:p>
            <a:pPr eaLnBrk="1" hangingPunct="1">
              <a:lnSpc>
                <a:spcPct val="130000"/>
              </a:lnSpc>
            </a:pPr>
            <a:r>
              <a:rPr lang="ru-RU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Object</a:t>
            </a:r>
          </a:p>
          <a:p>
            <a:pPr eaLnBrk="1" hangingPunct="1">
              <a:lnSpc>
                <a:spcPct val="130000"/>
              </a:lnSpc>
            </a:pPr>
            <a:r>
              <a:rPr lang="ru-RU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Brio</a:t>
            </a:r>
          </a:p>
        </p:txBody>
      </p:sp>
      <p:pic>
        <p:nvPicPr>
          <p:cNvPr id="65540" name="Picture 446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0"/>
            <a:ext cx="1828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447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81400"/>
            <a:ext cx="150812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2" name="Picture 448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67200"/>
            <a:ext cx="1597025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5543" name="Object 449"/>
          <p:cNvGraphicFramePr>
            <a:graphicFrameLocks noChangeAspect="1"/>
          </p:cNvGraphicFramePr>
          <p:nvPr/>
        </p:nvGraphicFramePr>
        <p:xfrm>
          <a:off x="5257800" y="1905000"/>
          <a:ext cx="16764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Photo Editor 照片" r:id="rId6" imgW="1147376" imgH="577863" progId="MSPhotoEd.3">
                  <p:embed/>
                </p:oleObj>
              </mc:Choice>
              <mc:Fallback>
                <p:oleObj name="Photo Editor 照片" r:id="rId6" imgW="1147376" imgH="577863" progId="MSPhotoEd.3">
                  <p:embed/>
                  <p:pic>
                    <p:nvPicPr>
                      <p:cNvPr id="65543" name="Object 4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05000"/>
                        <a:ext cx="16764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92050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0D2BBB-7B2E-4A6C-9BE1-3E9A312AE4E6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66562" name="Rectangle 45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814" y="81442"/>
            <a:ext cx="7532688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smtClean="0">
                <a:latin typeface="黑体" panose="02010609060101010101" pitchFamily="49" charset="-122"/>
                <a:ea typeface="黑体" panose="02010609060101010101" pitchFamily="49" charset="-122"/>
              </a:rPr>
              <a:t>介绍内容</a:t>
            </a:r>
          </a:p>
        </p:txBody>
      </p:sp>
      <p:sp>
        <p:nvSpPr>
          <p:cNvPr id="66563" name="Rectangle 45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918683"/>
            <a:ext cx="8353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为什么需要数据仓库技术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什么是数据仓库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什么是联机分析处理技术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ru-RU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联机分析处理技术实现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ru-RU" dirty="0" smtClean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数据仓库系统的体系结构</a:t>
            </a:r>
          </a:p>
        </p:txBody>
      </p:sp>
    </p:spTree>
    <p:extLst>
      <p:ext uri="{BB962C8B-B14F-4D97-AF65-F5344CB8AC3E}">
        <p14:creationId xmlns:p14="http://schemas.microsoft.com/office/powerpoint/2010/main" val="327794723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0611D2-3CFC-4244-9FC2-4E5C6307688D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67586" name="Rectangle 45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70798"/>
            <a:ext cx="7532688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数据仓库系统的体系结构</a:t>
            </a:r>
          </a:p>
        </p:txBody>
      </p:sp>
      <p:sp>
        <p:nvSpPr>
          <p:cNvPr id="67587" name="AutoShape 457"/>
          <p:cNvSpPr>
            <a:spLocks noChangeArrowheads="1"/>
          </p:cNvSpPr>
          <p:nvPr/>
        </p:nvSpPr>
        <p:spPr bwMode="auto">
          <a:xfrm>
            <a:off x="609600" y="3859213"/>
            <a:ext cx="460375" cy="366712"/>
          </a:xfrm>
          <a:prstGeom prst="foldedCorner">
            <a:avLst>
              <a:gd name="adj" fmla="val 41667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88" name="AutoShape 458"/>
          <p:cNvSpPr>
            <a:spLocks noChangeArrowheads="1"/>
          </p:cNvSpPr>
          <p:nvPr/>
        </p:nvSpPr>
        <p:spPr bwMode="auto">
          <a:xfrm>
            <a:off x="2667000" y="2640013"/>
            <a:ext cx="1379538" cy="1103312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3531" name="AutoShape 459"/>
          <p:cNvSpPr>
            <a:spLocks noChangeArrowheads="1"/>
          </p:cNvSpPr>
          <p:nvPr/>
        </p:nvSpPr>
        <p:spPr bwMode="auto">
          <a:xfrm>
            <a:off x="1289050" y="2762250"/>
            <a:ext cx="1363663" cy="1104900"/>
          </a:xfrm>
          <a:prstGeom prst="rightArrow">
            <a:avLst>
              <a:gd name="adj1" fmla="val 54278"/>
              <a:gd name="adj2" fmla="val 43340"/>
            </a:avLst>
          </a:prstGeom>
          <a:noFill/>
          <a:ln w="9525" cap="flat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just" eaLnBrk="1" hangingPunct="1"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抽取、清理</a:t>
            </a:r>
          </a:p>
          <a:p>
            <a:pPr algn="just" eaLnBrk="1" hangingPunct="1">
              <a:buSzPct val="100000"/>
              <a:defRPr/>
            </a:pPr>
            <a:r>
              <a:rPr lang="zh-CN" altLang="ru-RU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装载、刷新</a:t>
            </a:r>
          </a:p>
          <a:p>
            <a:pPr algn="just" eaLnBrk="1" hangingPunct="1">
              <a:buSzPct val="100000"/>
              <a:defRPr/>
            </a:pPr>
            <a:endParaRPr lang="ru-RU" altLang="zh-CN" sz="14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7590" name="Rectangle 460"/>
          <p:cNvSpPr>
            <a:spLocks noChangeArrowheads="1"/>
          </p:cNvSpPr>
          <p:nvPr/>
        </p:nvSpPr>
        <p:spPr bwMode="auto">
          <a:xfrm>
            <a:off x="228600" y="1497013"/>
            <a:ext cx="793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kumimoji="1" lang="zh-CN" altLang="ru-RU" sz="1200" b="1">
                <a:latin typeface="Tahoma" panose="020B0604030504040204" pitchFamily="34" charset="0"/>
              </a:rPr>
              <a:t>外部数据</a:t>
            </a:r>
          </a:p>
        </p:txBody>
      </p:sp>
      <p:sp>
        <p:nvSpPr>
          <p:cNvPr id="67591" name="Rectangle 461"/>
          <p:cNvSpPr>
            <a:spLocks noChangeArrowheads="1"/>
          </p:cNvSpPr>
          <p:nvPr/>
        </p:nvSpPr>
        <p:spPr bwMode="auto">
          <a:xfrm>
            <a:off x="2819400" y="2259013"/>
            <a:ext cx="10747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数据仓库管理系统</a:t>
            </a:r>
          </a:p>
        </p:txBody>
      </p:sp>
      <p:sp>
        <p:nvSpPr>
          <p:cNvPr id="67592" name="Rectangle 462"/>
          <p:cNvSpPr>
            <a:spLocks noChangeArrowheads="1"/>
          </p:cNvSpPr>
          <p:nvPr/>
        </p:nvSpPr>
        <p:spPr bwMode="auto">
          <a:xfrm>
            <a:off x="2973388" y="4970463"/>
            <a:ext cx="1076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数据集市</a:t>
            </a:r>
          </a:p>
        </p:txBody>
      </p:sp>
      <p:sp>
        <p:nvSpPr>
          <p:cNvPr id="67593" name="Rectangle 463"/>
          <p:cNvSpPr>
            <a:spLocks noChangeArrowheads="1"/>
          </p:cNvSpPr>
          <p:nvPr/>
        </p:nvSpPr>
        <p:spPr bwMode="auto">
          <a:xfrm>
            <a:off x="7239000" y="1573213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  <a:ea typeface="黑体" panose="02010609060101010101" pitchFamily="49" charset="-122"/>
              </a:rPr>
              <a:t>前端工具和应用系统</a:t>
            </a:r>
          </a:p>
        </p:txBody>
      </p:sp>
      <p:sp>
        <p:nvSpPr>
          <p:cNvPr id="67594" name="AutoShape 464"/>
          <p:cNvSpPr>
            <a:spLocks noChangeArrowheads="1"/>
          </p:cNvSpPr>
          <p:nvPr/>
        </p:nvSpPr>
        <p:spPr bwMode="auto">
          <a:xfrm>
            <a:off x="762000" y="2640013"/>
            <a:ext cx="460375" cy="246062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95" name="AutoShape 465"/>
          <p:cNvSpPr>
            <a:spLocks noChangeArrowheads="1"/>
          </p:cNvSpPr>
          <p:nvPr/>
        </p:nvSpPr>
        <p:spPr bwMode="auto">
          <a:xfrm>
            <a:off x="533400" y="2762250"/>
            <a:ext cx="460375" cy="246063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96" name="AutoShape 466"/>
          <p:cNvSpPr>
            <a:spLocks noChangeArrowheads="1"/>
          </p:cNvSpPr>
          <p:nvPr/>
        </p:nvSpPr>
        <p:spPr bwMode="auto">
          <a:xfrm>
            <a:off x="2505075" y="4468813"/>
            <a:ext cx="468313" cy="369887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97" name="AutoShape 467"/>
          <p:cNvSpPr>
            <a:spLocks noChangeArrowheads="1"/>
          </p:cNvSpPr>
          <p:nvPr/>
        </p:nvSpPr>
        <p:spPr bwMode="auto">
          <a:xfrm>
            <a:off x="3886200" y="4468813"/>
            <a:ext cx="468313" cy="369887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98" name="AutoShape 468"/>
          <p:cNvSpPr>
            <a:spLocks noChangeArrowheads="1"/>
          </p:cNvSpPr>
          <p:nvPr/>
        </p:nvSpPr>
        <p:spPr bwMode="auto">
          <a:xfrm>
            <a:off x="3208338" y="4468813"/>
            <a:ext cx="468312" cy="369887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599" name="AutoShape 469"/>
          <p:cNvSpPr>
            <a:spLocks noChangeArrowheads="1"/>
          </p:cNvSpPr>
          <p:nvPr/>
        </p:nvSpPr>
        <p:spPr bwMode="auto">
          <a:xfrm>
            <a:off x="3203575" y="3867150"/>
            <a:ext cx="460375" cy="490538"/>
          </a:xfrm>
          <a:prstGeom prst="downArrow">
            <a:avLst>
              <a:gd name="adj1" fmla="val 50000"/>
              <a:gd name="adj2" fmla="val 26638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00" name="AutoShape 470"/>
          <p:cNvSpPr>
            <a:spLocks noChangeArrowheads="1"/>
          </p:cNvSpPr>
          <p:nvPr/>
        </p:nvSpPr>
        <p:spPr bwMode="auto">
          <a:xfrm>
            <a:off x="4572000" y="3008313"/>
            <a:ext cx="1928813" cy="612775"/>
          </a:xfrm>
          <a:prstGeom prst="rightArrow">
            <a:avLst>
              <a:gd name="adj1" fmla="val 50000"/>
              <a:gd name="adj2" fmla="val 76520"/>
            </a:avLst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 dirty="0">
                <a:latin typeface="Times New Roman" panose="02020603050405020304" pitchFamily="18" charset="0"/>
              </a:rPr>
              <a:t>服务</a:t>
            </a:r>
          </a:p>
        </p:txBody>
      </p:sp>
      <p:sp>
        <p:nvSpPr>
          <p:cNvPr id="67601" name="computr2"/>
          <p:cNvSpPr>
            <a:spLocks/>
          </p:cNvSpPr>
          <p:nvPr/>
        </p:nvSpPr>
        <p:spPr bwMode="auto">
          <a:xfrm>
            <a:off x="6654800" y="2335213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2" name="computr2"/>
          <p:cNvSpPr>
            <a:spLocks/>
          </p:cNvSpPr>
          <p:nvPr/>
        </p:nvSpPr>
        <p:spPr bwMode="auto">
          <a:xfrm>
            <a:off x="6654800" y="2820988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3" name="computr2"/>
          <p:cNvSpPr>
            <a:spLocks/>
          </p:cNvSpPr>
          <p:nvPr/>
        </p:nvSpPr>
        <p:spPr bwMode="auto">
          <a:xfrm>
            <a:off x="6654800" y="3316288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4" name="Rectangle 474"/>
          <p:cNvSpPr>
            <a:spLocks noChangeArrowheads="1"/>
          </p:cNvSpPr>
          <p:nvPr/>
        </p:nvSpPr>
        <p:spPr bwMode="auto">
          <a:xfrm>
            <a:off x="4854575" y="1617663"/>
            <a:ext cx="13795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OLAP</a:t>
            </a:r>
            <a:r>
              <a:rPr lang="zh-CN" altLang="ru-RU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服务</a:t>
            </a:r>
            <a:r>
              <a:rPr lang="zh-CN" altLang="ru-RU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器</a:t>
            </a:r>
          </a:p>
        </p:txBody>
      </p:sp>
      <p:sp>
        <p:nvSpPr>
          <p:cNvPr id="67605" name="Rectangle 475"/>
          <p:cNvSpPr>
            <a:spLocks noChangeArrowheads="1"/>
          </p:cNvSpPr>
          <p:nvPr/>
        </p:nvSpPr>
        <p:spPr bwMode="auto">
          <a:xfrm>
            <a:off x="4700588" y="4970463"/>
            <a:ext cx="1381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6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OLAP</a:t>
            </a:r>
            <a:r>
              <a:rPr lang="zh-CN" altLang="ru-RU" sz="16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服务器</a:t>
            </a:r>
          </a:p>
        </p:txBody>
      </p:sp>
      <p:sp>
        <p:nvSpPr>
          <p:cNvPr id="67606" name="Line 476"/>
          <p:cNvSpPr>
            <a:spLocks noChangeShapeType="1"/>
          </p:cNvSpPr>
          <p:nvPr/>
        </p:nvSpPr>
        <p:spPr bwMode="auto">
          <a:xfrm flipV="1">
            <a:off x="4046538" y="2439988"/>
            <a:ext cx="739775" cy="200025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7" name="Line 477"/>
          <p:cNvSpPr>
            <a:spLocks noChangeShapeType="1"/>
          </p:cNvSpPr>
          <p:nvPr/>
        </p:nvSpPr>
        <p:spPr bwMode="auto">
          <a:xfrm flipV="1">
            <a:off x="4354513" y="4602163"/>
            <a:ext cx="612775" cy="0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8" name="Rectangle 478"/>
          <p:cNvSpPr>
            <a:spLocks noChangeArrowheads="1"/>
          </p:cNvSpPr>
          <p:nvPr/>
        </p:nvSpPr>
        <p:spPr bwMode="auto">
          <a:xfrm>
            <a:off x="7292975" y="2319338"/>
            <a:ext cx="14700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</a:rPr>
              <a:t>数据查询工具</a:t>
            </a:r>
          </a:p>
        </p:txBody>
      </p:sp>
      <p:sp>
        <p:nvSpPr>
          <p:cNvPr id="67609" name="Rectangle 479"/>
          <p:cNvSpPr>
            <a:spLocks noChangeArrowheads="1"/>
          </p:cNvSpPr>
          <p:nvPr/>
        </p:nvSpPr>
        <p:spPr bwMode="auto">
          <a:xfrm>
            <a:off x="7265988" y="2820988"/>
            <a:ext cx="15732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</a:rPr>
              <a:t>自由报表工具</a:t>
            </a:r>
          </a:p>
        </p:txBody>
      </p:sp>
      <p:sp>
        <p:nvSpPr>
          <p:cNvPr id="67610" name="Rectangle 480"/>
          <p:cNvSpPr>
            <a:spLocks noChangeArrowheads="1"/>
          </p:cNvSpPr>
          <p:nvPr/>
        </p:nvSpPr>
        <p:spPr bwMode="auto">
          <a:xfrm>
            <a:off x="7265988" y="3316288"/>
            <a:ext cx="14208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</a:rPr>
              <a:t>数据分析工具</a:t>
            </a:r>
          </a:p>
        </p:txBody>
      </p:sp>
      <p:sp>
        <p:nvSpPr>
          <p:cNvPr id="67611" name="Rectangle 481"/>
          <p:cNvSpPr>
            <a:spLocks noChangeArrowheads="1"/>
          </p:cNvSpPr>
          <p:nvPr/>
        </p:nvSpPr>
        <p:spPr bwMode="auto">
          <a:xfrm>
            <a:off x="7239000" y="4316413"/>
            <a:ext cx="15462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</a:rPr>
              <a:t>各类应用系统</a:t>
            </a:r>
          </a:p>
        </p:txBody>
      </p:sp>
      <p:sp>
        <p:nvSpPr>
          <p:cNvPr id="67612" name="AutoShape 482"/>
          <p:cNvSpPr>
            <a:spLocks noChangeArrowheads="1"/>
          </p:cNvSpPr>
          <p:nvPr/>
        </p:nvSpPr>
        <p:spPr bwMode="auto">
          <a:xfrm>
            <a:off x="6040438" y="2373313"/>
            <a:ext cx="460375" cy="244475"/>
          </a:xfrm>
          <a:prstGeom prst="rightArrow">
            <a:avLst>
              <a:gd name="adj1" fmla="val 50000"/>
              <a:gd name="adj2" fmla="val 45779"/>
            </a:avLst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13" name="AutoShape 483"/>
          <p:cNvSpPr>
            <a:spLocks noChangeArrowheads="1"/>
          </p:cNvSpPr>
          <p:nvPr/>
        </p:nvSpPr>
        <p:spPr bwMode="auto">
          <a:xfrm>
            <a:off x="6040438" y="4089400"/>
            <a:ext cx="460375" cy="246063"/>
          </a:xfrm>
          <a:prstGeom prst="rightArrow">
            <a:avLst>
              <a:gd name="adj1" fmla="val 50000"/>
              <a:gd name="adj2" fmla="val 45483"/>
            </a:avLst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grpSp>
        <p:nvGrpSpPr>
          <p:cNvPr id="67614" name="Group 484"/>
          <p:cNvGrpSpPr>
            <a:grpSpLocks/>
          </p:cNvGrpSpPr>
          <p:nvPr/>
        </p:nvGrpSpPr>
        <p:grpSpPr bwMode="auto">
          <a:xfrm>
            <a:off x="5027613" y="4116388"/>
            <a:ext cx="901700" cy="762000"/>
            <a:chOff x="3325" y="2832"/>
            <a:chExt cx="707" cy="641"/>
          </a:xfrm>
        </p:grpSpPr>
        <p:sp>
          <p:nvSpPr>
            <p:cNvPr id="67664" name="Rectangle 485"/>
            <p:cNvSpPr>
              <a:spLocks noChangeArrowheads="1"/>
            </p:cNvSpPr>
            <p:nvPr/>
          </p:nvSpPr>
          <p:spPr bwMode="auto">
            <a:xfrm>
              <a:off x="3325" y="3045"/>
              <a:ext cx="472" cy="42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7665" name="Line 486"/>
            <p:cNvSpPr>
              <a:spLocks noChangeShapeType="1"/>
            </p:cNvSpPr>
            <p:nvPr/>
          </p:nvSpPr>
          <p:spPr bwMode="auto">
            <a:xfrm>
              <a:off x="3325" y="3152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6" name="Line 487"/>
            <p:cNvSpPr>
              <a:spLocks noChangeShapeType="1"/>
            </p:cNvSpPr>
            <p:nvPr/>
          </p:nvSpPr>
          <p:spPr bwMode="auto">
            <a:xfrm>
              <a:off x="3325" y="3259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7" name="Line 488"/>
            <p:cNvSpPr>
              <a:spLocks noChangeShapeType="1"/>
            </p:cNvSpPr>
            <p:nvPr/>
          </p:nvSpPr>
          <p:spPr bwMode="auto">
            <a:xfrm>
              <a:off x="3325" y="3366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8" name="Line 489"/>
            <p:cNvSpPr>
              <a:spLocks noChangeShapeType="1"/>
            </p:cNvSpPr>
            <p:nvPr/>
          </p:nvSpPr>
          <p:spPr bwMode="auto">
            <a:xfrm>
              <a:off x="3443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9" name="Line 490"/>
            <p:cNvSpPr>
              <a:spLocks noChangeShapeType="1"/>
            </p:cNvSpPr>
            <p:nvPr/>
          </p:nvSpPr>
          <p:spPr bwMode="auto">
            <a:xfrm>
              <a:off x="3561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0" name="Line 491"/>
            <p:cNvSpPr>
              <a:spLocks noChangeShapeType="1"/>
            </p:cNvSpPr>
            <p:nvPr/>
          </p:nvSpPr>
          <p:spPr bwMode="auto">
            <a:xfrm>
              <a:off x="3679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1" name="Freeform 492"/>
            <p:cNvSpPr>
              <a:spLocks/>
            </p:cNvSpPr>
            <p:nvPr/>
          </p:nvSpPr>
          <p:spPr bwMode="auto">
            <a:xfrm>
              <a:off x="3325" y="2832"/>
              <a:ext cx="707" cy="213"/>
            </a:xfrm>
            <a:custGeom>
              <a:avLst/>
              <a:gdLst>
                <a:gd name="T0" fmla="*/ 236 w 1414"/>
                <a:gd name="T1" fmla="*/ 106 h 427"/>
                <a:gd name="T2" fmla="*/ 354 w 1414"/>
                <a:gd name="T3" fmla="*/ 0 h 427"/>
                <a:gd name="T4" fmla="*/ 118 w 1414"/>
                <a:gd name="T5" fmla="*/ 0 h 427"/>
                <a:gd name="T6" fmla="*/ 0 w 1414"/>
                <a:gd name="T7" fmla="*/ 106 h 4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427">
                  <a:moveTo>
                    <a:pt x="942" y="427"/>
                  </a:moveTo>
                  <a:lnTo>
                    <a:pt x="1414" y="0"/>
                  </a:lnTo>
                  <a:lnTo>
                    <a:pt x="471" y="0"/>
                  </a:lnTo>
                  <a:lnTo>
                    <a:pt x="0" y="427"/>
                  </a:lnTo>
                </a:path>
              </a:pathLst>
            </a:custGeom>
            <a:noFill/>
            <a:ln w="9525" cap="flat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2" name="Freeform 493"/>
            <p:cNvSpPr>
              <a:spLocks/>
            </p:cNvSpPr>
            <p:nvPr/>
          </p:nvSpPr>
          <p:spPr bwMode="auto">
            <a:xfrm>
              <a:off x="3797" y="2832"/>
              <a:ext cx="235" cy="641"/>
            </a:xfrm>
            <a:custGeom>
              <a:avLst/>
              <a:gdLst>
                <a:gd name="T0" fmla="*/ 117 w 472"/>
                <a:gd name="T1" fmla="*/ 0 h 1281"/>
                <a:gd name="T2" fmla="*/ 117 w 472"/>
                <a:gd name="T3" fmla="*/ 214 h 1281"/>
                <a:gd name="T4" fmla="*/ 0 w 472"/>
                <a:gd name="T5" fmla="*/ 321 h 12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2" h="1281">
                  <a:moveTo>
                    <a:pt x="472" y="0"/>
                  </a:moveTo>
                  <a:lnTo>
                    <a:pt x="472" y="854"/>
                  </a:lnTo>
                  <a:lnTo>
                    <a:pt x="0" y="1281"/>
                  </a:lnTo>
                </a:path>
              </a:pathLst>
            </a:custGeom>
            <a:noFill/>
            <a:ln w="9525" cap="flat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3" name="Line 494"/>
            <p:cNvSpPr>
              <a:spLocks noChangeShapeType="1"/>
            </p:cNvSpPr>
            <p:nvPr/>
          </p:nvSpPr>
          <p:spPr bwMode="auto">
            <a:xfrm flipV="1">
              <a:off x="3797" y="2939"/>
              <a:ext cx="235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4" name="Line 495"/>
            <p:cNvSpPr>
              <a:spLocks noChangeShapeType="1"/>
            </p:cNvSpPr>
            <p:nvPr/>
          </p:nvSpPr>
          <p:spPr bwMode="auto">
            <a:xfrm flipV="1">
              <a:off x="3797" y="3045"/>
              <a:ext cx="235" cy="21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5" name="Line 496"/>
            <p:cNvSpPr>
              <a:spLocks noChangeShapeType="1"/>
            </p:cNvSpPr>
            <p:nvPr/>
          </p:nvSpPr>
          <p:spPr bwMode="auto">
            <a:xfrm flipV="1">
              <a:off x="3797" y="3152"/>
              <a:ext cx="235" cy="21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6" name="Line 497"/>
            <p:cNvSpPr>
              <a:spLocks noChangeShapeType="1"/>
            </p:cNvSpPr>
            <p:nvPr/>
          </p:nvSpPr>
          <p:spPr bwMode="auto">
            <a:xfrm>
              <a:off x="3384" y="2992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7" name="Line 498"/>
            <p:cNvSpPr>
              <a:spLocks noChangeShapeType="1"/>
            </p:cNvSpPr>
            <p:nvPr/>
          </p:nvSpPr>
          <p:spPr bwMode="auto">
            <a:xfrm>
              <a:off x="3443" y="2939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8" name="Line 499"/>
            <p:cNvSpPr>
              <a:spLocks noChangeShapeType="1"/>
            </p:cNvSpPr>
            <p:nvPr/>
          </p:nvSpPr>
          <p:spPr bwMode="auto">
            <a:xfrm>
              <a:off x="3502" y="2885"/>
              <a:ext cx="471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79" name="Line 500"/>
            <p:cNvSpPr>
              <a:spLocks noChangeShapeType="1"/>
            </p:cNvSpPr>
            <p:nvPr/>
          </p:nvSpPr>
          <p:spPr bwMode="auto">
            <a:xfrm flipV="1">
              <a:off x="3443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0" name="Line 501"/>
            <p:cNvSpPr>
              <a:spLocks noChangeShapeType="1"/>
            </p:cNvSpPr>
            <p:nvPr/>
          </p:nvSpPr>
          <p:spPr bwMode="auto">
            <a:xfrm flipV="1">
              <a:off x="3561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1" name="Line 502"/>
            <p:cNvSpPr>
              <a:spLocks noChangeShapeType="1"/>
            </p:cNvSpPr>
            <p:nvPr/>
          </p:nvSpPr>
          <p:spPr bwMode="auto">
            <a:xfrm flipV="1">
              <a:off x="3679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2" name="Line 503"/>
            <p:cNvSpPr>
              <a:spLocks noChangeShapeType="1"/>
            </p:cNvSpPr>
            <p:nvPr/>
          </p:nvSpPr>
          <p:spPr bwMode="auto">
            <a:xfrm>
              <a:off x="3856" y="2992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3" name="Line 504"/>
            <p:cNvSpPr>
              <a:spLocks noChangeShapeType="1"/>
            </p:cNvSpPr>
            <p:nvPr/>
          </p:nvSpPr>
          <p:spPr bwMode="auto">
            <a:xfrm>
              <a:off x="3915" y="2939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4" name="Line 505"/>
            <p:cNvSpPr>
              <a:spLocks noChangeShapeType="1"/>
            </p:cNvSpPr>
            <p:nvPr/>
          </p:nvSpPr>
          <p:spPr bwMode="auto">
            <a:xfrm>
              <a:off x="3973" y="2885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15" name="Group 506"/>
          <p:cNvGrpSpPr>
            <a:grpSpLocks/>
          </p:cNvGrpSpPr>
          <p:nvPr/>
        </p:nvGrpSpPr>
        <p:grpSpPr bwMode="auto">
          <a:xfrm>
            <a:off x="4938713" y="1982788"/>
            <a:ext cx="901700" cy="762000"/>
            <a:chOff x="3325" y="2832"/>
            <a:chExt cx="707" cy="641"/>
          </a:xfrm>
        </p:grpSpPr>
        <p:sp>
          <p:nvSpPr>
            <p:cNvPr id="67643" name="Rectangle 507"/>
            <p:cNvSpPr>
              <a:spLocks noChangeArrowheads="1"/>
            </p:cNvSpPr>
            <p:nvPr/>
          </p:nvSpPr>
          <p:spPr bwMode="auto">
            <a:xfrm>
              <a:off x="3325" y="3045"/>
              <a:ext cx="472" cy="42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SzPct val="100000"/>
              </a:pPr>
              <a:endParaRPr lang="zh-CN" altLang="en-US"/>
            </a:p>
          </p:txBody>
        </p:sp>
        <p:sp>
          <p:nvSpPr>
            <p:cNvPr id="67644" name="Line 508"/>
            <p:cNvSpPr>
              <a:spLocks noChangeShapeType="1"/>
            </p:cNvSpPr>
            <p:nvPr/>
          </p:nvSpPr>
          <p:spPr bwMode="auto">
            <a:xfrm>
              <a:off x="3325" y="3152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5" name="Line 509"/>
            <p:cNvSpPr>
              <a:spLocks noChangeShapeType="1"/>
            </p:cNvSpPr>
            <p:nvPr/>
          </p:nvSpPr>
          <p:spPr bwMode="auto">
            <a:xfrm>
              <a:off x="3325" y="3259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6" name="Line 510"/>
            <p:cNvSpPr>
              <a:spLocks noChangeShapeType="1"/>
            </p:cNvSpPr>
            <p:nvPr/>
          </p:nvSpPr>
          <p:spPr bwMode="auto">
            <a:xfrm>
              <a:off x="3325" y="3366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7" name="Line 511"/>
            <p:cNvSpPr>
              <a:spLocks noChangeShapeType="1"/>
            </p:cNvSpPr>
            <p:nvPr/>
          </p:nvSpPr>
          <p:spPr bwMode="auto">
            <a:xfrm>
              <a:off x="3443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8" name="Line 512"/>
            <p:cNvSpPr>
              <a:spLocks noChangeShapeType="1"/>
            </p:cNvSpPr>
            <p:nvPr/>
          </p:nvSpPr>
          <p:spPr bwMode="auto">
            <a:xfrm>
              <a:off x="3561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9" name="Line 513"/>
            <p:cNvSpPr>
              <a:spLocks noChangeShapeType="1"/>
            </p:cNvSpPr>
            <p:nvPr/>
          </p:nvSpPr>
          <p:spPr bwMode="auto">
            <a:xfrm>
              <a:off x="3679" y="3045"/>
              <a:ext cx="1" cy="42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0" name="Freeform 514"/>
            <p:cNvSpPr>
              <a:spLocks/>
            </p:cNvSpPr>
            <p:nvPr/>
          </p:nvSpPr>
          <p:spPr bwMode="auto">
            <a:xfrm>
              <a:off x="3325" y="2832"/>
              <a:ext cx="707" cy="213"/>
            </a:xfrm>
            <a:custGeom>
              <a:avLst/>
              <a:gdLst>
                <a:gd name="T0" fmla="*/ 236 w 1414"/>
                <a:gd name="T1" fmla="*/ 106 h 427"/>
                <a:gd name="T2" fmla="*/ 354 w 1414"/>
                <a:gd name="T3" fmla="*/ 0 h 427"/>
                <a:gd name="T4" fmla="*/ 118 w 1414"/>
                <a:gd name="T5" fmla="*/ 0 h 427"/>
                <a:gd name="T6" fmla="*/ 0 w 1414"/>
                <a:gd name="T7" fmla="*/ 106 h 4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427">
                  <a:moveTo>
                    <a:pt x="942" y="427"/>
                  </a:moveTo>
                  <a:lnTo>
                    <a:pt x="1414" y="0"/>
                  </a:lnTo>
                  <a:lnTo>
                    <a:pt x="471" y="0"/>
                  </a:lnTo>
                  <a:lnTo>
                    <a:pt x="0" y="427"/>
                  </a:lnTo>
                </a:path>
              </a:pathLst>
            </a:custGeom>
            <a:noFill/>
            <a:ln w="9525" cap="flat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1" name="Freeform 515"/>
            <p:cNvSpPr>
              <a:spLocks/>
            </p:cNvSpPr>
            <p:nvPr/>
          </p:nvSpPr>
          <p:spPr bwMode="auto">
            <a:xfrm>
              <a:off x="3797" y="2832"/>
              <a:ext cx="235" cy="641"/>
            </a:xfrm>
            <a:custGeom>
              <a:avLst/>
              <a:gdLst>
                <a:gd name="T0" fmla="*/ 117 w 472"/>
                <a:gd name="T1" fmla="*/ 0 h 1281"/>
                <a:gd name="T2" fmla="*/ 117 w 472"/>
                <a:gd name="T3" fmla="*/ 214 h 1281"/>
                <a:gd name="T4" fmla="*/ 0 w 472"/>
                <a:gd name="T5" fmla="*/ 321 h 12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2" h="1281">
                  <a:moveTo>
                    <a:pt x="472" y="0"/>
                  </a:moveTo>
                  <a:lnTo>
                    <a:pt x="472" y="854"/>
                  </a:lnTo>
                  <a:lnTo>
                    <a:pt x="0" y="1281"/>
                  </a:lnTo>
                </a:path>
              </a:pathLst>
            </a:custGeom>
            <a:noFill/>
            <a:ln w="9525" cap="flat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2" name="Line 516"/>
            <p:cNvSpPr>
              <a:spLocks noChangeShapeType="1"/>
            </p:cNvSpPr>
            <p:nvPr/>
          </p:nvSpPr>
          <p:spPr bwMode="auto">
            <a:xfrm flipV="1">
              <a:off x="3797" y="2939"/>
              <a:ext cx="235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3" name="Line 517"/>
            <p:cNvSpPr>
              <a:spLocks noChangeShapeType="1"/>
            </p:cNvSpPr>
            <p:nvPr/>
          </p:nvSpPr>
          <p:spPr bwMode="auto">
            <a:xfrm flipV="1">
              <a:off x="3797" y="3045"/>
              <a:ext cx="235" cy="21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4" name="Line 518"/>
            <p:cNvSpPr>
              <a:spLocks noChangeShapeType="1"/>
            </p:cNvSpPr>
            <p:nvPr/>
          </p:nvSpPr>
          <p:spPr bwMode="auto">
            <a:xfrm flipV="1">
              <a:off x="3797" y="3152"/>
              <a:ext cx="235" cy="21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5" name="Line 519"/>
            <p:cNvSpPr>
              <a:spLocks noChangeShapeType="1"/>
            </p:cNvSpPr>
            <p:nvPr/>
          </p:nvSpPr>
          <p:spPr bwMode="auto">
            <a:xfrm>
              <a:off x="3384" y="2992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6" name="Line 520"/>
            <p:cNvSpPr>
              <a:spLocks noChangeShapeType="1"/>
            </p:cNvSpPr>
            <p:nvPr/>
          </p:nvSpPr>
          <p:spPr bwMode="auto">
            <a:xfrm>
              <a:off x="3443" y="2939"/>
              <a:ext cx="472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7" name="Line 521"/>
            <p:cNvSpPr>
              <a:spLocks noChangeShapeType="1"/>
            </p:cNvSpPr>
            <p:nvPr/>
          </p:nvSpPr>
          <p:spPr bwMode="auto">
            <a:xfrm>
              <a:off x="3502" y="2885"/>
              <a:ext cx="471" cy="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8" name="Line 522"/>
            <p:cNvSpPr>
              <a:spLocks noChangeShapeType="1"/>
            </p:cNvSpPr>
            <p:nvPr/>
          </p:nvSpPr>
          <p:spPr bwMode="auto">
            <a:xfrm flipV="1">
              <a:off x="3443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9" name="Line 523"/>
            <p:cNvSpPr>
              <a:spLocks noChangeShapeType="1"/>
            </p:cNvSpPr>
            <p:nvPr/>
          </p:nvSpPr>
          <p:spPr bwMode="auto">
            <a:xfrm flipV="1">
              <a:off x="3561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0" name="Line 524"/>
            <p:cNvSpPr>
              <a:spLocks noChangeShapeType="1"/>
            </p:cNvSpPr>
            <p:nvPr/>
          </p:nvSpPr>
          <p:spPr bwMode="auto">
            <a:xfrm flipV="1">
              <a:off x="3679" y="2832"/>
              <a:ext cx="236" cy="213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1" name="Line 525"/>
            <p:cNvSpPr>
              <a:spLocks noChangeShapeType="1"/>
            </p:cNvSpPr>
            <p:nvPr/>
          </p:nvSpPr>
          <p:spPr bwMode="auto">
            <a:xfrm>
              <a:off x="3856" y="2992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2" name="Line 526"/>
            <p:cNvSpPr>
              <a:spLocks noChangeShapeType="1"/>
            </p:cNvSpPr>
            <p:nvPr/>
          </p:nvSpPr>
          <p:spPr bwMode="auto">
            <a:xfrm>
              <a:off x="3915" y="2939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63" name="Line 527"/>
            <p:cNvSpPr>
              <a:spLocks noChangeShapeType="1"/>
            </p:cNvSpPr>
            <p:nvPr/>
          </p:nvSpPr>
          <p:spPr bwMode="auto">
            <a:xfrm>
              <a:off x="3973" y="2885"/>
              <a:ext cx="1" cy="42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616" name="Rectangle 528"/>
          <p:cNvSpPr>
            <a:spLocks noChangeArrowheads="1"/>
          </p:cNvSpPr>
          <p:nvPr/>
        </p:nvSpPr>
        <p:spPr bwMode="auto">
          <a:xfrm>
            <a:off x="1981200" y="1573213"/>
            <a:ext cx="762000" cy="228600"/>
          </a:xfrm>
          <a:prstGeom prst="rect">
            <a:avLst/>
          </a:prstGeom>
          <a:solidFill>
            <a:srgbClr val="CCCC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17" name="Rectangle 529"/>
          <p:cNvSpPr>
            <a:spLocks noChangeArrowheads="1"/>
          </p:cNvSpPr>
          <p:nvPr/>
        </p:nvSpPr>
        <p:spPr bwMode="auto">
          <a:xfrm>
            <a:off x="2819400" y="1573213"/>
            <a:ext cx="762000" cy="228600"/>
          </a:xfrm>
          <a:prstGeom prst="rect">
            <a:avLst/>
          </a:prstGeom>
          <a:solidFill>
            <a:srgbClr val="CCCC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18" name="AutoShape 530"/>
          <p:cNvSpPr>
            <a:spLocks noChangeArrowheads="1"/>
          </p:cNvSpPr>
          <p:nvPr/>
        </p:nvSpPr>
        <p:spPr bwMode="auto">
          <a:xfrm>
            <a:off x="1981200" y="1878013"/>
            <a:ext cx="536575" cy="381000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19" name="Rectangle 531"/>
          <p:cNvSpPr>
            <a:spLocks noChangeArrowheads="1"/>
          </p:cNvSpPr>
          <p:nvPr/>
        </p:nvSpPr>
        <p:spPr bwMode="auto">
          <a:xfrm>
            <a:off x="2514600" y="1878013"/>
            <a:ext cx="121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元数据管理</a:t>
            </a:r>
          </a:p>
        </p:txBody>
      </p:sp>
      <p:sp>
        <p:nvSpPr>
          <p:cNvPr id="67620" name="Rectangle 532"/>
          <p:cNvSpPr>
            <a:spLocks noChangeArrowheads="1"/>
          </p:cNvSpPr>
          <p:nvPr/>
        </p:nvSpPr>
        <p:spPr bwMode="auto">
          <a:xfrm>
            <a:off x="1295400" y="1268413"/>
            <a:ext cx="3048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数据仓库监测、运行与维护工具</a:t>
            </a:r>
          </a:p>
        </p:txBody>
      </p:sp>
      <p:sp>
        <p:nvSpPr>
          <p:cNvPr id="67621" name="Rectangle 533"/>
          <p:cNvSpPr>
            <a:spLocks noChangeArrowheads="1"/>
          </p:cNvSpPr>
          <p:nvPr/>
        </p:nvSpPr>
        <p:spPr bwMode="auto">
          <a:xfrm>
            <a:off x="7315200" y="3859213"/>
            <a:ext cx="1447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SzPct val="100000"/>
            </a:pPr>
            <a:r>
              <a:rPr lang="zh-CN" altLang="ru-RU" sz="1600" b="1">
                <a:latin typeface="Times New Roman" panose="02020603050405020304" pitchFamily="18" charset="0"/>
              </a:rPr>
              <a:t>数据挖掘工具</a:t>
            </a:r>
          </a:p>
        </p:txBody>
      </p:sp>
      <p:sp>
        <p:nvSpPr>
          <p:cNvPr id="67622" name="Rectangle 534"/>
          <p:cNvSpPr>
            <a:spLocks noChangeArrowheads="1"/>
          </p:cNvSpPr>
          <p:nvPr/>
        </p:nvSpPr>
        <p:spPr bwMode="auto">
          <a:xfrm>
            <a:off x="7162800" y="4849813"/>
            <a:ext cx="13795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600" b="1">
                <a:latin typeface="Times New Roman" panose="02020603050405020304" pitchFamily="18" charset="0"/>
              </a:rPr>
              <a:t>……</a:t>
            </a:r>
          </a:p>
        </p:txBody>
      </p:sp>
      <p:sp>
        <p:nvSpPr>
          <p:cNvPr id="67623" name="Line 535"/>
          <p:cNvSpPr>
            <a:spLocks noChangeShapeType="1"/>
          </p:cNvSpPr>
          <p:nvPr/>
        </p:nvSpPr>
        <p:spPr bwMode="auto">
          <a:xfrm>
            <a:off x="2514600" y="2259013"/>
            <a:ext cx="381000" cy="30480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24" name="Line 536"/>
          <p:cNvSpPr>
            <a:spLocks noChangeShapeType="1"/>
          </p:cNvSpPr>
          <p:nvPr/>
        </p:nvSpPr>
        <p:spPr bwMode="auto">
          <a:xfrm>
            <a:off x="1295400" y="1420813"/>
            <a:ext cx="0" cy="4495800"/>
          </a:xfrm>
          <a:prstGeom prst="line">
            <a:avLst/>
          </a:prstGeom>
          <a:noFill/>
          <a:ln w="25400" algn="ctr">
            <a:solidFill>
              <a:srgbClr val="7E9CE8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25" name="Oval 537"/>
          <p:cNvSpPr>
            <a:spLocks noChangeArrowheads="1"/>
          </p:cNvSpPr>
          <p:nvPr/>
        </p:nvSpPr>
        <p:spPr bwMode="auto">
          <a:xfrm>
            <a:off x="457200" y="1801813"/>
            <a:ext cx="533400" cy="228600"/>
          </a:xfrm>
          <a:prstGeom prst="ellipse">
            <a:avLst/>
          </a:prstGeom>
          <a:solidFill>
            <a:srgbClr val="CC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26" name="Oval 538"/>
          <p:cNvSpPr>
            <a:spLocks noChangeArrowheads="1"/>
          </p:cNvSpPr>
          <p:nvPr/>
        </p:nvSpPr>
        <p:spPr bwMode="auto">
          <a:xfrm>
            <a:off x="685800" y="1878013"/>
            <a:ext cx="533400" cy="228600"/>
          </a:xfrm>
          <a:prstGeom prst="ellipse">
            <a:avLst/>
          </a:prstGeom>
          <a:solidFill>
            <a:srgbClr val="CC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27" name="AutoShape 539"/>
          <p:cNvSpPr>
            <a:spLocks noChangeArrowheads="1"/>
          </p:cNvSpPr>
          <p:nvPr/>
        </p:nvSpPr>
        <p:spPr bwMode="auto">
          <a:xfrm>
            <a:off x="381000" y="2944813"/>
            <a:ext cx="460375" cy="246062"/>
          </a:xfrm>
          <a:prstGeom prst="can">
            <a:avLst>
              <a:gd name="adj" fmla="val 33204"/>
            </a:avLst>
          </a:prstGeom>
          <a:gradFill rotWithShape="0">
            <a:gsLst>
              <a:gs pos="0">
                <a:srgbClr val="686868"/>
              </a:gs>
              <a:gs pos="50000">
                <a:srgbClr val="FFFFFF"/>
              </a:gs>
              <a:gs pos="100000">
                <a:srgbClr val="686868"/>
              </a:gs>
            </a:gsLst>
            <a:lin ang="0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endParaRPr lang="zh-CN" altLang="en-US"/>
          </a:p>
        </p:txBody>
      </p:sp>
      <p:sp>
        <p:nvSpPr>
          <p:cNvPr id="67628" name="Line 540"/>
          <p:cNvSpPr>
            <a:spLocks noChangeShapeType="1"/>
          </p:cNvSpPr>
          <p:nvPr/>
        </p:nvSpPr>
        <p:spPr bwMode="auto">
          <a:xfrm>
            <a:off x="4457700" y="1420813"/>
            <a:ext cx="0" cy="4495800"/>
          </a:xfrm>
          <a:prstGeom prst="line">
            <a:avLst/>
          </a:prstGeom>
          <a:noFill/>
          <a:ln w="25400" algn="ctr">
            <a:solidFill>
              <a:srgbClr val="7E9CE8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29" name="Line 541"/>
          <p:cNvSpPr>
            <a:spLocks noChangeShapeType="1"/>
          </p:cNvSpPr>
          <p:nvPr/>
        </p:nvSpPr>
        <p:spPr bwMode="auto">
          <a:xfrm>
            <a:off x="6629400" y="1420813"/>
            <a:ext cx="0" cy="4495800"/>
          </a:xfrm>
          <a:prstGeom prst="line">
            <a:avLst/>
          </a:prstGeom>
          <a:noFill/>
          <a:ln w="25400" algn="ctr">
            <a:solidFill>
              <a:srgbClr val="7E9CE8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30" name="Rectangle 542"/>
          <p:cNvSpPr>
            <a:spLocks noChangeArrowheads="1"/>
          </p:cNvSpPr>
          <p:nvPr/>
        </p:nvSpPr>
        <p:spPr bwMode="auto">
          <a:xfrm>
            <a:off x="152400" y="5383213"/>
            <a:ext cx="1076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数据源</a:t>
            </a:r>
          </a:p>
        </p:txBody>
      </p:sp>
      <p:sp>
        <p:nvSpPr>
          <p:cNvPr id="67631" name="Line 543"/>
          <p:cNvSpPr>
            <a:spLocks noChangeShapeType="1"/>
          </p:cNvSpPr>
          <p:nvPr/>
        </p:nvSpPr>
        <p:spPr bwMode="auto">
          <a:xfrm>
            <a:off x="152400" y="5395913"/>
            <a:ext cx="1066800" cy="0"/>
          </a:xfrm>
          <a:prstGeom prst="line">
            <a:avLst/>
          </a:prstGeom>
          <a:noFill/>
          <a:ln w="25400" algn="ctr">
            <a:solidFill>
              <a:srgbClr val="7E9CE8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32" name="Rectangle 544"/>
          <p:cNvSpPr>
            <a:spLocks noChangeArrowheads="1"/>
          </p:cNvSpPr>
          <p:nvPr/>
        </p:nvSpPr>
        <p:spPr bwMode="auto">
          <a:xfrm>
            <a:off x="1371600" y="5395913"/>
            <a:ext cx="3048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数据存储及管理</a:t>
            </a:r>
          </a:p>
        </p:txBody>
      </p:sp>
      <p:sp>
        <p:nvSpPr>
          <p:cNvPr id="67633" name="Line 545"/>
          <p:cNvSpPr>
            <a:spLocks noChangeShapeType="1"/>
          </p:cNvSpPr>
          <p:nvPr/>
        </p:nvSpPr>
        <p:spPr bwMode="auto">
          <a:xfrm>
            <a:off x="1371600" y="5395913"/>
            <a:ext cx="3021013" cy="1587"/>
          </a:xfrm>
          <a:prstGeom prst="line">
            <a:avLst/>
          </a:prstGeom>
          <a:noFill/>
          <a:ln w="25400" algn="ctr">
            <a:solidFill>
              <a:srgbClr val="7E9CE8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34" name="Rectangle 546"/>
          <p:cNvSpPr>
            <a:spLocks noChangeArrowheads="1"/>
          </p:cNvSpPr>
          <p:nvPr/>
        </p:nvSpPr>
        <p:spPr bwMode="auto">
          <a:xfrm>
            <a:off x="4495800" y="5408613"/>
            <a:ext cx="213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ru-RU" altLang="zh-CN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OLAP</a:t>
            </a:r>
            <a:r>
              <a:rPr lang="zh-CN" altLang="ru-RU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引擎</a:t>
            </a:r>
          </a:p>
        </p:txBody>
      </p:sp>
      <p:sp>
        <p:nvSpPr>
          <p:cNvPr id="67635" name="Line 547"/>
          <p:cNvSpPr>
            <a:spLocks noChangeShapeType="1"/>
          </p:cNvSpPr>
          <p:nvPr/>
        </p:nvSpPr>
        <p:spPr bwMode="auto">
          <a:xfrm>
            <a:off x="4495800" y="5408613"/>
            <a:ext cx="2114550" cy="1587"/>
          </a:xfrm>
          <a:prstGeom prst="line">
            <a:avLst/>
          </a:prstGeom>
          <a:noFill/>
          <a:ln w="25400" algn="ctr">
            <a:solidFill>
              <a:srgbClr val="7E9CE8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36" name="Rectangle 548"/>
          <p:cNvSpPr>
            <a:spLocks noChangeArrowheads="1"/>
          </p:cNvSpPr>
          <p:nvPr/>
        </p:nvSpPr>
        <p:spPr bwMode="auto">
          <a:xfrm>
            <a:off x="6705600" y="5411374"/>
            <a:ext cx="2209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SzPct val="100000"/>
            </a:pPr>
            <a:r>
              <a:rPr lang="zh-CN" altLang="ru-RU" sz="1600" b="1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前端工具和应用</a:t>
            </a:r>
          </a:p>
        </p:txBody>
      </p:sp>
      <p:sp>
        <p:nvSpPr>
          <p:cNvPr id="67637" name="Line 549"/>
          <p:cNvSpPr>
            <a:spLocks noChangeShapeType="1"/>
          </p:cNvSpPr>
          <p:nvPr/>
        </p:nvSpPr>
        <p:spPr bwMode="auto">
          <a:xfrm>
            <a:off x="6705600" y="5411374"/>
            <a:ext cx="2190750" cy="1587"/>
          </a:xfrm>
          <a:prstGeom prst="line">
            <a:avLst/>
          </a:prstGeom>
          <a:noFill/>
          <a:ln w="25400" algn="ctr">
            <a:solidFill>
              <a:srgbClr val="7E9CE8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638" name="computr2"/>
          <p:cNvSpPr>
            <a:spLocks/>
          </p:cNvSpPr>
          <p:nvPr/>
        </p:nvSpPr>
        <p:spPr bwMode="auto">
          <a:xfrm>
            <a:off x="6702425" y="3783013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39" name="computr2"/>
          <p:cNvSpPr>
            <a:spLocks/>
          </p:cNvSpPr>
          <p:nvPr/>
        </p:nvSpPr>
        <p:spPr bwMode="auto">
          <a:xfrm>
            <a:off x="6705600" y="4773613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40" name="computr2"/>
          <p:cNvSpPr>
            <a:spLocks/>
          </p:cNvSpPr>
          <p:nvPr/>
        </p:nvSpPr>
        <p:spPr bwMode="auto">
          <a:xfrm>
            <a:off x="6705600" y="4240213"/>
            <a:ext cx="612775" cy="368300"/>
          </a:xfrm>
          <a:custGeom>
            <a:avLst/>
            <a:gdLst>
              <a:gd name="T0" fmla="*/ 15153018 w 21600"/>
              <a:gd name="T1" fmla="*/ 5348347 h 21600"/>
              <a:gd name="T2" fmla="*/ 12456893 w 21600"/>
              <a:gd name="T3" fmla="*/ 3830132 h 21600"/>
              <a:gd name="T4" fmla="*/ 13944177 w 21600"/>
              <a:gd name="T5" fmla="*/ 3381523 h 21600"/>
              <a:gd name="T6" fmla="*/ 13944177 w 21600"/>
              <a:gd name="T7" fmla="*/ 0 h 21600"/>
              <a:gd name="T8" fmla="*/ 3439767 w 21600"/>
              <a:gd name="T9" fmla="*/ 0 h 21600"/>
              <a:gd name="T10" fmla="*/ 3439767 w 21600"/>
              <a:gd name="T11" fmla="*/ 3381523 h 21600"/>
              <a:gd name="T12" fmla="*/ 4927051 w 21600"/>
              <a:gd name="T13" fmla="*/ 3830132 h 21600"/>
              <a:gd name="T14" fmla="*/ 2230927 w 21600"/>
              <a:gd name="T15" fmla="*/ 5382653 h 21600"/>
              <a:gd name="T16" fmla="*/ 371835 w 21600"/>
              <a:gd name="T17" fmla="*/ 5934762 h 21600"/>
              <a:gd name="T18" fmla="*/ 93363 w 21600"/>
              <a:gd name="T19" fmla="*/ 6072858 h 21600"/>
              <a:gd name="T20" fmla="*/ 0 w 21600"/>
              <a:gd name="T21" fmla="*/ 6176357 h 21600"/>
              <a:gd name="T22" fmla="*/ 93363 w 21600"/>
              <a:gd name="T23" fmla="*/ 6245260 h 21600"/>
              <a:gd name="T24" fmla="*/ 279267 w 21600"/>
              <a:gd name="T25" fmla="*/ 6279856 h 21600"/>
              <a:gd name="T26" fmla="*/ 557739 w 21600"/>
              <a:gd name="T27" fmla="*/ 6279856 h 21600"/>
              <a:gd name="T28" fmla="*/ 16826206 w 21600"/>
              <a:gd name="T29" fmla="*/ 6279856 h 21600"/>
              <a:gd name="T30" fmla="*/ 17104678 w 21600"/>
              <a:gd name="T31" fmla="*/ 6279856 h 21600"/>
              <a:gd name="T32" fmla="*/ 17290581 w 21600"/>
              <a:gd name="T33" fmla="*/ 6245260 h 21600"/>
              <a:gd name="T34" fmla="*/ 17383944 w 21600"/>
              <a:gd name="T35" fmla="*/ 6176357 h 21600"/>
              <a:gd name="T36" fmla="*/ 17290581 w 21600"/>
              <a:gd name="T37" fmla="*/ 6072858 h 21600"/>
              <a:gd name="T38" fmla="*/ 17104678 w 21600"/>
              <a:gd name="T39" fmla="*/ 5934762 h 21600"/>
              <a:gd name="T40" fmla="*/ 14501916 w 21600"/>
              <a:gd name="T41" fmla="*/ 5382653 h 21600"/>
              <a:gd name="T42" fmla="*/ 3532307 w 21600"/>
              <a:gd name="T43" fmla="*/ 5210251 h 21600"/>
              <a:gd name="T44" fmla="*/ 14501916 w 21600"/>
              <a:gd name="T45" fmla="*/ 5382653 h 21600"/>
              <a:gd name="T46" fmla="*/ 14873723 w 21600"/>
              <a:gd name="T47" fmla="*/ 5555345 h 21600"/>
              <a:gd name="T48" fmla="*/ 1952483 w 21600"/>
              <a:gd name="T49" fmla="*/ 5727747 h 21600"/>
              <a:gd name="T50" fmla="*/ 16546939 w 21600"/>
              <a:gd name="T51" fmla="*/ 6038261 h 21600"/>
              <a:gd name="T52" fmla="*/ 1487284 w 21600"/>
              <a:gd name="T53" fmla="*/ 5865842 h 21600"/>
              <a:gd name="T54" fmla="*/ 16546939 w 21600"/>
              <a:gd name="T55" fmla="*/ 6038261 h 21600"/>
              <a:gd name="T56" fmla="*/ 14037540 w 21600"/>
              <a:gd name="T57" fmla="*/ 5003236 h 21600"/>
              <a:gd name="T58" fmla="*/ 2230927 w 21600"/>
              <a:gd name="T59" fmla="*/ 5382653 h 21600"/>
              <a:gd name="T60" fmla="*/ 10597773 w 21600"/>
              <a:gd name="T61" fmla="*/ 4278435 h 21600"/>
              <a:gd name="T62" fmla="*/ 14316013 w 21600"/>
              <a:gd name="T63" fmla="*/ 4106033 h 21600"/>
              <a:gd name="T64" fmla="*/ 4927051 w 21600"/>
              <a:gd name="T65" fmla="*/ 552109 h 21600"/>
              <a:gd name="T66" fmla="*/ 12456893 w 21600"/>
              <a:gd name="T67" fmla="*/ 2829431 h 21600"/>
              <a:gd name="T68" fmla="*/ 4927051 w 21600"/>
              <a:gd name="T69" fmla="*/ 552109 h 21600"/>
              <a:gd name="T70" fmla="*/ 12456893 w 21600"/>
              <a:gd name="T71" fmla="*/ 3381523 h 21600"/>
              <a:gd name="T72" fmla="*/ 4927051 w 21600"/>
              <a:gd name="T73" fmla="*/ 3830132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41" name="Rectangle 553"/>
          <p:cNvSpPr>
            <a:spLocks noChangeArrowheads="1"/>
          </p:cNvSpPr>
          <p:nvPr/>
        </p:nvSpPr>
        <p:spPr bwMode="auto">
          <a:xfrm>
            <a:off x="152400" y="3249613"/>
            <a:ext cx="1098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kumimoji="1" lang="zh-CN" altLang="ru-RU" sz="1200" b="1" dirty="0">
                <a:latin typeface="Tahoma" panose="020B0604030504040204" pitchFamily="34" charset="0"/>
              </a:rPr>
              <a:t>现有业务系统</a:t>
            </a:r>
          </a:p>
        </p:txBody>
      </p:sp>
      <p:sp>
        <p:nvSpPr>
          <p:cNvPr id="67642" name="Rectangle 554"/>
          <p:cNvSpPr>
            <a:spLocks noChangeArrowheads="1"/>
          </p:cNvSpPr>
          <p:nvPr/>
        </p:nvSpPr>
        <p:spPr bwMode="auto">
          <a:xfrm>
            <a:off x="304800" y="4316413"/>
            <a:ext cx="793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</a:pPr>
            <a:r>
              <a:rPr kumimoji="1" lang="zh-CN" altLang="ru-RU" sz="1200" b="1">
                <a:latin typeface="Tahoma" panose="020B0604030504040204" pitchFamily="34" charset="0"/>
              </a:rPr>
              <a:t>文档资料</a:t>
            </a:r>
          </a:p>
        </p:txBody>
      </p:sp>
    </p:spTree>
    <p:extLst>
      <p:ext uri="{BB962C8B-B14F-4D97-AF65-F5344CB8AC3E}">
        <p14:creationId xmlns:p14="http://schemas.microsoft.com/office/powerpoint/2010/main" val="211834203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050990-2FFC-4330-B9B5-C99BCB0BFD5F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68610" name="Rectangle 55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814" y="133645"/>
            <a:ext cx="7532688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系统组成：数据源</a:t>
            </a:r>
          </a:p>
        </p:txBody>
      </p:sp>
      <p:sp>
        <p:nvSpPr>
          <p:cNvPr id="68611" name="Rectangle 55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7" y="929315"/>
            <a:ext cx="8353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内部数据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各种异构的操作型数据（通常存放在 </a:t>
            </a: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RDBMS </a:t>
            </a: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中）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其他类型的内部数据（各类文档数据）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外部数据：存放格式不一，例如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各类政策法规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市场信息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zh-CN" altLang="ru-RU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竞争对手的信息</a:t>
            </a:r>
          </a:p>
          <a:p>
            <a:pPr eaLnBrk="1" hangingPunct="1">
              <a:lnSpc>
                <a:spcPct val="130000"/>
              </a:lnSpc>
            </a:pPr>
            <a:endParaRPr lang="ru-RU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285587850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2E531E-3557-4C6A-9BEE-A5BE8971C57C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69634" name="Rectangle 56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906" y="131430"/>
            <a:ext cx="7532688" cy="5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系统组成：数据仓库管理系统</a:t>
            </a:r>
          </a:p>
        </p:txBody>
      </p:sp>
      <p:sp>
        <p:nvSpPr>
          <p:cNvPr id="69635" name="Rectangle 56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0850" y="939948"/>
            <a:ext cx="8064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9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两类数据仓库管理系统</a:t>
            </a:r>
          </a:p>
          <a:p>
            <a:pPr marL="742950" lvl="1" indent="-285750" eaLnBrk="1" hangingPunct="1">
              <a:lnSpc>
                <a:spcPct val="19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在现有的数据库管理系统的基础上，增加若干功能（如：数据分片、数据索引等技术），以满足数据仓库管理系统的需要。</a:t>
            </a:r>
          </a:p>
          <a:p>
            <a:pPr marL="742950" lvl="1" indent="-285750" eaLnBrk="1" hangingPunct="1">
              <a:lnSpc>
                <a:spcPct val="19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面向数据仓库的需要，直接构建数据仓库管理系统。</a:t>
            </a:r>
          </a:p>
        </p:txBody>
      </p:sp>
    </p:spTree>
    <p:extLst>
      <p:ext uri="{BB962C8B-B14F-4D97-AF65-F5344CB8AC3E}">
        <p14:creationId xmlns:p14="http://schemas.microsoft.com/office/powerpoint/2010/main" val="392783599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B20587-9AEB-4F27-B973-06AB17D954D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70658" name="Rectangle 56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0187" y="91743"/>
            <a:ext cx="7532688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系统组成：数据仓库类型</a:t>
            </a:r>
          </a:p>
        </p:txBody>
      </p:sp>
      <p:sp>
        <p:nvSpPr>
          <p:cNvPr id="70659" name="Rectangle 56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50874" y="908050"/>
            <a:ext cx="799306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企业级数据仓库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覆盖整个企业的数据集合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部门级数据仓库（数据集市）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面向某一部门的数据集合</a:t>
            </a:r>
          </a:p>
          <a:p>
            <a:pPr marL="742950" lvl="1" indent="-285750" eaLnBrk="1" hangingPunct="1">
              <a:lnSpc>
                <a:spcPct val="14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数据集市类型</a:t>
            </a:r>
          </a:p>
          <a:p>
            <a:pPr marL="1143000" lvl="2" indent="-228600" eaLnBrk="1" hangingPunct="1">
              <a:lnSpc>
                <a:spcPct val="140000"/>
              </a:lnSpc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依赖于企业级数据仓库</a:t>
            </a:r>
          </a:p>
          <a:p>
            <a:pPr marL="1143000" lvl="2" indent="-228600" eaLnBrk="1" hangingPunct="1">
              <a:lnSpc>
                <a:spcPct val="140000"/>
              </a:lnSpc>
            </a:pPr>
            <a:r>
              <a:rPr lang="zh-CN" altLang="ru-RU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独立于企业级数据仓库</a:t>
            </a:r>
          </a:p>
        </p:txBody>
      </p:sp>
    </p:spTree>
    <p:extLst>
      <p:ext uri="{BB962C8B-B14F-4D97-AF65-F5344CB8AC3E}">
        <p14:creationId xmlns:p14="http://schemas.microsoft.com/office/powerpoint/2010/main" val="199578328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B6C2954-3821-4CD2-88BB-6E4FB40D4097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68</a:t>
            </a:fld>
            <a:endParaRPr lang="zh-CN" altLang="en-US"/>
          </a:p>
        </p:txBody>
      </p:sp>
      <p:sp>
        <p:nvSpPr>
          <p:cNvPr id="71682" name="Rectangle 56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5906" y="63808"/>
            <a:ext cx="7532688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系统组成：联机分析处理</a:t>
            </a:r>
          </a:p>
        </p:txBody>
      </p:sp>
      <p:sp>
        <p:nvSpPr>
          <p:cNvPr id="71683" name="Rectangle 57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7107" y="908050"/>
            <a:ext cx="80645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OLAP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：联机分析处理，</a:t>
            </a:r>
            <a:r>
              <a:rPr lang="ru-RU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OLAP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引擎的数据组织在逻辑上采用多维的方式。</a:t>
            </a:r>
          </a:p>
          <a:p>
            <a:pPr algn="just" eaLnBrk="1" hangingPunct="1">
              <a:lnSpc>
                <a:spcPct val="130000"/>
              </a:lnSpc>
            </a:pPr>
            <a:r>
              <a:rPr lang="ru-RU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OLAP</a:t>
            </a:r>
            <a:r>
              <a:rPr lang="zh-CN" altLang="ru-RU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引擎的分类</a:t>
            </a:r>
            <a:r>
              <a:rPr lang="ru-RU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Relational OLAP</a:t>
            </a:r>
            <a:r>
              <a:rPr lang="ru-RU" altLang="zh-CN" sz="24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(ROLAP)</a:t>
            </a:r>
            <a:endParaRPr lang="ru-RU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43000" lvl="2" indent="-22860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基本数据和聚合数据均存放在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RDBMS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之中</a:t>
            </a:r>
          </a:p>
          <a:p>
            <a:pPr marL="742950" lvl="1" indent="-28575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Multidimensional OLAP</a:t>
            </a:r>
            <a:r>
              <a:rPr lang="ru-RU" altLang="zh-CN" sz="24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(MOLAP)</a:t>
            </a:r>
            <a:endParaRPr lang="ru-RU" altLang="zh-CN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43000" lvl="2" indent="-22860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基本数据和聚合数据均存放于多维数据库（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MDB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）中</a:t>
            </a:r>
          </a:p>
          <a:p>
            <a:pPr marL="742950" lvl="1" indent="-28575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ru-RU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Hybrid OLAP</a:t>
            </a:r>
            <a:r>
              <a:rPr lang="ru-RU" altLang="zh-CN" sz="24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(HOLAP)</a:t>
            </a:r>
            <a:endParaRPr lang="ru-RU" altLang="zh-CN" sz="2400" u="sng" dirty="0" smtClean="0">
              <a:solidFill>
                <a:schemeClr val="hlin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143000" lvl="2" indent="-228600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基本数据存放于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RDBMS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之中，聚合数据存放于</a:t>
            </a:r>
            <a:r>
              <a:rPr lang="ru-RU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MDB</a:t>
            </a:r>
            <a:r>
              <a:rPr lang="zh-CN" altLang="ru-RU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endParaRPr lang="zh-CN" altLang="ru-RU" sz="2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8294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1"/>
          <p:cNvPicPr preferRelativeResize="0">
            <a:picLocks noChangeAspect="1" noChangeArrowheads="1"/>
          </p:cNvPicPr>
          <p:nvPr/>
        </p:nvPicPr>
        <p:blipFill>
          <a:blip r:embed="rId2">
            <a:clrChange>
              <a:clrFrom>
                <a:srgbClr val="EBF3F6"/>
              </a:clrFrom>
              <a:clrTo>
                <a:srgbClr val="EB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360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7" name="矩形 2"/>
          <p:cNvSpPr>
            <a:spLocks noChangeArrowheads="1"/>
          </p:cNvSpPr>
          <p:nvPr/>
        </p:nvSpPr>
        <p:spPr bwMode="auto">
          <a:xfrm>
            <a:off x="1597025" y="2425700"/>
            <a:ext cx="4899025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SzPct val="100000"/>
            </a:pPr>
            <a:r>
              <a:rPr lang="zh-CN" altLang="en-US" sz="2800" dirty="0">
                <a:latin typeface="Calibri" panose="020F0502020204030204" pitchFamily="34" charset="0"/>
              </a:rPr>
              <a:t>结束语</a:t>
            </a:r>
          </a:p>
          <a:p>
            <a:pPr eaLnBrk="1" hangingPunct="1">
              <a:lnSpc>
                <a:spcPct val="150000"/>
              </a:lnSpc>
              <a:buSzPct val="100000"/>
            </a:pPr>
            <a:r>
              <a:rPr lang="zh-CN" altLang="en-US" dirty="0">
                <a:latin typeface="Calibri" panose="020F0502020204030204" pitchFamily="34" charset="0"/>
              </a:rPr>
              <a:t>当你尽了自己的最大努力时，失败也是伟大的，所以不要放弃，坚持就是正确的。</a:t>
            </a:r>
          </a:p>
          <a:p>
            <a:pPr eaLnBrk="1" hangingPunct="1">
              <a:lnSpc>
                <a:spcPct val="150000"/>
              </a:lnSpc>
              <a:buSzPct val="100000"/>
            </a:pPr>
            <a:r>
              <a:rPr lang="en-US" altLang="zh-CN" sz="1200" dirty="0">
                <a:latin typeface="Calibri" panose="020F0502020204030204" pitchFamily="34" charset="0"/>
              </a:rPr>
              <a:t>When You Do Your Best, Failure Is Great, So </a:t>
            </a:r>
            <a:r>
              <a:rPr lang="en-US" altLang="zh-CN" sz="1200" dirty="0" err="1">
                <a:latin typeface="Calibri" panose="020F0502020204030204" pitchFamily="34" charset="0"/>
              </a:rPr>
              <a:t>Don'T</a:t>
            </a:r>
            <a:r>
              <a:rPr lang="en-US" altLang="zh-CN" sz="1200" dirty="0">
                <a:latin typeface="Calibri" panose="020F0502020204030204" pitchFamily="34" charset="0"/>
              </a:rPr>
              <a:t> Give Up, Stick To The End</a:t>
            </a:r>
          </a:p>
        </p:txBody>
      </p:sp>
      <p:sp>
        <p:nvSpPr>
          <p:cNvPr id="72708" name="直接连接符 4"/>
          <p:cNvSpPr>
            <a:spLocks noChangeShapeType="1"/>
          </p:cNvSpPr>
          <p:nvPr/>
        </p:nvSpPr>
        <p:spPr bwMode="auto">
          <a:xfrm flipH="1">
            <a:off x="1531938" y="2778125"/>
            <a:ext cx="0" cy="414338"/>
          </a:xfrm>
          <a:prstGeom prst="line">
            <a:avLst/>
          </a:prstGeom>
          <a:noFill/>
          <a:ln w="76200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E08F9A-0B4A-496D-88B0-BD9F4B47F49B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8194" name="Rectangle 6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7078" y="44450"/>
            <a:ext cx="7245609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企业信息化建设现状</a:t>
            </a:r>
          </a:p>
        </p:txBody>
      </p:sp>
      <p:sp>
        <p:nvSpPr>
          <p:cNvPr id="8195" name="Rectangle 67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35038" y="836613"/>
            <a:ext cx="820896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>
              <a:lnSpc>
                <a:spcPct val="21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在数据库技术的支持下，一大批成熟的业务信息系统投入运行，为企业发展作出了巨大贡献</a:t>
            </a:r>
          </a:p>
          <a:p>
            <a:pPr algn="just" eaLnBrk="1" hangingPunct="1">
              <a:lnSpc>
                <a:spcPct val="21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各类信息系统大多属于面向事务处理的</a:t>
            </a:r>
            <a:r>
              <a:rPr lang="ru-RU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OLTP</a:t>
            </a: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</a:p>
          <a:p>
            <a:pPr algn="just" eaLnBrk="1" hangingPunct="1">
              <a:lnSpc>
                <a:spcPct val="21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信息系统多年运行，积累了大量的数据</a:t>
            </a:r>
          </a:p>
          <a:p>
            <a:pPr algn="just" eaLnBrk="1" hangingPunct="1">
              <a:lnSpc>
                <a:spcPct val="210000"/>
              </a:lnSpc>
            </a:pPr>
            <a:r>
              <a:rPr lang="zh-CN" altLang="ru-RU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数据是一种宝贵的资源，但没有充分发挥作用</a:t>
            </a:r>
          </a:p>
          <a:p>
            <a:pPr eaLnBrk="1" hangingPunct="1">
              <a:lnSpc>
                <a:spcPct val="210000"/>
              </a:lnSpc>
            </a:pPr>
            <a:endParaRPr lang="ru-RU" altLang="zh-CN" sz="2100" dirty="0" smtClean="0"/>
          </a:p>
        </p:txBody>
      </p:sp>
    </p:spTree>
    <p:extLst>
      <p:ext uri="{BB962C8B-B14F-4D97-AF65-F5344CB8AC3E}">
        <p14:creationId xmlns:p14="http://schemas.microsoft.com/office/powerpoint/2010/main" val="347031335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AA7D1E-DE42-4356-BD64-9A5B3B38D9E7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9218" name="Rectangle 7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2772" y="58738"/>
            <a:ext cx="7149916" cy="6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信息化建设的趋势</a:t>
            </a:r>
          </a:p>
        </p:txBody>
      </p:sp>
      <p:sp>
        <p:nvSpPr>
          <p:cNvPr id="9219" name="Rectangle 7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89098" y="908050"/>
            <a:ext cx="674990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发展趋势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数据集中化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业务综合化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管理“扁平化”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决策科学化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ru-RU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特点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以客户为中心</a:t>
            </a:r>
          </a:p>
          <a:p>
            <a:pPr marL="742950" lvl="1" indent="-285750" eaLnBrk="1" hangingPunct="1">
              <a:lnSpc>
                <a:spcPct val="12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以服务求发展</a:t>
            </a:r>
          </a:p>
          <a:p>
            <a:pPr eaLnBrk="1" hangingPunct="1">
              <a:lnSpc>
                <a:spcPct val="120000"/>
              </a:lnSpc>
            </a:pPr>
            <a:endParaRPr lang="ru-RU" altLang="zh-CN" sz="2600" dirty="0" smtClean="0"/>
          </a:p>
        </p:txBody>
      </p:sp>
      <p:pic>
        <p:nvPicPr>
          <p:cNvPr id="9220" name="Picture 7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060575"/>
            <a:ext cx="2230437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07811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9E1BEC6-4A80-4420-84B6-7ED12A516768}" type="datetime1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数据仓库和联机分析处理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6BBEF4-C866-47E6-949C-7ADFB3A5A8F5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0242" name="Rectangle 7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61506" y="44450"/>
            <a:ext cx="7791893" cy="64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CN" altLang="ru-RU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企业信息化建设提出了更高的要求</a:t>
            </a:r>
          </a:p>
        </p:txBody>
      </p:sp>
      <p:sp>
        <p:nvSpPr>
          <p:cNvPr id="10243" name="Rectangle 7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08050"/>
            <a:ext cx="86868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市场竞争日益激烈 </a:t>
            </a:r>
            <a:r>
              <a:rPr lang="ru-RU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ru-RU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创造竞争优势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需要及时、准确的做出科学决策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科学决策必须以准确、有效的数据为基础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充分利用现有数据，将它转化为信息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ru-RU" sz="2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以客户为中心的经营管理模式 </a:t>
            </a:r>
            <a:r>
              <a:rPr lang="ru-RU" altLang="zh-CN" sz="2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ru-RU" sz="2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优化客户关系</a:t>
            </a:r>
            <a:endParaRPr lang="zh-CN" altLang="ru-RU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原有系统往往以产品为中心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原有系统往往以“单据（票证）”的处理为基础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转向“以客户为中心”</a:t>
            </a:r>
          </a:p>
          <a:p>
            <a:pPr marL="742950" lvl="1" indent="-285750" eaLnBrk="1" hangingPunct="1">
              <a:lnSpc>
                <a:spcPct val="150000"/>
              </a:lnSpc>
            </a:pPr>
            <a:r>
              <a:rPr lang="zh-CN" altLang="ru-RU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强调服务，尤其是个性化服务</a:t>
            </a:r>
          </a:p>
        </p:txBody>
      </p:sp>
    </p:spTree>
    <p:extLst>
      <p:ext uri="{BB962C8B-B14F-4D97-AF65-F5344CB8AC3E}">
        <p14:creationId xmlns:p14="http://schemas.microsoft.com/office/powerpoint/2010/main" val="60339694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</TotalTime>
  <Words>5463</Words>
  <Application>Microsoft Office PowerPoint</Application>
  <PresentationFormat>全屏显示(4:3)</PresentationFormat>
  <Paragraphs>1044</Paragraphs>
  <Slides>69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95" baseType="lpstr">
      <vt:lpstr>Bebas</vt:lpstr>
      <vt:lpstr>Monotype Sorts</vt:lpstr>
      <vt:lpstr>等线</vt:lpstr>
      <vt:lpstr>等线 Light</vt:lpstr>
      <vt:lpstr>黑体</vt:lpstr>
      <vt:lpstr>华文楷体</vt:lpstr>
      <vt:lpstr>华文新魏</vt:lpstr>
      <vt:lpstr>楷体</vt:lpstr>
      <vt:lpstr>楷体_GB2312</vt:lpstr>
      <vt:lpstr>隶书</vt:lpstr>
      <vt:lpstr>宋体</vt:lpstr>
      <vt:lpstr>微软雅黑</vt:lpstr>
      <vt:lpstr>Arial</vt:lpstr>
      <vt:lpstr>Calibri</vt:lpstr>
      <vt:lpstr>Impact</vt:lpstr>
      <vt:lpstr>Symbol</vt:lpstr>
      <vt:lpstr>Tahoma</vt:lpstr>
      <vt:lpstr>Times New Roman</vt:lpstr>
      <vt:lpstr>Wingdings</vt:lpstr>
      <vt:lpstr>1_自定义设计方案</vt:lpstr>
      <vt:lpstr>3_自定义设计方案</vt:lpstr>
      <vt:lpstr>4_自定义设计方案</vt:lpstr>
      <vt:lpstr>Worksheet</vt:lpstr>
      <vt:lpstr>文档</vt:lpstr>
      <vt:lpstr>Document</vt:lpstr>
      <vt:lpstr>Photo Editor 照片</vt:lpstr>
      <vt:lpstr>PowerPoint 演示文稿</vt:lpstr>
      <vt:lpstr>PowerPoint 演示文稿</vt:lpstr>
      <vt:lpstr>主要介绍内容</vt:lpstr>
      <vt:lpstr>PowerPoint 演示文稿</vt:lpstr>
      <vt:lpstr>PowerPoint 演示文稿</vt:lpstr>
      <vt:lpstr>现有的数据库系统的侧重点</vt:lpstr>
      <vt:lpstr>企业信息化建设现状</vt:lpstr>
      <vt:lpstr>信息化建设的趋势</vt:lpstr>
      <vt:lpstr>企业信息化建设提出了更高的要求</vt:lpstr>
      <vt:lpstr>分析处理的需求</vt:lpstr>
      <vt:lpstr>现有数据库系统处理分析型应用存在的问题</vt:lpstr>
      <vt:lpstr>数据可靠性</vt:lpstr>
      <vt:lpstr>数据可靠性（续）</vt:lpstr>
      <vt:lpstr>生产率</vt:lpstr>
      <vt:lpstr>从数据到信息</vt:lpstr>
      <vt:lpstr>操作型环境和分析型环境</vt:lpstr>
      <vt:lpstr>两种数据的区别</vt:lpstr>
      <vt:lpstr>介绍内容</vt:lpstr>
      <vt:lpstr>数据仓库的概念</vt:lpstr>
      <vt:lpstr>数据仓库回答的问题</vt:lpstr>
      <vt:lpstr>数据仓库的特点：面向主题</vt:lpstr>
      <vt:lpstr>数据仓库的特点：集成的</vt:lpstr>
      <vt:lpstr>数据集成的方法: MQS</vt:lpstr>
      <vt:lpstr>数据仓库的数据集成</vt:lpstr>
      <vt:lpstr>数据仓库的特点：反映历史变化</vt:lpstr>
      <vt:lpstr>数据仓库的特点：相对稳定的</vt:lpstr>
      <vt:lpstr>数据库技术与数据仓库技术</vt:lpstr>
      <vt:lpstr>数据仓库管理系统的提供商</vt:lpstr>
      <vt:lpstr>数据仓库中的索引技术</vt:lpstr>
      <vt:lpstr>数据仓库中的索引技术</vt:lpstr>
      <vt:lpstr>PowerPoint 演示文稿</vt:lpstr>
      <vt:lpstr>PowerPoint 演示文稿</vt:lpstr>
      <vt:lpstr>联机分析处理（OLAP）的提出</vt:lpstr>
      <vt:lpstr>多维数据模型</vt:lpstr>
      <vt:lpstr>若干概念术语</vt:lpstr>
      <vt:lpstr>若干概念术语（续Ⅰ）</vt:lpstr>
      <vt:lpstr>多维分析的基本分析动作</vt:lpstr>
      <vt:lpstr>切片举例</vt:lpstr>
      <vt:lpstr>旋转举例</vt:lpstr>
      <vt:lpstr>旋转举例（续Ⅰ）</vt:lpstr>
      <vt:lpstr>钻取举例</vt:lpstr>
      <vt:lpstr>典型Data Cube</vt:lpstr>
      <vt:lpstr>按照维层次钻取</vt:lpstr>
      <vt:lpstr>OLTP与OLAP的比较</vt:lpstr>
      <vt:lpstr>介绍内容</vt:lpstr>
      <vt:lpstr>OLAP的实现方法</vt:lpstr>
      <vt:lpstr>多维数据的组织存放</vt:lpstr>
      <vt:lpstr>MDB方法的优点</vt:lpstr>
      <vt:lpstr>维的层次关系</vt:lpstr>
      <vt:lpstr>维的层次关系</vt:lpstr>
      <vt:lpstr>ROLAP: 星型模式（Star Schema）</vt:lpstr>
      <vt:lpstr>ROLAP:星型模式（Star Schema）</vt:lpstr>
      <vt:lpstr>ROLAP:雪片模式(Snow Flake Schema)</vt:lpstr>
      <vt:lpstr>ROLAP:雪片模式(Snow Flake Schema)</vt:lpstr>
      <vt:lpstr>MOLAP: 多维数据库存储</vt:lpstr>
      <vt:lpstr>两种实现技术比较</vt:lpstr>
      <vt:lpstr>OLAP Cube的构建</vt:lpstr>
      <vt:lpstr>Cuboid和Cell的概念</vt:lpstr>
      <vt:lpstr>聚集函数分类</vt:lpstr>
      <vt:lpstr>高效的Data Cube计算</vt:lpstr>
      <vt:lpstr>ROLAP Cube计算与MOLAP Cube计算的比较</vt:lpstr>
      <vt:lpstr>国外联机分析处理工具提供商</vt:lpstr>
      <vt:lpstr>介绍内容</vt:lpstr>
      <vt:lpstr>数据仓库系统的体系结构</vt:lpstr>
      <vt:lpstr>系统组成：数据源</vt:lpstr>
      <vt:lpstr>系统组成：数据仓库管理系统</vt:lpstr>
      <vt:lpstr>系统组成：数据仓库类型</vt:lpstr>
      <vt:lpstr>系统组成：联机分析处理</vt:lpstr>
      <vt:lpstr>PowerPoint 演示文稿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172</cp:revision>
  <dcterms:created xsi:type="dcterms:W3CDTF">2020-07-29T00:32:30Z</dcterms:created>
  <dcterms:modified xsi:type="dcterms:W3CDTF">2021-07-26T13:15:41Z</dcterms:modified>
</cp:coreProperties>
</file>